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"/>
  </p:notes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21"/>
    <p:restoredTop sz="94595"/>
  </p:normalViewPr>
  <p:slideViewPr>
    <p:cSldViewPr snapToGrid="0" snapToObjects="1">
      <p:cViewPr varScale="1">
        <p:scale>
          <a:sx n="86" d="100"/>
          <a:sy n="86" d="100"/>
        </p:scale>
        <p:origin x="34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0D0892-5D02-4770-BEF2-41E59FDB341B}" type="datetimeFigureOut">
              <a:rPr lang="en-US" smtClean="0"/>
              <a:t>12/7/2016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26845A-BABF-4C3F-A952-9C70851CA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759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26845A-BABF-4C3F-A952-9C70851CAE9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362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pt-BR" smtClean="0"/>
              <a:t>Clique para editar estilo do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estilo do título mestre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Arraste a imagem para o espaço reservado ou clique no ícone para adicionar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smtClean="0"/>
              <a:t>Clique para editar os estilos de texto mestres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pt-BR" smtClean="0"/>
              <a:t>Clique para editar estilo do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pt-BR" smtClean="0"/>
              <a:t>Clique para editar estilo do título mestre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smtClean="0"/>
              <a:t>Clique para editar os estilos de texto mestres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pt-BR" smtClean="0"/>
              <a:t>Clique para editar estilo do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pt-BR" smtClean="0"/>
              <a:t>Clique para editar estilo do título mestre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t-BR" smtClean="0"/>
              <a:t>Clique para editar os estilos de texto mestres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t-BR" smtClean="0"/>
              <a:t>Clique para editar estilo do título mestre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t-BR" smtClean="0"/>
              <a:t>Clique para editar os estilos de texto mestres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pt-BR" smtClean="0"/>
              <a:t>Clique para editar estilo do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BR" smtClean="0"/>
              <a:t>Clique para editar os estilos de texto mestres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pt-BR" smtClean="0"/>
              <a:t>Clique para editar estilo do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pt-BR" smtClean="0"/>
              <a:t>Clique para editar os estilos de texto mestres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estilo do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pt-BR" smtClean="0"/>
              <a:t>Clique para editar os estilos de texto mestres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pt-BR" smtClean="0"/>
              <a:t>Clique para editar estilo do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estilo do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os estilos de texto mestres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os estilos de texto mestres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estilo do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pt-BR" smtClean="0"/>
              <a:t>Clique para editar os estilos de texto mestres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pt-BR" smtClean="0"/>
              <a:t>Clique para editar os estilos de texto mestres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estilo do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 smtClean="0"/>
              <a:t>Clique para editar estilo do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pt-BR" smtClean="0"/>
              <a:t>Clique para editar os estilos de texto mestres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pt-BR" smtClean="0"/>
              <a:t>Clique para editar estilo do título mestre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Arraste a imagem para o espaço reservado ou clique no ícone para adicionar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estilo do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t-BR" smtClean="0"/>
              <a:t>Clique para editar os estilos de texto mestres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12/7/2016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06242" y="410309"/>
            <a:ext cx="8001000" cy="4079630"/>
          </a:xfrm>
        </p:spPr>
        <p:txBody>
          <a:bodyPr>
            <a:normAutofit/>
          </a:bodyPr>
          <a:lstStyle/>
          <a:p>
            <a:pPr algn="ctr"/>
            <a:r>
              <a:rPr lang="pt-BR" sz="3300" b="1" i="1" dirty="0">
                <a:solidFill>
                  <a:schemeClr val="accent6">
                    <a:lumMod val="75000"/>
                  </a:schemeClr>
                </a:solidFill>
              </a:rPr>
              <a:t>2016 Workshop </a:t>
            </a:r>
            <a:r>
              <a:rPr lang="pt-BR" sz="3300" b="1" i="1" dirty="0" err="1">
                <a:solidFill>
                  <a:schemeClr val="accent6">
                    <a:lumMod val="75000"/>
                  </a:schemeClr>
                </a:solidFill>
              </a:rPr>
              <a:t>on</a:t>
            </a:r>
            <a:r>
              <a:rPr lang="pt-BR" sz="3300" b="1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t-BR" sz="3300" b="1" i="1" dirty="0" err="1">
                <a:solidFill>
                  <a:schemeClr val="accent6">
                    <a:lumMod val="75000"/>
                  </a:schemeClr>
                </a:solidFill>
              </a:rPr>
              <a:t>Transforming</a:t>
            </a:r>
            <a:r>
              <a:rPr lang="pt-BR" sz="3300" b="1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t-BR" sz="3300" b="1" i="1" dirty="0" err="1">
                <a:solidFill>
                  <a:schemeClr val="accent6">
                    <a:lumMod val="75000"/>
                  </a:schemeClr>
                </a:solidFill>
              </a:rPr>
              <a:t>Humiliation</a:t>
            </a:r>
            <a:r>
              <a:rPr lang="pt-BR" sz="3300" b="1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t-BR" sz="3300" b="1" i="1" dirty="0" err="1">
                <a:solidFill>
                  <a:schemeClr val="accent6">
                    <a:lumMod val="75000"/>
                  </a:schemeClr>
                </a:solidFill>
              </a:rPr>
              <a:t>and</a:t>
            </a:r>
            <a:r>
              <a:rPr lang="pt-BR" sz="3300" b="1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t-BR" sz="3300" b="1" i="1" dirty="0" err="1">
                <a:solidFill>
                  <a:schemeClr val="accent6">
                    <a:lumMod val="75000"/>
                  </a:schemeClr>
                </a:solidFill>
              </a:rPr>
              <a:t>Violent</a:t>
            </a:r>
            <a:r>
              <a:rPr lang="pt-BR" sz="3300" b="1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t-BR" sz="3300" b="1" i="1" dirty="0" err="1">
                <a:solidFill>
                  <a:schemeClr val="accent6">
                    <a:lumMod val="75000"/>
                  </a:schemeClr>
                </a:solidFill>
              </a:rPr>
              <a:t>Conflict</a:t>
            </a:r>
            <a:r>
              <a:rPr lang="pt-BR" sz="3300" b="1" i="1" dirty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pt-BR" sz="3300" b="1" i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pt-BR" sz="3300" b="1" i="1" dirty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pt-BR" sz="3300" b="1" i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pt-BR" sz="4400" b="1" dirty="0">
                <a:solidFill>
                  <a:schemeClr val="accent6">
                    <a:lumMod val="75000"/>
                  </a:schemeClr>
                </a:solidFill>
              </a:rPr>
              <a:t>"The </a:t>
            </a:r>
            <a:r>
              <a:rPr lang="pt-BR" sz="4400" b="1" dirty="0" err="1">
                <a:solidFill>
                  <a:schemeClr val="accent6">
                    <a:lumMod val="75000"/>
                  </a:schemeClr>
                </a:solidFill>
              </a:rPr>
              <a:t>Globalization</a:t>
            </a:r>
            <a:r>
              <a:rPr lang="pt-BR" sz="4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t-BR" sz="4400" b="1" dirty="0" err="1">
                <a:solidFill>
                  <a:schemeClr val="accent6">
                    <a:lumMod val="75000"/>
                  </a:schemeClr>
                </a:solidFill>
              </a:rPr>
              <a:t>of</a:t>
            </a:r>
            <a:r>
              <a:rPr lang="pt-BR" sz="4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t-BR" sz="4400" b="1" dirty="0" err="1">
                <a:solidFill>
                  <a:schemeClr val="accent6">
                    <a:lumMod val="75000"/>
                  </a:schemeClr>
                </a:solidFill>
              </a:rPr>
              <a:t>Dignity</a:t>
            </a:r>
            <a:r>
              <a:rPr lang="pt-BR" sz="4400" b="1" dirty="0">
                <a:solidFill>
                  <a:schemeClr val="accent6">
                    <a:lumMod val="75000"/>
                  </a:schemeClr>
                </a:solidFill>
              </a:rPr>
              <a:t>"</a:t>
            </a:r>
            <a:r>
              <a:rPr lang="pt-BR" sz="3300" b="1" dirty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pt-BR" sz="3300" b="1" dirty="0">
                <a:solidFill>
                  <a:schemeClr val="accent6">
                    <a:lumMod val="75000"/>
                  </a:schemeClr>
                </a:solidFill>
              </a:rPr>
            </a:b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732935" y="4113701"/>
            <a:ext cx="7334373" cy="1947333"/>
          </a:xfrm>
        </p:spPr>
        <p:txBody>
          <a:bodyPr>
            <a:normAutofit lnSpcReduction="10000"/>
          </a:bodyPr>
          <a:lstStyle/>
          <a:p>
            <a:r>
              <a:rPr lang="en-US" sz="5000" b="1" dirty="0" smtClean="0">
                <a:solidFill>
                  <a:schemeClr val="bg1"/>
                </a:solidFill>
              </a:rPr>
              <a:t>CO-CREATE </a:t>
            </a:r>
            <a:r>
              <a:rPr lang="en-US" sz="5000" b="1" dirty="0" smtClean="0">
                <a:solidFill>
                  <a:schemeClr val="bg1"/>
                </a:solidFill>
              </a:rPr>
              <a:t>DIGNILOGUES</a:t>
            </a:r>
          </a:p>
          <a:p>
            <a:r>
              <a:rPr lang="nb-NO" sz="2200" dirty="0">
                <a:solidFill>
                  <a:schemeClr val="bg1"/>
                </a:solidFill>
              </a:rPr>
              <a:t>b</a:t>
            </a:r>
            <a:r>
              <a:rPr lang="nb-NO" sz="2200" dirty="0" smtClean="0">
                <a:solidFill>
                  <a:schemeClr val="bg1"/>
                </a:solidFill>
              </a:rPr>
              <a:t>y Gabriela Saab</a:t>
            </a:r>
            <a:endParaRPr lang="pt-BR" sz="5000" dirty="0">
              <a:solidFill>
                <a:schemeClr val="bg1"/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0625" y="5087367"/>
            <a:ext cx="8890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142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84211" y="685799"/>
            <a:ext cx="7702551" cy="5410201"/>
          </a:xfrm>
        </p:spPr>
        <p:txBody>
          <a:bodyPr>
            <a:normAutofit fontScale="92500" lnSpcReduction="20000"/>
          </a:bodyPr>
          <a:lstStyle/>
          <a:p>
            <a:r>
              <a:rPr lang="en-US" sz="40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The coffee break </a:t>
            </a:r>
          </a:p>
          <a:p>
            <a:r>
              <a:rPr lang="en-US" sz="40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(</a:t>
            </a:r>
            <a:r>
              <a:rPr lang="en-US" sz="40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Open Space Movement</a:t>
            </a:r>
            <a:r>
              <a:rPr lang="en-US" sz="40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)</a:t>
            </a:r>
            <a:endParaRPr lang="pt-BR" sz="40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r>
              <a:rPr lang="en-US" sz="40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A way to dignifying the conference </a:t>
            </a:r>
          </a:p>
          <a:p>
            <a:r>
              <a:rPr lang="en-US" sz="40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(respect for equal dignity, waging good conflict)</a:t>
            </a:r>
          </a:p>
          <a:p>
            <a:r>
              <a:rPr lang="en-US" sz="40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Co-creating the Conference </a:t>
            </a:r>
            <a:r>
              <a:rPr lang="en-US" sz="40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(</a:t>
            </a:r>
            <a:r>
              <a:rPr lang="en-US" sz="40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humiliation-free, collaborative learning </a:t>
            </a:r>
            <a:r>
              <a:rPr lang="en-US" sz="40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environment)</a:t>
            </a:r>
            <a:endParaRPr lang="en-US" sz="4000" b="1" dirty="0" smtClean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9202" y="1750037"/>
            <a:ext cx="2950551" cy="2950551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04930" y="6400800"/>
            <a:ext cx="2895600" cy="45720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GB" sz="1800" b="0" dirty="0" smtClean="0">
                <a:solidFill>
                  <a:schemeClr val="bg1"/>
                </a:solidFill>
              </a:rPr>
              <a:t>Gabriela Saab</a:t>
            </a:r>
            <a:endParaRPr lang="en-GB" sz="18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893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312493" y="399318"/>
            <a:ext cx="11331820" cy="5247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err="1" smtClean="0">
                <a:solidFill>
                  <a:schemeClr val="bg1"/>
                </a:solidFill>
              </a:rPr>
              <a:t>Dignilogue</a:t>
            </a:r>
            <a:r>
              <a:rPr lang="pt-BR" sz="6000" b="1" dirty="0" smtClean="0">
                <a:solidFill>
                  <a:schemeClr val="bg1"/>
                </a:solidFill>
              </a:rPr>
              <a:t> </a:t>
            </a:r>
            <a:r>
              <a:rPr lang="pt-BR" sz="6000" b="1" dirty="0" err="1" smtClean="0">
                <a:solidFill>
                  <a:schemeClr val="bg1"/>
                </a:solidFill>
              </a:rPr>
              <a:t>Tips</a:t>
            </a:r>
            <a:endParaRPr lang="pt-BR" sz="6000" b="1" dirty="0" smtClean="0">
              <a:solidFill>
                <a:schemeClr val="bg1"/>
              </a:solidFill>
            </a:endParaRPr>
          </a:p>
          <a:p>
            <a:endParaRPr lang="pt-BR" sz="2500" b="1" dirty="0" smtClean="0">
              <a:solidFill>
                <a:schemeClr val="bg1"/>
              </a:solidFill>
            </a:endParaRPr>
          </a:p>
          <a:p>
            <a:r>
              <a:rPr lang="pt-BR" sz="3000" b="1" dirty="0" err="1" smtClean="0">
                <a:solidFill>
                  <a:schemeClr val="bg1"/>
                </a:solidFill>
              </a:rPr>
              <a:t>Every</a:t>
            </a:r>
            <a:r>
              <a:rPr lang="pt-BR" sz="3000" b="1" dirty="0" smtClean="0">
                <a:solidFill>
                  <a:schemeClr val="bg1"/>
                </a:solidFill>
              </a:rPr>
              <a:t> </a:t>
            </a:r>
            <a:r>
              <a:rPr lang="pt-BR" sz="3000" b="1" dirty="0" err="1" smtClean="0">
                <a:solidFill>
                  <a:schemeClr val="bg1"/>
                </a:solidFill>
              </a:rPr>
              <a:t>person’s</a:t>
            </a:r>
            <a:r>
              <a:rPr lang="pt-BR" sz="3000" b="1" dirty="0" smtClean="0">
                <a:solidFill>
                  <a:schemeClr val="bg1"/>
                </a:solidFill>
              </a:rPr>
              <a:t> </a:t>
            </a:r>
            <a:r>
              <a:rPr lang="pt-BR" sz="3000" b="1" dirty="0" err="1">
                <a:solidFill>
                  <a:schemeClr val="bg1"/>
                </a:solidFill>
              </a:rPr>
              <a:t>idea</a:t>
            </a:r>
            <a:r>
              <a:rPr lang="pt-BR" sz="3000" b="1" dirty="0">
                <a:solidFill>
                  <a:schemeClr val="bg1"/>
                </a:solidFill>
              </a:rPr>
              <a:t> </a:t>
            </a:r>
            <a:r>
              <a:rPr lang="pt-BR" sz="3000" b="1" dirty="0" err="1">
                <a:solidFill>
                  <a:schemeClr val="bg1"/>
                </a:solidFill>
              </a:rPr>
              <a:t>deserves</a:t>
            </a:r>
            <a:r>
              <a:rPr lang="pt-BR" sz="3000" b="1" dirty="0">
                <a:solidFill>
                  <a:schemeClr val="bg1"/>
                </a:solidFill>
              </a:rPr>
              <a:t> a fair </a:t>
            </a:r>
            <a:r>
              <a:rPr lang="pt-BR" sz="3000" b="1" dirty="0" err="1" smtClean="0">
                <a:solidFill>
                  <a:schemeClr val="bg1"/>
                </a:solidFill>
              </a:rPr>
              <a:t>hearing</a:t>
            </a:r>
            <a:r>
              <a:rPr lang="pt-BR" sz="3000" b="1" dirty="0">
                <a:solidFill>
                  <a:schemeClr val="bg1"/>
                </a:solidFill>
              </a:rPr>
              <a:t>!</a:t>
            </a:r>
            <a:r>
              <a:rPr lang="pt-BR" sz="3000" b="1" dirty="0" smtClean="0">
                <a:solidFill>
                  <a:schemeClr val="bg1"/>
                </a:solidFill>
              </a:rPr>
              <a:t> </a:t>
            </a:r>
          </a:p>
          <a:p>
            <a:endParaRPr lang="pt-BR" sz="3000" b="1" dirty="0" smtClean="0">
              <a:solidFill>
                <a:schemeClr val="bg1"/>
              </a:solidFill>
            </a:endParaRPr>
          </a:p>
          <a:p>
            <a:r>
              <a:rPr lang="pt-BR" sz="3200" b="1" dirty="0" err="1">
                <a:solidFill>
                  <a:schemeClr val="bg1"/>
                </a:solidFill>
              </a:rPr>
              <a:t>Emphasizes</a:t>
            </a:r>
            <a:r>
              <a:rPr lang="pt-BR" sz="3200" b="1" dirty="0">
                <a:solidFill>
                  <a:schemeClr val="bg1"/>
                </a:solidFill>
              </a:rPr>
              <a:t> </a:t>
            </a:r>
            <a:r>
              <a:rPr lang="pt-BR" sz="3200" b="1" dirty="0" err="1">
                <a:solidFill>
                  <a:schemeClr val="bg1"/>
                </a:solidFill>
              </a:rPr>
              <a:t>appreciative</a:t>
            </a:r>
            <a:r>
              <a:rPr lang="pt-BR" sz="3200" b="1" dirty="0">
                <a:solidFill>
                  <a:schemeClr val="bg1"/>
                </a:solidFill>
              </a:rPr>
              <a:t> </a:t>
            </a:r>
            <a:r>
              <a:rPr lang="pt-BR" sz="3200" b="1" dirty="0" err="1" smtClean="0">
                <a:solidFill>
                  <a:schemeClr val="bg1"/>
                </a:solidFill>
              </a:rPr>
              <a:t>enquiry</a:t>
            </a:r>
            <a:r>
              <a:rPr lang="pt-BR" sz="3200" b="1" dirty="0" smtClean="0">
                <a:solidFill>
                  <a:schemeClr val="bg1"/>
                </a:solidFill>
              </a:rPr>
              <a:t>!</a:t>
            </a:r>
          </a:p>
          <a:p>
            <a:endParaRPr lang="pt-BR" sz="3200" b="1" dirty="0">
              <a:solidFill>
                <a:schemeClr val="bg1"/>
              </a:solidFill>
            </a:endParaRPr>
          </a:p>
          <a:p>
            <a:r>
              <a:rPr lang="pt-BR" sz="3200" b="1" dirty="0" err="1">
                <a:solidFill>
                  <a:schemeClr val="bg1"/>
                </a:solidFill>
              </a:rPr>
              <a:t>Is</a:t>
            </a:r>
            <a:r>
              <a:rPr lang="pt-BR" sz="3200" b="1" dirty="0">
                <a:solidFill>
                  <a:schemeClr val="bg1"/>
                </a:solidFill>
              </a:rPr>
              <a:t> a </a:t>
            </a:r>
            <a:r>
              <a:rPr lang="pt-BR" sz="3200" b="1" dirty="0" err="1">
                <a:solidFill>
                  <a:schemeClr val="bg1"/>
                </a:solidFill>
              </a:rPr>
              <a:t>way</a:t>
            </a:r>
            <a:r>
              <a:rPr lang="pt-BR" sz="3200" b="1" dirty="0">
                <a:solidFill>
                  <a:schemeClr val="bg1"/>
                </a:solidFill>
              </a:rPr>
              <a:t> </a:t>
            </a:r>
            <a:r>
              <a:rPr lang="pt-BR" sz="3200" b="1" dirty="0" err="1">
                <a:solidFill>
                  <a:schemeClr val="bg1"/>
                </a:solidFill>
              </a:rPr>
              <a:t>to</a:t>
            </a:r>
            <a:r>
              <a:rPr lang="pt-BR" sz="3200" b="1" dirty="0">
                <a:solidFill>
                  <a:schemeClr val="bg1"/>
                </a:solidFill>
              </a:rPr>
              <a:t> </a:t>
            </a:r>
            <a:r>
              <a:rPr lang="pt-BR" sz="3200" b="1" dirty="0" err="1">
                <a:solidFill>
                  <a:schemeClr val="bg1"/>
                </a:solidFill>
              </a:rPr>
              <a:t>enjoy</a:t>
            </a:r>
            <a:r>
              <a:rPr lang="pt-BR" sz="3200" b="1" dirty="0">
                <a:solidFill>
                  <a:schemeClr val="bg1"/>
                </a:solidFill>
              </a:rPr>
              <a:t> </a:t>
            </a:r>
            <a:r>
              <a:rPr lang="pt-BR" sz="3200" b="1" dirty="0" err="1">
                <a:solidFill>
                  <a:schemeClr val="bg1"/>
                </a:solidFill>
              </a:rPr>
              <a:t>working</a:t>
            </a:r>
            <a:r>
              <a:rPr lang="pt-BR" sz="3200" b="1" dirty="0">
                <a:solidFill>
                  <a:schemeClr val="bg1"/>
                </a:solidFill>
              </a:rPr>
              <a:t> </a:t>
            </a:r>
            <a:r>
              <a:rPr lang="pt-BR" sz="3200" b="1" dirty="0" err="1">
                <a:solidFill>
                  <a:schemeClr val="bg1"/>
                </a:solidFill>
              </a:rPr>
              <a:t>with</a:t>
            </a:r>
            <a:r>
              <a:rPr lang="pt-BR" sz="3200" b="1" dirty="0">
                <a:solidFill>
                  <a:schemeClr val="bg1"/>
                </a:solidFill>
              </a:rPr>
              <a:t> </a:t>
            </a:r>
            <a:r>
              <a:rPr lang="pt-BR" sz="3200" b="1" dirty="0" err="1">
                <a:solidFill>
                  <a:schemeClr val="bg1"/>
                </a:solidFill>
              </a:rPr>
              <a:t>and</a:t>
            </a:r>
            <a:r>
              <a:rPr lang="pt-BR" sz="3200" b="1" dirty="0">
                <a:solidFill>
                  <a:schemeClr val="bg1"/>
                </a:solidFill>
              </a:rPr>
              <a:t> </a:t>
            </a:r>
            <a:r>
              <a:rPr lang="pt-BR" sz="3200" b="1" dirty="0" err="1">
                <a:solidFill>
                  <a:schemeClr val="bg1"/>
                </a:solidFill>
              </a:rPr>
              <a:t>building</a:t>
            </a:r>
            <a:r>
              <a:rPr lang="pt-BR" sz="3200" b="1" dirty="0">
                <a:solidFill>
                  <a:schemeClr val="bg1"/>
                </a:solidFill>
              </a:rPr>
              <a:t> </a:t>
            </a:r>
            <a:r>
              <a:rPr lang="pt-BR" sz="3200" b="1" dirty="0" err="1">
                <a:solidFill>
                  <a:schemeClr val="bg1"/>
                </a:solidFill>
              </a:rPr>
              <a:t>on</a:t>
            </a:r>
            <a:r>
              <a:rPr lang="pt-BR" sz="3200" b="1" dirty="0">
                <a:solidFill>
                  <a:schemeClr val="bg1"/>
                </a:solidFill>
              </a:rPr>
              <a:t> </a:t>
            </a:r>
            <a:r>
              <a:rPr lang="pt-BR" sz="3200" b="1" dirty="0" err="1">
                <a:solidFill>
                  <a:schemeClr val="bg1"/>
                </a:solidFill>
              </a:rPr>
              <a:t>others</a:t>
            </a:r>
            <a:r>
              <a:rPr lang="pt-BR" sz="3200" b="1" dirty="0">
                <a:solidFill>
                  <a:schemeClr val="bg1"/>
                </a:solidFill>
              </a:rPr>
              <a:t>’ </a:t>
            </a:r>
            <a:r>
              <a:rPr lang="pt-BR" sz="3200" b="1" dirty="0" err="1">
                <a:solidFill>
                  <a:schemeClr val="bg1"/>
                </a:solidFill>
              </a:rPr>
              <a:t>ideas</a:t>
            </a:r>
            <a:r>
              <a:rPr lang="pt-BR" sz="3200" b="1" dirty="0">
                <a:solidFill>
                  <a:schemeClr val="bg1"/>
                </a:solidFill>
              </a:rPr>
              <a:t>!</a:t>
            </a:r>
          </a:p>
          <a:p>
            <a:endParaRPr lang="pt-BR" sz="3200" b="1" dirty="0" smtClean="0">
              <a:solidFill>
                <a:schemeClr val="bg1"/>
              </a:solidFill>
            </a:endParaRPr>
          </a:p>
          <a:p>
            <a:endParaRPr lang="pt-BR" sz="3000" dirty="0">
              <a:solidFill>
                <a:schemeClr val="bg1"/>
              </a:solidFill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7968" y="4339705"/>
            <a:ext cx="4295094" cy="2614405"/>
          </a:xfrm>
          <a:prstGeom prst="rect">
            <a:avLst/>
          </a:prstGeom>
        </p:spPr>
      </p:pic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04930" y="6400800"/>
            <a:ext cx="2895600" cy="45720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GB" sz="1800" b="0" dirty="0" smtClean="0">
                <a:solidFill>
                  <a:schemeClr val="bg1"/>
                </a:solidFill>
              </a:rPr>
              <a:t>Gabriela Saab</a:t>
            </a:r>
            <a:endParaRPr lang="en-GB" sz="18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590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586889" y="779585"/>
            <a:ext cx="8534400" cy="3615267"/>
          </a:xfrm>
        </p:spPr>
        <p:txBody>
          <a:bodyPr>
            <a:normAutofit/>
          </a:bodyPr>
          <a:lstStyle/>
          <a:p>
            <a:pPr algn="just"/>
            <a:r>
              <a:rPr lang="pt-BR" sz="40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"</a:t>
            </a:r>
            <a:r>
              <a:rPr lang="pt-BR" sz="4000" i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The </a:t>
            </a:r>
            <a:r>
              <a:rPr lang="pt-BR" sz="4000" i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aim</a:t>
            </a:r>
            <a:r>
              <a:rPr lang="pt-BR" sz="4000" i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pt-BR" sz="4000" i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is</a:t>
            </a:r>
            <a:r>
              <a:rPr lang="pt-BR" sz="4000" i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pt-BR" sz="4000" i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to</a:t>
            </a:r>
            <a:r>
              <a:rPr lang="pt-BR" sz="4000" i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build </a:t>
            </a:r>
            <a:r>
              <a:rPr lang="pt-BR" sz="4000" i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together</a:t>
            </a:r>
            <a:r>
              <a:rPr lang="pt-BR" sz="4000" i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pt-BR" sz="4000" i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rather</a:t>
            </a:r>
            <a:r>
              <a:rPr lang="pt-BR" sz="4000" i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pt-BR" sz="4000" i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than</a:t>
            </a:r>
            <a:r>
              <a:rPr lang="pt-BR" sz="4000" i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pt-BR" sz="4000" i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to</a:t>
            </a:r>
            <a:r>
              <a:rPr lang="pt-BR" sz="4000" i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pt-BR" sz="4000" i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block</a:t>
            </a:r>
            <a:r>
              <a:rPr lang="pt-BR" sz="4000" i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pt-BR" sz="4000" i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one</a:t>
            </a:r>
            <a:r>
              <a:rPr lang="pt-BR" sz="4000" i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pt-BR" sz="4000" i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another</a:t>
            </a:r>
            <a:r>
              <a:rPr lang="pt-BR" sz="4000" i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. </a:t>
            </a:r>
            <a:r>
              <a:rPr lang="pt-BR" sz="4000" i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We</a:t>
            </a:r>
            <a:r>
              <a:rPr lang="pt-BR" sz="4000" i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pt-BR" sz="4000" i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change</a:t>
            </a:r>
            <a:r>
              <a:rPr lang="pt-BR" sz="4000" i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pt-BR" sz="4000" i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others</a:t>
            </a:r>
            <a:r>
              <a:rPr lang="pt-BR" sz="4000" i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pt-BR" sz="4000" i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by</a:t>
            </a:r>
            <a:r>
              <a:rPr lang="pt-BR" sz="4000" i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pt-BR" sz="4000" i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changing</a:t>
            </a:r>
            <a:r>
              <a:rPr lang="pt-BR" sz="4000" i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pt-BR" sz="4000" i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ourselves</a:t>
            </a:r>
            <a:r>
              <a:rPr lang="pt-BR" sz="4000" i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in </a:t>
            </a:r>
            <a:r>
              <a:rPr lang="pt-BR" sz="4000" i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the</a:t>
            </a:r>
            <a:r>
              <a:rPr lang="pt-BR" sz="4000" i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pt-BR" sz="4000" i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course</a:t>
            </a:r>
            <a:r>
              <a:rPr lang="pt-BR" sz="4000" i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pt-BR" sz="4000" i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of</a:t>
            </a:r>
            <a:r>
              <a:rPr lang="pt-BR" sz="4000" i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dialogue.” </a:t>
            </a:r>
            <a:r>
              <a:rPr lang="pt-BR" sz="40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(S. Mike Miller)</a:t>
            </a:r>
          </a:p>
          <a:p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5775" y="5510213"/>
            <a:ext cx="889000" cy="609600"/>
          </a:xfrm>
          <a:prstGeom prst="rect">
            <a:avLst/>
          </a:prstGeom>
        </p:spPr>
      </p:pic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80142" y="6400800"/>
            <a:ext cx="2895600" cy="45720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GB" sz="1800" b="0" dirty="0" smtClean="0">
                <a:solidFill>
                  <a:schemeClr val="bg1"/>
                </a:solidFill>
              </a:rPr>
              <a:t>Gabriela Saab</a:t>
            </a:r>
            <a:endParaRPr lang="en-GB" sz="18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021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344881"/>
            <a:ext cx="9257690" cy="7259149"/>
          </a:xfrm>
        </p:spPr>
        <p:txBody>
          <a:bodyPr>
            <a:normAutofit fontScale="92500" lnSpcReduction="10000"/>
          </a:bodyPr>
          <a:lstStyle/>
          <a:p>
            <a:r>
              <a:rPr lang="en-US" sz="3200" b="1" i="1" dirty="0" err="1" smtClean="0">
                <a:solidFill>
                  <a:schemeClr val="bg1"/>
                </a:solidFill>
              </a:rPr>
              <a:t>Dignigardener</a:t>
            </a:r>
            <a:r>
              <a:rPr lang="en-US" sz="3200" b="1" i="1" dirty="0" smtClean="0">
                <a:solidFill>
                  <a:schemeClr val="bg1"/>
                </a:solidFill>
              </a:rPr>
              <a:t> (</a:t>
            </a:r>
            <a:r>
              <a:rPr lang="en-US" sz="3200" b="1" dirty="0" smtClean="0">
                <a:solidFill>
                  <a:schemeClr val="bg1"/>
                </a:solidFill>
              </a:rPr>
              <a:t>responsibilities)</a:t>
            </a:r>
            <a:endParaRPr lang="en-US" sz="3200" dirty="0">
              <a:solidFill>
                <a:schemeClr val="bg1"/>
              </a:solidFill>
            </a:endParaRPr>
          </a:p>
          <a:p>
            <a:r>
              <a:rPr lang="en-US" sz="2700" dirty="0">
                <a:solidFill>
                  <a:schemeClr val="bg1"/>
                </a:solidFill>
              </a:rPr>
              <a:t>Make sure </a:t>
            </a:r>
            <a:r>
              <a:rPr lang="en-US" sz="2700" dirty="0" smtClean="0">
                <a:solidFill>
                  <a:schemeClr val="bg1"/>
                </a:solidFill>
              </a:rPr>
              <a:t>members were </a:t>
            </a:r>
            <a:r>
              <a:rPr lang="en-US" sz="2700" b="1" dirty="0" smtClean="0">
                <a:solidFill>
                  <a:schemeClr val="bg1"/>
                </a:solidFill>
              </a:rPr>
              <a:t>introduced</a:t>
            </a:r>
            <a:r>
              <a:rPr lang="en-US" sz="2700" dirty="0" smtClean="0">
                <a:solidFill>
                  <a:schemeClr val="bg1"/>
                </a:solidFill>
              </a:rPr>
              <a:t> </a:t>
            </a:r>
            <a:r>
              <a:rPr lang="en-US" sz="2700" dirty="0">
                <a:solidFill>
                  <a:schemeClr val="bg1"/>
                </a:solidFill>
              </a:rPr>
              <a:t>to the </a:t>
            </a:r>
            <a:r>
              <a:rPr lang="en-US" sz="2700" dirty="0" smtClean="0">
                <a:solidFill>
                  <a:schemeClr val="bg1"/>
                </a:solidFill>
              </a:rPr>
              <a:t>group.</a:t>
            </a:r>
            <a:endParaRPr lang="en-US" sz="2700" dirty="0">
              <a:solidFill>
                <a:schemeClr val="bg1"/>
              </a:solidFill>
            </a:endParaRPr>
          </a:p>
          <a:p>
            <a:r>
              <a:rPr lang="pt-BR" sz="2700" dirty="0" err="1">
                <a:solidFill>
                  <a:schemeClr val="bg1"/>
                </a:solidFill>
              </a:rPr>
              <a:t>Make</a:t>
            </a:r>
            <a:r>
              <a:rPr lang="pt-BR" sz="2700" dirty="0">
                <a:solidFill>
                  <a:schemeClr val="bg1"/>
                </a:solidFill>
              </a:rPr>
              <a:t> </a:t>
            </a:r>
            <a:r>
              <a:rPr lang="pt-BR" sz="2700" dirty="0" err="1">
                <a:solidFill>
                  <a:schemeClr val="bg1"/>
                </a:solidFill>
              </a:rPr>
              <a:t>sure</a:t>
            </a:r>
            <a:r>
              <a:rPr lang="pt-BR" sz="2700" dirty="0">
                <a:solidFill>
                  <a:schemeClr val="bg1"/>
                </a:solidFill>
              </a:rPr>
              <a:t> </a:t>
            </a:r>
            <a:r>
              <a:rPr lang="pt-BR" sz="2700" dirty="0" err="1">
                <a:solidFill>
                  <a:schemeClr val="bg1"/>
                </a:solidFill>
              </a:rPr>
              <a:t>someone</a:t>
            </a:r>
            <a:r>
              <a:rPr lang="pt-BR" sz="2700" dirty="0">
                <a:solidFill>
                  <a:schemeClr val="bg1"/>
                </a:solidFill>
              </a:rPr>
              <a:t> </a:t>
            </a:r>
            <a:r>
              <a:rPr lang="pt-BR" sz="2700" dirty="0" err="1">
                <a:solidFill>
                  <a:schemeClr val="bg1"/>
                </a:solidFill>
              </a:rPr>
              <a:t>is</a:t>
            </a:r>
            <a:r>
              <a:rPr lang="pt-BR" sz="2700" dirty="0">
                <a:solidFill>
                  <a:schemeClr val="bg1"/>
                </a:solidFill>
              </a:rPr>
              <a:t> </a:t>
            </a:r>
            <a:r>
              <a:rPr lang="pt-BR" sz="2700" dirty="0" err="1">
                <a:solidFill>
                  <a:schemeClr val="bg1"/>
                </a:solidFill>
              </a:rPr>
              <a:t>taking</a:t>
            </a:r>
            <a:r>
              <a:rPr lang="pt-BR" sz="2700" dirty="0">
                <a:solidFill>
                  <a:schemeClr val="bg1"/>
                </a:solidFill>
              </a:rPr>
              <a:t> </a:t>
            </a:r>
            <a:r>
              <a:rPr lang="pt-BR" sz="2700" b="1" dirty="0">
                <a:solidFill>
                  <a:schemeClr val="bg1"/>
                </a:solidFill>
              </a:rPr>
              <a:t>notes</a:t>
            </a:r>
            <a:r>
              <a:rPr lang="pt-BR" sz="2700" dirty="0">
                <a:solidFill>
                  <a:schemeClr val="bg1"/>
                </a:solidFill>
              </a:rPr>
              <a:t> </a:t>
            </a:r>
            <a:r>
              <a:rPr lang="pt-BR" sz="2700" dirty="0" err="1">
                <a:solidFill>
                  <a:schemeClr val="bg1"/>
                </a:solidFill>
              </a:rPr>
              <a:t>of</a:t>
            </a:r>
            <a:r>
              <a:rPr lang="pt-BR" sz="2700" dirty="0">
                <a:solidFill>
                  <a:schemeClr val="bg1"/>
                </a:solidFill>
              </a:rPr>
              <a:t> </a:t>
            </a:r>
            <a:r>
              <a:rPr lang="pt-BR" sz="2700" dirty="0" err="1">
                <a:solidFill>
                  <a:schemeClr val="bg1"/>
                </a:solidFill>
              </a:rPr>
              <a:t>the</a:t>
            </a:r>
            <a:r>
              <a:rPr lang="pt-BR" sz="2700" dirty="0">
                <a:solidFill>
                  <a:schemeClr val="bg1"/>
                </a:solidFill>
              </a:rPr>
              <a:t> dignilogue </a:t>
            </a:r>
            <a:r>
              <a:rPr lang="pt-BR" sz="2700" dirty="0" err="1" smtClean="0">
                <a:solidFill>
                  <a:schemeClr val="bg1"/>
                </a:solidFill>
              </a:rPr>
              <a:t>highlights</a:t>
            </a:r>
            <a:r>
              <a:rPr lang="pt-BR" sz="2700" dirty="0" smtClean="0">
                <a:solidFill>
                  <a:schemeClr val="bg1"/>
                </a:solidFill>
              </a:rPr>
              <a:t> </a:t>
            </a:r>
            <a:r>
              <a:rPr lang="pt-BR" sz="2700" dirty="0">
                <a:solidFill>
                  <a:schemeClr val="bg1"/>
                </a:solidFill>
              </a:rPr>
              <a:t>in </a:t>
            </a:r>
            <a:r>
              <a:rPr lang="pt-BR" sz="2700" dirty="0" err="1">
                <a:solidFill>
                  <a:schemeClr val="bg1"/>
                </a:solidFill>
              </a:rPr>
              <a:t>order</a:t>
            </a:r>
            <a:r>
              <a:rPr lang="pt-BR" sz="2700" dirty="0">
                <a:solidFill>
                  <a:schemeClr val="bg1"/>
                </a:solidFill>
              </a:rPr>
              <a:t> </a:t>
            </a:r>
            <a:r>
              <a:rPr lang="pt-BR" sz="2700" dirty="0" err="1">
                <a:solidFill>
                  <a:schemeClr val="bg1"/>
                </a:solidFill>
              </a:rPr>
              <a:t>to</a:t>
            </a:r>
            <a:r>
              <a:rPr lang="pt-BR" sz="2700" dirty="0">
                <a:solidFill>
                  <a:schemeClr val="bg1"/>
                </a:solidFill>
              </a:rPr>
              <a:t> </a:t>
            </a:r>
            <a:r>
              <a:rPr lang="pt-BR" sz="2700" dirty="0" err="1">
                <a:solidFill>
                  <a:schemeClr val="bg1"/>
                </a:solidFill>
              </a:rPr>
              <a:t>share</a:t>
            </a:r>
            <a:r>
              <a:rPr lang="pt-BR" sz="2700" dirty="0">
                <a:solidFill>
                  <a:schemeClr val="bg1"/>
                </a:solidFill>
              </a:rPr>
              <a:t> </a:t>
            </a:r>
            <a:r>
              <a:rPr lang="pt-BR" sz="2700" dirty="0" err="1">
                <a:solidFill>
                  <a:schemeClr val="bg1"/>
                </a:solidFill>
              </a:rPr>
              <a:t>them</a:t>
            </a:r>
            <a:r>
              <a:rPr lang="pt-BR" sz="2700" dirty="0">
                <a:solidFill>
                  <a:schemeClr val="bg1"/>
                </a:solidFill>
              </a:rPr>
              <a:t> </a:t>
            </a:r>
            <a:r>
              <a:rPr lang="pt-BR" sz="2700" dirty="0" err="1">
                <a:solidFill>
                  <a:schemeClr val="bg1"/>
                </a:solidFill>
              </a:rPr>
              <a:t>with</a:t>
            </a:r>
            <a:r>
              <a:rPr lang="pt-BR" sz="2700" dirty="0">
                <a:solidFill>
                  <a:schemeClr val="bg1"/>
                </a:solidFill>
              </a:rPr>
              <a:t> </a:t>
            </a:r>
            <a:r>
              <a:rPr lang="pt-BR" sz="2700" dirty="0" err="1">
                <a:solidFill>
                  <a:schemeClr val="bg1"/>
                </a:solidFill>
              </a:rPr>
              <a:t>the</a:t>
            </a:r>
            <a:r>
              <a:rPr lang="pt-BR" sz="2700" dirty="0">
                <a:solidFill>
                  <a:schemeClr val="bg1"/>
                </a:solidFill>
              </a:rPr>
              <a:t> </a:t>
            </a:r>
            <a:r>
              <a:rPr lang="pt-BR" sz="2700" dirty="0" err="1">
                <a:solidFill>
                  <a:schemeClr val="bg1"/>
                </a:solidFill>
              </a:rPr>
              <a:t>community</a:t>
            </a:r>
            <a:r>
              <a:rPr lang="pt-BR" sz="2700" dirty="0">
                <a:solidFill>
                  <a:schemeClr val="bg1"/>
                </a:solidFill>
              </a:rPr>
              <a:t> </a:t>
            </a:r>
            <a:r>
              <a:rPr lang="pt-BR" sz="2700" dirty="0" err="1">
                <a:solidFill>
                  <a:schemeClr val="bg1"/>
                </a:solidFill>
              </a:rPr>
              <a:t>through</a:t>
            </a:r>
            <a:r>
              <a:rPr lang="pt-BR" sz="2700" dirty="0">
                <a:solidFill>
                  <a:schemeClr val="bg1"/>
                </a:solidFill>
              </a:rPr>
              <a:t> </a:t>
            </a:r>
            <a:r>
              <a:rPr lang="pt-BR" sz="2700" dirty="0" err="1" smtClean="0">
                <a:solidFill>
                  <a:schemeClr val="bg1"/>
                </a:solidFill>
              </a:rPr>
              <a:t>an</a:t>
            </a:r>
            <a:r>
              <a:rPr lang="pt-BR" sz="2700" dirty="0" smtClean="0">
                <a:solidFill>
                  <a:schemeClr val="bg1"/>
                </a:solidFill>
              </a:rPr>
              <a:t> </a:t>
            </a:r>
            <a:r>
              <a:rPr lang="pt-BR" sz="2700" dirty="0" err="1" smtClean="0">
                <a:solidFill>
                  <a:schemeClr val="bg1"/>
                </a:solidFill>
              </a:rPr>
              <a:t>amazing</a:t>
            </a:r>
            <a:r>
              <a:rPr lang="pt-BR" sz="2700" dirty="0" smtClean="0">
                <a:solidFill>
                  <a:schemeClr val="bg1"/>
                </a:solidFill>
              </a:rPr>
              <a:t> </a:t>
            </a:r>
            <a:r>
              <a:rPr lang="pt-BR" sz="2700" b="1" dirty="0" err="1" smtClean="0">
                <a:solidFill>
                  <a:schemeClr val="bg1"/>
                </a:solidFill>
              </a:rPr>
              <a:t>dignity-video</a:t>
            </a:r>
            <a:r>
              <a:rPr lang="pt-BR" sz="2700" dirty="0" smtClean="0">
                <a:solidFill>
                  <a:schemeClr val="bg1"/>
                </a:solidFill>
              </a:rPr>
              <a:t>!</a:t>
            </a:r>
            <a:endParaRPr lang="pt-BR" sz="2700" dirty="0">
              <a:solidFill>
                <a:schemeClr val="bg1"/>
              </a:solidFill>
            </a:endParaRPr>
          </a:p>
          <a:p>
            <a:r>
              <a:rPr lang="en-US" sz="2700" dirty="0" smtClean="0">
                <a:solidFill>
                  <a:schemeClr val="bg1"/>
                </a:solidFill>
              </a:rPr>
              <a:t>Remind of </a:t>
            </a:r>
            <a:r>
              <a:rPr lang="en-US" sz="2700" dirty="0">
                <a:solidFill>
                  <a:schemeClr val="bg1"/>
                </a:solidFill>
              </a:rPr>
              <a:t>the "rules" </a:t>
            </a:r>
            <a:r>
              <a:rPr lang="en-US" sz="2700" dirty="0" smtClean="0">
                <a:solidFill>
                  <a:schemeClr val="bg1"/>
                </a:solidFill>
              </a:rPr>
              <a:t>for </a:t>
            </a:r>
            <a:r>
              <a:rPr lang="en-US" sz="2700" b="1" i="1" dirty="0" err="1" smtClean="0">
                <a:solidFill>
                  <a:schemeClr val="bg1"/>
                </a:solidFill>
              </a:rPr>
              <a:t>Dignicommunication</a:t>
            </a:r>
            <a:r>
              <a:rPr lang="en-US" sz="2700" i="1" dirty="0" smtClean="0">
                <a:solidFill>
                  <a:schemeClr val="bg1"/>
                </a:solidFill>
              </a:rPr>
              <a:t> </a:t>
            </a:r>
            <a:r>
              <a:rPr lang="en-US" sz="2700" dirty="0">
                <a:solidFill>
                  <a:schemeClr val="bg1"/>
                </a:solidFill>
              </a:rPr>
              <a:t>(dignity + communication). </a:t>
            </a:r>
            <a:r>
              <a:rPr lang="pt-BR" sz="2700" dirty="0">
                <a:solidFill>
                  <a:schemeClr val="bg1"/>
                </a:solidFill>
              </a:rPr>
              <a:t> </a:t>
            </a:r>
            <a:endParaRPr lang="pt-BR" sz="2700" dirty="0" smtClean="0">
              <a:solidFill>
                <a:schemeClr val="bg1"/>
              </a:solidFill>
            </a:endParaRPr>
          </a:p>
          <a:p>
            <a:r>
              <a:rPr lang="en-US" sz="2700" dirty="0" smtClean="0">
                <a:solidFill>
                  <a:schemeClr val="bg1"/>
                </a:solidFill>
              </a:rPr>
              <a:t>Help </a:t>
            </a:r>
            <a:r>
              <a:rPr lang="en-US" sz="2700" dirty="0" smtClean="0">
                <a:solidFill>
                  <a:schemeClr val="bg1"/>
                </a:solidFill>
              </a:rPr>
              <a:t>creating </a:t>
            </a:r>
            <a:r>
              <a:rPr lang="en-US" sz="2700" dirty="0" smtClean="0">
                <a:solidFill>
                  <a:schemeClr val="bg1"/>
                </a:solidFill>
              </a:rPr>
              <a:t>a </a:t>
            </a:r>
            <a:r>
              <a:rPr lang="en-US" sz="2700" b="1" dirty="0">
                <a:solidFill>
                  <a:schemeClr val="bg1"/>
                </a:solidFill>
              </a:rPr>
              <a:t>humiliation free environment </a:t>
            </a:r>
            <a:r>
              <a:rPr lang="en-US" sz="2700" dirty="0">
                <a:solidFill>
                  <a:schemeClr val="bg1"/>
                </a:solidFill>
              </a:rPr>
              <a:t>supportive of all </a:t>
            </a:r>
            <a:r>
              <a:rPr lang="pt-BR" sz="2700" dirty="0" err="1">
                <a:solidFill>
                  <a:schemeClr val="bg1"/>
                </a:solidFill>
              </a:rPr>
              <a:t>members</a:t>
            </a:r>
            <a:r>
              <a:rPr lang="pt-BR" sz="2700" dirty="0">
                <a:solidFill>
                  <a:schemeClr val="bg1"/>
                </a:solidFill>
              </a:rPr>
              <a:t> </a:t>
            </a:r>
            <a:r>
              <a:rPr lang="pt-BR" sz="2700" dirty="0" err="1">
                <a:solidFill>
                  <a:schemeClr val="bg1"/>
                </a:solidFill>
              </a:rPr>
              <a:t>of</a:t>
            </a:r>
            <a:r>
              <a:rPr lang="pt-BR" sz="2700" dirty="0">
                <a:solidFill>
                  <a:schemeClr val="bg1"/>
                </a:solidFill>
              </a:rPr>
              <a:t> </a:t>
            </a:r>
            <a:r>
              <a:rPr lang="pt-BR" sz="2700" dirty="0" err="1">
                <a:solidFill>
                  <a:schemeClr val="bg1"/>
                </a:solidFill>
              </a:rPr>
              <a:t>the</a:t>
            </a:r>
            <a:r>
              <a:rPr lang="pt-BR" sz="2700" dirty="0">
                <a:solidFill>
                  <a:schemeClr val="bg1"/>
                </a:solidFill>
              </a:rPr>
              <a:t> </a:t>
            </a:r>
            <a:r>
              <a:rPr lang="pt-BR" sz="2700" dirty="0" err="1">
                <a:solidFill>
                  <a:schemeClr val="bg1"/>
                </a:solidFill>
              </a:rPr>
              <a:t>group</a:t>
            </a:r>
            <a:r>
              <a:rPr lang="pt-BR" sz="2700" dirty="0">
                <a:solidFill>
                  <a:schemeClr val="bg1"/>
                </a:solidFill>
              </a:rPr>
              <a:t>.</a:t>
            </a:r>
          </a:p>
          <a:p>
            <a:r>
              <a:rPr lang="pt-BR" sz="2700" dirty="0" err="1" smtClean="0">
                <a:solidFill>
                  <a:schemeClr val="bg1"/>
                </a:solidFill>
              </a:rPr>
              <a:t>Ensure</a:t>
            </a:r>
            <a:r>
              <a:rPr lang="pt-BR" sz="2700" dirty="0" smtClean="0">
                <a:solidFill>
                  <a:schemeClr val="bg1"/>
                </a:solidFill>
              </a:rPr>
              <a:t> </a:t>
            </a:r>
            <a:r>
              <a:rPr lang="pt-BR" sz="2700" dirty="0" err="1" smtClean="0">
                <a:solidFill>
                  <a:schemeClr val="bg1"/>
                </a:solidFill>
              </a:rPr>
              <a:t>everybody</a:t>
            </a:r>
            <a:r>
              <a:rPr lang="pt-BR" sz="2700" dirty="0" smtClean="0">
                <a:solidFill>
                  <a:schemeClr val="bg1"/>
                </a:solidFill>
              </a:rPr>
              <a:t> </a:t>
            </a:r>
            <a:r>
              <a:rPr lang="pt-BR" sz="2700" dirty="0" err="1">
                <a:solidFill>
                  <a:schemeClr val="bg1"/>
                </a:solidFill>
              </a:rPr>
              <a:t>is</a:t>
            </a:r>
            <a:r>
              <a:rPr lang="pt-BR" sz="2700" dirty="0">
                <a:solidFill>
                  <a:schemeClr val="bg1"/>
                </a:solidFill>
              </a:rPr>
              <a:t> </a:t>
            </a:r>
            <a:r>
              <a:rPr lang="pt-BR" sz="2700" dirty="0" err="1">
                <a:solidFill>
                  <a:schemeClr val="bg1"/>
                </a:solidFill>
              </a:rPr>
              <a:t>having</a:t>
            </a:r>
            <a:r>
              <a:rPr lang="pt-BR" sz="2700" dirty="0">
                <a:solidFill>
                  <a:schemeClr val="bg1"/>
                </a:solidFill>
              </a:rPr>
              <a:t> a </a:t>
            </a:r>
            <a:r>
              <a:rPr lang="pt-BR" sz="2700" b="1" dirty="0">
                <a:solidFill>
                  <a:schemeClr val="bg1"/>
                </a:solidFill>
              </a:rPr>
              <a:t>chance </a:t>
            </a:r>
            <a:r>
              <a:rPr lang="pt-BR" sz="2700" b="1" dirty="0" err="1">
                <a:solidFill>
                  <a:schemeClr val="bg1"/>
                </a:solidFill>
              </a:rPr>
              <a:t>to</a:t>
            </a:r>
            <a:r>
              <a:rPr lang="pt-BR" sz="2700" b="1" dirty="0">
                <a:solidFill>
                  <a:schemeClr val="bg1"/>
                </a:solidFill>
              </a:rPr>
              <a:t> </a:t>
            </a:r>
            <a:r>
              <a:rPr lang="pt-BR" sz="2700" b="1" dirty="0" err="1" smtClean="0">
                <a:solidFill>
                  <a:schemeClr val="bg1"/>
                </a:solidFill>
              </a:rPr>
              <a:t>contribute</a:t>
            </a:r>
            <a:r>
              <a:rPr lang="pt-BR" sz="2700" dirty="0" smtClean="0">
                <a:solidFill>
                  <a:schemeClr val="bg1"/>
                </a:solidFill>
              </a:rPr>
              <a:t>.</a:t>
            </a:r>
          </a:p>
          <a:p>
            <a:r>
              <a:rPr lang="pt-BR" sz="2700" dirty="0" err="1" smtClean="0">
                <a:solidFill>
                  <a:schemeClr val="bg1"/>
                </a:solidFill>
              </a:rPr>
              <a:t>Estimulate</a:t>
            </a:r>
            <a:r>
              <a:rPr lang="pt-BR" sz="2700" dirty="0" smtClean="0">
                <a:solidFill>
                  <a:schemeClr val="bg1"/>
                </a:solidFill>
              </a:rPr>
              <a:t> </a:t>
            </a:r>
            <a:r>
              <a:rPr lang="pt-BR" sz="2700" dirty="0" err="1" smtClean="0">
                <a:solidFill>
                  <a:schemeClr val="bg1"/>
                </a:solidFill>
              </a:rPr>
              <a:t>mutually</a:t>
            </a:r>
            <a:r>
              <a:rPr lang="pt-BR" sz="2700" dirty="0" smtClean="0">
                <a:solidFill>
                  <a:schemeClr val="bg1"/>
                </a:solidFill>
              </a:rPr>
              <a:t> </a:t>
            </a:r>
            <a:r>
              <a:rPr lang="pt-BR" sz="2700" b="1" dirty="0" err="1">
                <a:solidFill>
                  <a:schemeClr val="bg1"/>
                </a:solidFill>
              </a:rPr>
              <a:t>dignifying</a:t>
            </a:r>
            <a:r>
              <a:rPr lang="pt-BR" sz="2700" b="1" dirty="0">
                <a:solidFill>
                  <a:schemeClr val="bg1"/>
                </a:solidFill>
              </a:rPr>
              <a:t> connections </a:t>
            </a:r>
            <a:r>
              <a:rPr lang="pt-BR" sz="2700" dirty="0" err="1">
                <a:solidFill>
                  <a:schemeClr val="bg1"/>
                </a:solidFill>
              </a:rPr>
              <a:t>with</a:t>
            </a:r>
            <a:r>
              <a:rPr lang="pt-BR" sz="2700" dirty="0">
                <a:solidFill>
                  <a:schemeClr val="bg1"/>
                </a:solidFill>
              </a:rPr>
              <a:t> </a:t>
            </a:r>
            <a:r>
              <a:rPr lang="pt-BR" sz="2700" dirty="0" err="1">
                <a:solidFill>
                  <a:schemeClr val="bg1"/>
                </a:solidFill>
              </a:rPr>
              <a:t>the</a:t>
            </a:r>
            <a:r>
              <a:rPr lang="pt-BR" sz="2700" dirty="0">
                <a:solidFill>
                  <a:schemeClr val="bg1"/>
                </a:solidFill>
              </a:rPr>
              <a:t> </a:t>
            </a:r>
            <a:r>
              <a:rPr lang="pt-BR" sz="2700" dirty="0" err="1">
                <a:solidFill>
                  <a:schemeClr val="bg1"/>
                </a:solidFill>
              </a:rPr>
              <a:t>other</a:t>
            </a:r>
            <a:r>
              <a:rPr lang="pt-BR" sz="2700" dirty="0">
                <a:solidFill>
                  <a:schemeClr val="bg1"/>
                </a:solidFill>
              </a:rPr>
              <a:t> </a:t>
            </a:r>
            <a:r>
              <a:rPr lang="pt-BR" sz="2700" dirty="0" err="1" smtClean="0">
                <a:solidFill>
                  <a:schemeClr val="bg1"/>
                </a:solidFill>
              </a:rPr>
              <a:t>participants</a:t>
            </a:r>
            <a:r>
              <a:rPr lang="pt-BR" sz="2700" dirty="0">
                <a:solidFill>
                  <a:schemeClr val="bg1"/>
                </a:solidFill>
              </a:rPr>
              <a:t>.</a:t>
            </a:r>
            <a:endParaRPr lang="pt-BR" sz="2700" dirty="0" smtClean="0">
              <a:solidFill>
                <a:schemeClr val="bg1"/>
              </a:solidFill>
            </a:endParaRPr>
          </a:p>
          <a:p>
            <a:r>
              <a:rPr lang="pt-BR" sz="2700" dirty="0" err="1" smtClean="0">
                <a:solidFill>
                  <a:schemeClr val="bg1"/>
                </a:solidFill>
              </a:rPr>
              <a:t>If</a:t>
            </a:r>
            <a:r>
              <a:rPr lang="pt-BR" sz="2700" dirty="0" smtClean="0">
                <a:solidFill>
                  <a:schemeClr val="bg1"/>
                </a:solidFill>
              </a:rPr>
              <a:t> </a:t>
            </a:r>
            <a:r>
              <a:rPr lang="pt-BR" sz="2700" dirty="0" err="1" smtClean="0">
                <a:solidFill>
                  <a:schemeClr val="bg1"/>
                </a:solidFill>
              </a:rPr>
              <a:t>needed</a:t>
            </a:r>
            <a:r>
              <a:rPr lang="pt-BR" sz="2700" dirty="0" smtClean="0">
                <a:solidFill>
                  <a:schemeClr val="bg1"/>
                </a:solidFill>
              </a:rPr>
              <a:t>, </a:t>
            </a:r>
            <a:r>
              <a:rPr lang="en-US" sz="2700" b="1" dirty="0">
                <a:solidFill>
                  <a:schemeClr val="bg1"/>
                </a:solidFill>
              </a:rPr>
              <a:t>“set the tone</a:t>
            </a:r>
            <a:r>
              <a:rPr lang="en-US" sz="2700" b="1" dirty="0" smtClean="0">
                <a:solidFill>
                  <a:schemeClr val="bg1"/>
                </a:solidFill>
              </a:rPr>
              <a:t>” </a:t>
            </a:r>
            <a:r>
              <a:rPr lang="en-US" sz="2700" dirty="0" smtClean="0">
                <a:solidFill>
                  <a:schemeClr val="bg1"/>
                </a:solidFill>
              </a:rPr>
              <a:t>of respect and calm, </a:t>
            </a:r>
            <a:r>
              <a:rPr lang="en-US" sz="2700" dirty="0">
                <a:solidFill>
                  <a:schemeClr val="bg1"/>
                </a:solidFill>
              </a:rPr>
              <a:t>assisting the group to explore </a:t>
            </a:r>
            <a:r>
              <a:rPr lang="en-US" sz="2700" dirty="0" smtClean="0">
                <a:solidFill>
                  <a:schemeClr val="bg1"/>
                </a:solidFill>
              </a:rPr>
              <a:t>possible </a:t>
            </a:r>
            <a:r>
              <a:rPr lang="en-US" sz="2700" dirty="0">
                <a:solidFill>
                  <a:schemeClr val="bg1"/>
                </a:solidFill>
              </a:rPr>
              <a:t>tensions in a </a:t>
            </a:r>
            <a:r>
              <a:rPr lang="en-US" sz="2700" b="1" dirty="0">
                <a:solidFill>
                  <a:schemeClr val="bg1"/>
                </a:solidFill>
              </a:rPr>
              <a:t>spirit of curiosity and </a:t>
            </a:r>
            <a:r>
              <a:rPr lang="en-US" sz="2700" b="1" dirty="0" smtClean="0">
                <a:solidFill>
                  <a:schemeClr val="bg1"/>
                </a:solidFill>
              </a:rPr>
              <a:t>support</a:t>
            </a:r>
            <a:r>
              <a:rPr lang="en-US" sz="2700" dirty="0" smtClean="0">
                <a:solidFill>
                  <a:schemeClr val="bg1"/>
                </a:solidFill>
              </a:rPr>
              <a:t>.</a:t>
            </a:r>
          </a:p>
          <a:p>
            <a:r>
              <a:rPr lang="pt-BR" sz="2700" b="1" dirty="0" err="1" smtClean="0">
                <a:solidFill>
                  <a:schemeClr val="bg1"/>
                </a:solidFill>
              </a:rPr>
              <a:t>Have</a:t>
            </a:r>
            <a:r>
              <a:rPr lang="pt-BR" sz="2700" b="1" dirty="0" smtClean="0">
                <a:solidFill>
                  <a:schemeClr val="bg1"/>
                </a:solidFill>
              </a:rPr>
              <a:t> </a:t>
            </a:r>
            <a:r>
              <a:rPr lang="pt-BR" sz="2700" b="1" dirty="0" err="1" smtClean="0">
                <a:solidFill>
                  <a:schemeClr val="bg1"/>
                </a:solidFill>
              </a:rPr>
              <a:t>fun</a:t>
            </a:r>
            <a:r>
              <a:rPr lang="pt-BR" sz="2700" b="1" dirty="0">
                <a:solidFill>
                  <a:schemeClr val="bg1"/>
                </a:solidFill>
              </a:rPr>
              <a:t> </a:t>
            </a:r>
            <a:r>
              <a:rPr lang="pt-BR" sz="2700" dirty="0" smtClean="0">
                <a:solidFill>
                  <a:schemeClr val="bg1"/>
                </a:solidFill>
              </a:rPr>
              <a:t>in </a:t>
            </a:r>
            <a:r>
              <a:rPr lang="pt-BR" sz="2700" dirty="0" err="1" smtClean="0">
                <a:solidFill>
                  <a:schemeClr val="bg1"/>
                </a:solidFill>
              </a:rPr>
              <a:t>nurturing</a:t>
            </a:r>
            <a:r>
              <a:rPr lang="pt-BR" sz="2700" dirty="0" smtClean="0">
                <a:solidFill>
                  <a:schemeClr val="bg1"/>
                </a:solidFill>
              </a:rPr>
              <a:t> </a:t>
            </a:r>
            <a:r>
              <a:rPr lang="pt-BR" sz="2700" dirty="0" err="1" smtClean="0">
                <a:solidFill>
                  <a:schemeClr val="bg1"/>
                </a:solidFill>
              </a:rPr>
              <a:t>our</a:t>
            </a:r>
            <a:r>
              <a:rPr lang="pt-BR" sz="2700" dirty="0" smtClean="0">
                <a:solidFill>
                  <a:schemeClr val="bg1"/>
                </a:solidFill>
              </a:rPr>
              <a:t> </a:t>
            </a:r>
            <a:r>
              <a:rPr lang="pt-BR" sz="2700" dirty="0" err="1" smtClean="0">
                <a:solidFill>
                  <a:schemeClr val="bg1"/>
                </a:solidFill>
              </a:rPr>
              <a:t>dignitygarden</a:t>
            </a:r>
            <a:r>
              <a:rPr lang="pt-BR" sz="2700" dirty="0" smtClean="0">
                <a:solidFill>
                  <a:schemeClr val="bg1"/>
                </a:solidFill>
              </a:rPr>
              <a:t>!</a:t>
            </a:r>
            <a:endParaRPr lang="pt-BR" sz="2700" dirty="0">
              <a:solidFill>
                <a:schemeClr val="bg1"/>
              </a:solidFill>
            </a:endParaRPr>
          </a:p>
          <a:p>
            <a:endParaRPr lang="pt-BR" dirty="0">
              <a:solidFill>
                <a:schemeClr val="bg1"/>
              </a:solidFill>
            </a:endParaRPr>
          </a:p>
          <a:p>
            <a:endParaRPr lang="pt-BR" dirty="0" smtClean="0">
              <a:solidFill>
                <a:schemeClr val="bg1"/>
              </a:solidFill>
            </a:endParaRPr>
          </a:p>
          <a:p>
            <a:endParaRPr lang="pt-BR" i="1" dirty="0">
              <a:solidFill>
                <a:schemeClr val="bg1"/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484991">
            <a:off x="9882482" y="370892"/>
            <a:ext cx="1570964" cy="1744025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05106">
            <a:off x="9948050" y="3974455"/>
            <a:ext cx="1798320" cy="179832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296400" y="6400800"/>
            <a:ext cx="2895600" cy="45720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GB" sz="1800" b="0" dirty="0" smtClean="0">
                <a:solidFill>
                  <a:schemeClr val="bg1"/>
                </a:solidFill>
              </a:rPr>
              <a:t>Gabriela Saab</a:t>
            </a:r>
            <a:endParaRPr lang="en-GB" sz="18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633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tia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Fatia</Template>
  <TotalTime>122</TotalTime>
  <Words>117</Words>
  <Application>Microsoft Office PowerPoint</Application>
  <PresentationFormat>Widescreen</PresentationFormat>
  <Paragraphs>31</Paragraphs>
  <Slides>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Calibri</vt:lpstr>
      <vt:lpstr>Century Gothic</vt:lpstr>
      <vt:lpstr>Wingdings 3</vt:lpstr>
      <vt:lpstr>Fatia</vt:lpstr>
      <vt:lpstr>2016 Workshop on Transforming Humiliation and Violent Conflict  "The Globalization of Dignity" 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2016 Workshop on Transforming Humiliation and Violent Conflict  "The Globalization of Dignity"</dc:title>
  <dc:creator>Gabriela Saab</dc:creator>
  <cp:lastModifiedBy>Evelin Lindner</cp:lastModifiedBy>
  <cp:revision>16</cp:revision>
  <dcterms:created xsi:type="dcterms:W3CDTF">2016-12-06T16:41:05Z</dcterms:created>
  <dcterms:modified xsi:type="dcterms:W3CDTF">2016-12-06T23:52:09Z</dcterms:modified>
</cp:coreProperties>
</file>