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1.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0"/>
  </p:notesMasterIdLst>
  <p:sldIdLst>
    <p:sldId id="256" r:id="rId2"/>
    <p:sldId id="257" r:id="rId3"/>
    <p:sldId id="258" r:id="rId4"/>
    <p:sldId id="314" r:id="rId5"/>
    <p:sldId id="259" r:id="rId6"/>
    <p:sldId id="261" r:id="rId7"/>
    <p:sldId id="263" r:id="rId8"/>
    <p:sldId id="307" r:id="rId9"/>
    <p:sldId id="264" r:id="rId10"/>
    <p:sldId id="313" r:id="rId11"/>
    <p:sldId id="270" r:id="rId12"/>
    <p:sldId id="309" r:id="rId13"/>
    <p:sldId id="308" r:id="rId14"/>
    <p:sldId id="310" r:id="rId15"/>
    <p:sldId id="271" r:id="rId16"/>
    <p:sldId id="273" r:id="rId17"/>
    <p:sldId id="274" r:id="rId18"/>
    <p:sldId id="278" r:id="rId19"/>
    <p:sldId id="279" r:id="rId20"/>
    <p:sldId id="280" r:id="rId21"/>
    <p:sldId id="287" r:id="rId22"/>
    <p:sldId id="281" r:id="rId23"/>
    <p:sldId id="282" r:id="rId24"/>
    <p:sldId id="283" r:id="rId25"/>
    <p:sldId id="284" r:id="rId26"/>
    <p:sldId id="288" r:id="rId27"/>
    <p:sldId id="289" r:id="rId28"/>
    <p:sldId id="290" r:id="rId29"/>
    <p:sldId id="291" r:id="rId30"/>
    <p:sldId id="292" r:id="rId31"/>
    <p:sldId id="297" r:id="rId32"/>
    <p:sldId id="311" r:id="rId33"/>
    <p:sldId id="296" r:id="rId34"/>
    <p:sldId id="293" r:id="rId35"/>
    <p:sldId id="294" r:id="rId36"/>
    <p:sldId id="295" r:id="rId37"/>
    <p:sldId id="315" r:id="rId38"/>
    <p:sldId id="316" r:id="rId3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a Alagic"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6FF66"/>
    <a:srgbClr val="F3E5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CD4AA8-2DF1-460F-AA08-480AC3EE743E}">
  <a:tblStyle styleId="{21CD4AA8-2DF1-460F-AA08-480AC3EE743E}"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60"/>
  </p:normalViewPr>
  <p:slideViewPr>
    <p:cSldViewPr snapToGrid="0">
      <p:cViewPr varScale="1">
        <p:scale>
          <a:sx n="123" d="100"/>
          <a:sy n="123" d="100"/>
        </p:scale>
        <p:origin x="298" y="82"/>
      </p:cViewPr>
      <p:guideLst/>
    </p:cSldViewPr>
  </p:slideViewPr>
  <p:notesTextViewPr>
    <p:cViewPr>
      <p:scale>
        <a:sx n="1" d="1"/>
        <a:sy n="1" d="1"/>
      </p:scale>
      <p:origin x="0" y="0"/>
    </p:cViewPr>
  </p:notesTextViewPr>
  <p:sorterViewPr>
    <p:cViewPr varScale="1">
      <p:scale>
        <a:sx n="100" d="100"/>
        <a:sy n="100" d="100"/>
      </p:scale>
      <p:origin x="0" y="-70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idx="1">
    <p:pos x="6000" y="0"/>
    <p:text>need to make something like this to fit this presentation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64444298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cambridge-leadership.com/adaptive-leadership/"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n.wikipedia.org/wiki/Complex_adaptive_leadership"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537647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68791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Vertical red distressed zone is mainly African American with the canal route through the middle of it</a:t>
            </a:r>
          </a:p>
          <a:p>
            <a:pPr lvl="0" rtl="0">
              <a:spcBef>
                <a:spcPts val="0"/>
              </a:spcBef>
              <a:buNone/>
            </a:pPr>
            <a:r>
              <a:rPr lang="en"/>
              <a:t>Horizontal red distressed zone in SE is cheap housing and trailer parks for unskilled workers in the aircraft industry most of whom may be out of work. Green prosperous zones to the West are Goddard and Maize. Derby in the south is not on the map</a:t>
            </a:r>
          </a:p>
          <a:p>
            <a:pPr lvl="0" rtl="0">
              <a:spcBef>
                <a:spcPts val="0"/>
              </a:spcBef>
              <a:buNone/>
            </a:pPr>
            <a:r>
              <a:rPr lang="en"/>
              <a:t>To the East is Andover and NE Wichita where most of the doctors, lawyers, executives and business owners live</a:t>
            </a:r>
          </a:p>
        </p:txBody>
      </p:sp>
    </p:spTree>
    <p:extLst>
      <p:ext uri="{BB962C8B-B14F-4D97-AF65-F5344CB8AC3E}">
        <p14:creationId xmlns:p14="http://schemas.microsoft.com/office/powerpoint/2010/main" val="3526168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Vertical red distressed zone is mainly African American with the canal route through the middle of it</a:t>
            </a:r>
          </a:p>
          <a:p>
            <a:pPr lvl="0" rtl="0">
              <a:spcBef>
                <a:spcPts val="0"/>
              </a:spcBef>
              <a:buNone/>
            </a:pPr>
            <a:r>
              <a:rPr lang="en"/>
              <a:t>Horizontal red distressed zone in SE is cheap housing and trailer parks for unskilled workers in the aircraft industry most of whom may be out of work. Green prosperous zones to the West are Goddard and Maize. Derby in the south is not on the map</a:t>
            </a:r>
          </a:p>
          <a:p>
            <a:pPr lvl="0" rtl="0">
              <a:spcBef>
                <a:spcPts val="0"/>
              </a:spcBef>
              <a:buNone/>
            </a:pPr>
            <a:r>
              <a:rPr lang="en"/>
              <a:t>To the East is Andover and NE Wichita where most of the doctors, lawyers, executives and business owners live</a:t>
            </a:r>
          </a:p>
        </p:txBody>
      </p:sp>
    </p:spTree>
    <p:extLst>
      <p:ext uri="{BB962C8B-B14F-4D97-AF65-F5344CB8AC3E}">
        <p14:creationId xmlns:p14="http://schemas.microsoft.com/office/powerpoint/2010/main" val="2563904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Vertical red distressed zone is mainly African American with the canal route through the middle of it</a:t>
            </a:r>
          </a:p>
          <a:p>
            <a:pPr lvl="0" rtl="0">
              <a:spcBef>
                <a:spcPts val="0"/>
              </a:spcBef>
              <a:buNone/>
            </a:pPr>
            <a:r>
              <a:rPr lang="en"/>
              <a:t>Horizontal red distressed zone in SE is cheap housing and trailer parks for unskilled workers in the aircraft industry most of whom may be out of work. Green prosperous zones to the West are Goddard and Maize. Derby in the south is not on the map</a:t>
            </a:r>
          </a:p>
          <a:p>
            <a:pPr lvl="0" rtl="0">
              <a:spcBef>
                <a:spcPts val="0"/>
              </a:spcBef>
              <a:buNone/>
            </a:pPr>
            <a:r>
              <a:rPr lang="en"/>
              <a:t>To the East is Andover and NE Wichita where most of the doctors, lawyers, executives and business owners live</a:t>
            </a:r>
          </a:p>
        </p:txBody>
      </p:sp>
    </p:spTree>
    <p:extLst>
      <p:ext uri="{BB962C8B-B14F-4D97-AF65-F5344CB8AC3E}">
        <p14:creationId xmlns:p14="http://schemas.microsoft.com/office/powerpoint/2010/main" val="382043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Vertical red distressed zone is mainly African American with the canal route through the middle of it</a:t>
            </a:r>
          </a:p>
          <a:p>
            <a:pPr lvl="0" rtl="0">
              <a:spcBef>
                <a:spcPts val="0"/>
              </a:spcBef>
              <a:buNone/>
            </a:pPr>
            <a:r>
              <a:rPr lang="en"/>
              <a:t>Horizontal red distressed zone in SE is cheap housing and trailer parks for unskilled workers in the aircraft industry most of whom may be out of work. Green prosperous zones to the West are Goddard and Maize. Derby in the south is not on the map</a:t>
            </a:r>
          </a:p>
          <a:p>
            <a:pPr lvl="0" rtl="0">
              <a:spcBef>
                <a:spcPts val="0"/>
              </a:spcBef>
              <a:buNone/>
            </a:pPr>
            <a:r>
              <a:rPr lang="en"/>
              <a:t>To the East is Andover and NE Wichita where most of the doctors, lawyers, executives and business owners live</a:t>
            </a:r>
          </a:p>
        </p:txBody>
      </p:sp>
    </p:spTree>
    <p:extLst>
      <p:ext uri="{BB962C8B-B14F-4D97-AF65-F5344CB8AC3E}">
        <p14:creationId xmlns:p14="http://schemas.microsoft.com/office/powerpoint/2010/main" val="3372166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3" name="Shape 2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When The Inequality Score, Distress Score and % of population in Distressed Zipcode are ranked, Wichita has the nation’s 7th highest for Inequality, 3rd highest for Distress and 5th highest for % living in Distressed Zipcode areas.</a:t>
            </a:r>
          </a:p>
        </p:txBody>
      </p:sp>
    </p:spTree>
    <p:extLst>
      <p:ext uri="{BB962C8B-B14F-4D97-AF65-F5344CB8AC3E}">
        <p14:creationId xmlns:p14="http://schemas.microsoft.com/office/powerpoint/2010/main" val="782123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04603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7" name="Shape 2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54130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96368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9" name="Shape 3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05587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52804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47253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3" name="Shape 3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3502039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4" name="Shape 3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83576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7965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8" name="Shape 3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u="sng">
                <a:solidFill>
                  <a:schemeClr val="hlink"/>
                </a:solidFill>
                <a:hlinkClick r:id="rId3"/>
              </a:rPr>
              <a:t>http://cambridge-leadership.com/adaptive-leadership/</a:t>
            </a:r>
          </a:p>
          <a:p>
            <a:pPr lvl="0">
              <a:spcBef>
                <a:spcPts val="0"/>
              </a:spcBef>
              <a:buNone/>
            </a:pPr>
            <a:endParaRPr/>
          </a:p>
        </p:txBody>
      </p:sp>
    </p:spTree>
    <p:extLst>
      <p:ext uri="{BB962C8B-B14F-4D97-AF65-F5344CB8AC3E}">
        <p14:creationId xmlns:p14="http://schemas.microsoft.com/office/powerpoint/2010/main" val="340772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5" name="Shape 3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8785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Shape 36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9" name="Shape 3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03748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5" name="Shape 3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468417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1" name="Shape 3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111873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7" name="Shape 3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18021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388691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4" name="Shape 3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53955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5" name="Shape 5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70836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5" name="Shape 5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14161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Shape 4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8" name="Shape 4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Conscientization of stakeholders creates a tendency to decrease the effects of power position and consequent power difference, which brings into play the other five TPL Relational Criteria: Active Listening, Dialectic Thinking, Intercultural Sensitivity, Body Mindfulness and Critical Co-reflection</a:t>
            </a:r>
          </a:p>
          <a:p>
            <a:pPr lvl="0">
              <a:spcBef>
                <a:spcPts val="0"/>
              </a:spcBef>
              <a:buNone/>
            </a:pPr>
            <a:r>
              <a:rPr lang="en"/>
              <a:t>The trigger for the change in power may come from some common activity in which wealth or position are not an advantage, or it could come from systematically exposing Stakeholders to each others’ contexts as part of K-12 education programs. Affirmative Action programs for places in education and positions in government organizations and elected leadership roles may be needed to provide opportunities for distressed stakeholders to become more prosperous. This all takes place in the Urban context, which has spatial, temporal, relational and historical elements that will vary with each city.</a:t>
            </a:r>
          </a:p>
        </p:txBody>
      </p:sp>
    </p:spTree>
    <p:extLst>
      <p:ext uri="{BB962C8B-B14F-4D97-AF65-F5344CB8AC3E}">
        <p14:creationId xmlns:p14="http://schemas.microsoft.com/office/powerpoint/2010/main" val="39232365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Shape 4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Cynefin Framework for System Domains and Associated Leadership</a:t>
            </a:r>
          </a:p>
          <a:p>
            <a:pPr lvl="0">
              <a:spcBef>
                <a:spcPts val="0"/>
              </a:spcBef>
              <a:buNone/>
            </a:pPr>
            <a:r>
              <a:rPr lang="en" dirty="0"/>
              <a:t>Complex systems tend to be irreducible with traditional methods - Crypticity</a:t>
            </a:r>
          </a:p>
          <a:p>
            <a:pPr lvl="0">
              <a:spcBef>
                <a:spcPts val="0"/>
              </a:spcBef>
              <a:buNone/>
            </a:pPr>
            <a:r>
              <a:rPr lang="en" dirty="0"/>
              <a:t>Multiple Stakeholders and Contexts; Competing Interests</a:t>
            </a:r>
          </a:p>
          <a:p>
            <a:pPr lvl="0">
              <a:spcBef>
                <a:spcPts val="0"/>
              </a:spcBef>
              <a:buNone/>
            </a:pPr>
            <a:r>
              <a:rPr lang="en" dirty="0"/>
              <a:t>Systems within systems</a:t>
            </a:r>
          </a:p>
          <a:p>
            <a:pPr lvl="0">
              <a:spcBef>
                <a:spcPts val="0"/>
              </a:spcBef>
              <a:buNone/>
            </a:pPr>
            <a:r>
              <a:rPr lang="en" sz="1000" dirty="0">
                <a:solidFill>
                  <a:schemeClr val="dk1"/>
                </a:solidFill>
              </a:rPr>
              <a:t>Kurtz, C. F., &amp; Snowden, D. J. (2003). The new dynamics of strategy: Sense-making in a complex and complicated world. </a:t>
            </a:r>
            <a:r>
              <a:rPr lang="en" sz="1000" i="1" dirty="0">
                <a:solidFill>
                  <a:schemeClr val="dk1"/>
                </a:solidFill>
              </a:rPr>
              <a:t>IBM systems journal</a:t>
            </a:r>
            <a:r>
              <a:rPr lang="en" sz="1000" dirty="0">
                <a:solidFill>
                  <a:schemeClr val="dk1"/>
                </a:solidFill>
              </a:rPr>
              <a:t>, </a:t>
            </a:r>
            <a:r>
              <a:rPr lang="en" sz="1000" i="1" dirty="0">
                <a:solidFill>
                  <a:schemeClr val="dk1"/>
                </a:solidFill>
              </a:rPr>
              <a:t>42</a:t>
            </a:r>
            <a:r>
              <a:rPr lang="en" sz="1000" dirty="0">
                <a:solidFill>
                  <a:schemeClr val="dk1"/>
                </a:solidFill>
              </a:rPr>
              <a:t>(3), 462-483.</a:t>
            </a:r>
          </a:p>
          <a:p>
            <a:pPr lvl="0">
              <a:spcBef>
                <a:spcPts val="0"/>
              </a:spcBef>
              <a:buNone/>
            </a:pPr>
            <a:endParaRPr dirty="0"/>
          </a:p>
        </p:txBody>
      </p:sp>
    </p:spTree>
    <p:extLst>
      <p:ext uri="{BB962C8B-B14F-4D97-AF65-F5344CB8AC3E}">
        <p14:creationId xmlns:p14="http://schemas.microsoft.com/office/powerpoint/2010/main" val="21639208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7" name="Shape 4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Crisis, such as a natural disaster, war, exhaustion of natural resources, such as water; or rising sea levels, tends to expose lack, or absence, of infrastructure and contingency plans or any capacity to survive in the poorer side of the urban divide. This set of pre-conditions to a disaster can make disaster relief efforts even more difficult and exacerbate its negative effects. On the other hand, communities with closely integrated governance and contingency planning are more resilient in the face of the same types of crisis. An example is the contrast between the recovery of New Orleans, LA from the Category 5 Hurricane Katrina in late August, 2005 and the recovery of Joplin, MO from a massive supercell over the MidWest that spawned a multiple-vortex F5 tornado in late May, 2011. The infrastructure for New Orleans failed the poorer communities, who were left with no means of escape. The lack of prior evacuation and lack of any coordinated relief efforts for over a week afterwards resulted in many deaths and great hardship. The Joplin community, on the other hand, had planned for such an event with close integration between citizens, organizations and government at the city level and recovery plans went into effect immediately. Recovery was smooth and deaths and hardship were minimized.</a:t>
            </a:r>
          </a:p>
          <a:p>
            <a:pPr lvl="0">
              <a:spcBef>
                <a:spcPts val="0"/>
              </a:spcBef>
              <a:buNone/>
            </a:pPr>
            <a:r>
              <a:rPr lang="en"/>
              <a:t>The emphasis on local stakeholder involvement in planning and implementation required open channels of effective communication and productive dialog.</a:t>
            </a:r>
          </a:p>
          <a:p>
            <a:pPr lvl="0">
              <a:spcBef>
                <a:spcPts val="0"/>
              </a:spcBef>
              <a:buNone/>
            </a:pPr>
            <a:endParaRPr/>
          </a:p>
          <a:p>
            <a:pPr lvl="0">
              <a:spcBef>
                <a:spcPts val="0"/>
              </a:spcBef>
              <a:buNone/>
            </a:pPr>
            <a:r>
              <a:rPr lang="en" u="sng">
                <a:solidFill>
                  <a:schemeClr val="hlink"/>
                </a:solidFill>
                <a:hlinkClick r:id="rId3"/>
              </a:rPr>
              <a:t>https://en.wikipedia.org/wiki/Complex_adaptive_leadership</a:t>
            </a:r>
          </a:p>
          <a:p>
            <a:pPr lvl="0" rtl="0">
              <a:spcBef>
                <a:spcPts val="0"/>
              </a:spcBef>
              <a:buNone/>
            </a:pPr>
            <a:endParaRPr/>
          </a:p>
        </p:txBody>
      </p:sp>
    </p:spTree>
    <p:extLst>
      <p:ext uri="{BB962C8B-B14F-4D97-AF65-F5344CB8AC3E}">
        <p14:creationId xmlns:p14="http://schemas.microsoft.com/office/powerpoint/2010/main" val="2199168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8" name="Shape 4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To implement a transition from traditional leadership/management that worked in simpler contexts, an early step is to seek perspectives of all stakeholders, especially those living in distressed conditions of poverty and to involve them in the governance process. With increased exposure to and discussion of different perspectives, the stakeholders are able to take each other’s perspective, which can make communication more meaningful. The government and its leadership/management can then be restructured to meet the needs of both sets of stakeholders. Eventually, with an ongoing dialog and evolving (adaptive) management structure and processes, the urban divide should lessen and the DCI minimized.</a:t>
            </a:r>
          </a:p>
        </p:txBody>
      </p:sp>
    </p:spTree>
    <p:extLst>
      <p:ext uri="{BB962C8B-B14F-4D97-AF65-F5344CB8AC3E}">
        <p14:creationId xmlns:p14="http://schemas.microsoft.com/office/powerpoint/2010/main" val="2432773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28781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60934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91134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2001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9819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26869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hyperlink" Target="https://en.wikipedia.org/wiki/Land_of_Oz" TargetMode="External"/><Relationship Id="rId5" Type="http://schemas.openxmlformats.org/officeDocument/2006/relationships/hyperlink" Target="https://en.wikipedia.org/wiki/Wichita,_Kansas" TargetMode="External"/><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zipatlas.com/us/ks/wichita"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hyperlink" Target="http://eig.org/"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zipatlas.com/us/ks/wichita"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hyperlink" Target="http://eig.org/"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eig.org/"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135086" y="805542"/>
            <a:ext cx="5740807" cy="2100968"/>
          </a:xfrm>
          <a:prstGeom prst="rect">
            <a:avLst/>
          </a:prstGeom>
        </p:spPr>
        <p:txBody>
          <a:bodyPr lIns="91425" tIns="91425" rIns="91425" bIns="91425" anchor="b" anchorCtr="0">
            <a:noAutofit/>
          </a:bodyPr>
          <a:lstStyle/>
          <a:p>
            <a:pPr lvl="0" algn="r" rtl="0">
              <a:lnSpc>
                <a:spcPct val="115000"/>
              </a:lnSpc>
              <a:spcBef>
                <a:spcPts val="0"/>
              </a:spcBef>
              <a:spcAft>
                <a:spcPts val="300"/>
              </a:spcAft>
              <a:buNone/>
            </a:pPr>
            <a:r>
              <a:rPr lang="en" sz="2600" dirty="0">
                <a:latin typeface="Georgia"/>
                <a:ea typeface="Georgia"/>
                <a:cs typeface="Georgia"/>
                <a:sym typeface="Georgia"/>
              </a:rPr>
              <a:t>Bridging Urban Divides &amp; </a:t>
            </a:r>
            <a:r>
              <a:rPr lang="en" sz="2600" dirty="0" smtClean="0">
                <a:latin typeface="Georgia"/>
                <a:ea typeface="Georgia"/>
                <a:cs typeface="Georgia"/>
                <a:sym typeface="Georgia"/>
              </a:rPr>
              <a:t/>
            </a:r>
            <a:br>
              <a:rPr lang="en" sz="2600" dirty="0" smtClean="0">
                <a:latin typeface="Georgia"/>
                <a:ea typeface="Georgia"/>
                <a:cs typeface="Georgia"/>
                <a:sym typeface="Georgia"/>
              </a:rPr>
            </a:br>
            <a:r>
              <a:rPr lang="en" sz="2600" dirty="0" smtClean="0">
                <a:latin typeface="Georgia"/>
                <a:ea typeface="Georgia"/>
                <a:cs typeface="Georgia"/>
                <a:sym typeface="Georgia"/>
              </a:rPr>
              <a:t>Breaking </a:t>
            </a:r>
            <a:r>
              <a:rPr lang="en" sz="2600" dirty="0">
                <a:latin typeface="Georgia"/>
                <a:ea typeface="Georgia"/>
                <a:cs typeface="Georgia"/>
                <a:sym typeface="Georgia"/>
              </a:rPr>
              <a:t>the Cycle of Humiliation:</a:t>
            </a:r>
          </a:p>
          <a:p>
            <a:pPr lvl="0" algn="r">
              <a:lnSpc>
                <a:spcPct val="115000"/>
              </a:lnSpc>
              <a:spcBef>
                <a:spcPts val="0"/>
              </a:spcBef>
              <a:spcAft>
                <a:spcPts val="300"/>
              </a:spcAft>
              <a:buClr>
                <a:schemeClr val="dk1"/>
              </a:buClr>
              <a:buSzPct val="42307"/>
              <a:buFont typeface="Arial"/>
              <a:buNone/>
            </a:pPr>
            <a:r>
              <a:rPr lang="en" sz="2600" i="1" dirty="0">
                <a:latin typeface="Georgia"/>
                <a:ea typeface="Georgia"/>
                <a:cs typeface="Georgia"/>
                <a:sym typeface="Georgia"/>
              </a:rPr>
              <a:t>Adaptive Leadership Approach</a:t>
            </a:r>
          </a:p>
        </p:txBody>
      </p:sp>
      <p:sp>
        <p:nvSpPr>
          <p:cNvPr id="55" name="Shape 55"/>
          <p:cNvSpPr txBox="1"/>
          <p:nvPr/>
        </p:nvSpPr>
        <p:spPr>
          <a:xfrm>
            <a:off x="5087786" y="2906510"/>
            <a:ext cx="3903600" cy="606000"/>
          </a:xfrm>
          <a:prstGeom prst="rect">
            <a:avLst/>
          </a:prstGeom>
          <a:noFill/>
          <a:ln>
            <a:noFill/>
          </a:ln>
        </p:spPr>
        <p:txBody>
          <a:bodyPr lIns="91425" tIns="91425" rIns="91425" bIns="91425" anchor="t" anchorCtr="0">
            <a:noAutofit/>
          </a:bodyPr>
          <a:lstStyle/>
          <a:p>
            <a:pPr lvl="0" algn="ctr" rtl="0">
              <a:lnSpc>
                <a:spcPct val="150000"/>
              </a:lnSpc>
              <a:spcBef>
                <a:spcPts val="0"/>
              </a:spcBef>
              <a:buClr>
                <a:schemeClr val="dk1"/>
              </a:buClr>
              <a:buSzPct val="91666"/>
              <a:buFont typeface="Arial"/>
              <a:buNone/>
            </a:pPr>
            <a:r>
              <a:rPr lang="en" sz="1200" dirty="0">
                <a:solidFill>
                  <a:schemeClr val="dk1"/>
                </a:solidFill>
                <a:latin typeface="Georgia"/>
                <a:ea typeface="Georgia"/>
                <a:cs typeface="Georgia"/>
                <a:sym typeface="Georgia"/>
              </a:rPr>
              <a:t>Mara Alagic &amp; Glyn Rimmington</a:t>
            </a:r>
          </a:p>
          <a:p>
            <a:pPr lvl="0" algn="ctr" rtl="0">
              <a:lnSpc>
                <a:spcPct val="150000"/>
              </a:lnSpc>
              <a:spcBef>
                <a:spcPts val="0"/>
              </a:spcBef>
              <a:buClr>
                <a:schemeClr val="dk1"/>
              </a:buClr>
              <a:buSzPct val="91666"/>
              <a:buFont typeface="Arial"/>
              <a:buNone/>
            </a:pPr>
            <a:r>
              <a:rPr lang="en" sz="1200" dirty="0">
                <a:solidFill>
                  <a:schemeClr val="dk1"/>
                </a:solidFill>
                <a:latin typeface="Georgia"/>
                <a:ea typeface="Georgia"/>
                <a:cs typeface="Georgia"/>
                <a:sym typeface="Georgia"/>
              </a:rPr>
              <a:t>Wichita State University, Wichita, Kansas, USA</a:t>
            </a:r>
          </a:p>
        </p:txBody>
      </p:sp>
      <p:sp>
        <p:nvSpPr>
          <p:cNvPr id="2" name="Rectangle 1"/>
          <p:cNvSpPr/>
          <p:nvPr/>
        </p:nvSpPr>
        <p:spPr>
          <a:xfrm>
            <a:off x="206829" y="4268814"/>
            <a:ext cx="6571107" cy="738664"/>
          </a:xfrm>
          <a:prstGeom prst="rect">
            <a:avLst/>
          </a:prstGeom>
        </p:spPr>
        <p:txBody>
          <a:bodyPr wrap="square">
            <a:spAutoFit/>
          </a:bodyPr>
          <a:lstStyle/>
          <a:p>
            <a:r>
              <a:rPr lang="en-US" dirty="0">
                <a:solidFill>
                  <a:srgbClr val="0000CC"/>
                </a:solidFill>
                <a:latin typeface="Georgia" panose="02040502050405020303" pitchFamily="18" charset="0"/>
              </a:rPr>
              <a:t>27th Annual Conference of Human Dignity and Humiliation Studies </a:t>
            </a:r>
            <a:br>
              <a:rPr lang="en-US" dirty="0">
                <a:solidFill>
                  <a:srgbClr val="0000CC"/>
                </a:solidFill>
                <a:latin typeface="Georgia" panose="02040502050405020303" pitchFamily="18" charset="0"/>
              </a:rPr>
            </a:br>
            <a:r>
              <a:rPr lang="en-US" dirty="0">
                <a:solidFill>
                  <a:srgbClr val="0000CC"/>
                </a:solidFill>
                <a:latin typeface="Georgia" panose="02040502050405020303" pitchFamily="18" charset="0"/>
              </a:rPr>
              <a:t>'Cities at Risk - From Humiliation to Dignity'</a:t>
            </a:r>
          </a:p>
          <a:p>
            <a:r>
              <a:rPr lang="en-US" dirty="0">
                <a:solidFill>
                  <a:srgbClr val="0000CC"/>
                </a:solidFill>
                <a:latin typeface="Georgia" panose="02040502050405020303" pitchFamily="18" charset="0"/>
              </a:rPr>
              <a:t>in Dubrovnik, </a:t>
            </a:r>
            <a:r>
              <a:rPr lang="en-US" dirty="0" smtClean="0">
                <a:solidFill>
                  <a:srgbClr val="0000CC"/>
                </a:solidFill>
                <a:latin typeface="Georgia" panose="02040502050405020303" pitchFamily="18" charset="0"/>
              </a:rPr>
              <a:t>Croatia, September 2016</a:t>
            </a:r>
            <a:endParaRPr lang="en-US" dirty="0">
              <a:solidFill>
                <a:srgbClr val="0000CC"/>
              </a:solidFill>
              <a:latin typeface="Georgia" panose="02040502050405020303"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sp>
        <p:nvSpPr>
          <p:cNvPr id="131" name="Shape 131"/>
          <p:cNvSpPr/>
          <p:nvPr/>
        </p:nvSpPr>
        <p:spPr>
          <a:xfrm>
            <a:off x="464700" y="3633750"/>
            <a:ext cx="1761900" cy="1272600"/>
          </a:xfrm>
          <a:prstGeom prst="wedgeRectCallout">
            <a:avLst>
              <a:gd name="adj1" fmla="val 176270"/>
              <a:gd name="adj2" fmla="val -135268"/>
            </a:avLst>
          </a:prstGeom>
          <a:solidFill>
            <a:srgbClr val="FFFF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endParaRPr/>
          </a:p>
        </p:txBody>
      </p:sp>
      <p:pic>
        <p:nvPicPr>
          <p:cNvPr id="132" name="Shape 132"/>
          <p:cNvPicPr preferRelativeResize="0"/>
          <p:nvPr/>
        </p:nvPicPr>
        <p:blipFill>
          <a:blip r:embed="rId4">
            <a:alphaModFix/>
          </a:blip>
          <a:stretch>
            <a:fillRect/>
          </a:stretch>
        </p:blipFill>
        <p:spPr>
          <a:xfrm>
            <a:off x="593700" y="3732862"/>
            <a:ext cx="1503899" cy="1074374"/>
          </a:xfrm>
          <a:prstGeom prst="rect">
            <a:avLst/>
          </a:prstGeom>
          <a:noFill/>
          <a:ln>
            <a:noFill/>
          </a:ln>
        </p:spPr>
      </p:pic>
      <p:sp>
        <p:nvSpPr>
          <p:cNvPr id="133" name="Shape 133"/>
          <p:cNvSpPr txBox="1"/>
          <p:nvPr/>
        </p:nvSpPr>
        <p:spPr>
          <a:xfrm>
            <a:off x="1717550" y="217025"/>
            <a:ext cx="3506100" cy="1074300"/>
          </a:xfrm>
          <a:prstGeom prst="rect">
            <a:avLst/>
          </a:prstGeom>
          <a:noFill/>
          <a:ln>
            <a:noFill/>
          </a:ln>
        </p:spPr>
        <p:txBody>
          <a:bodyPr lIns="91425" tIns="91425" rIns="91425" bIns="91425" anchor="t" anchorCtr="0">
            <a:noAutofit/>
          </a:bodyPr>
          <a:lstStyle/>
          <a:p>
            <a:r>
              <a:rPr lang="en" sz="3000" dirty="0">
                <a:solidFill>
                  <a:srgbClr val="0097A7"/>
                </a:solidFill>
                <a:latin typeface="Georgia"/>
                <a:ea typeface="Georgia"/>
                <a:cs typeface="Georgia"/>
                <a:sym typeface="Georgia"/>
                <a:hlinkClick r:id="rId5"/>
              </a:rPr>
              <a:t>In the Land of OZ:</a:t>
            </a:r>
          </a:p>
          <a:p>
            <a:r>
              <a:rPr lang="en" sz="3000" dirty="0">
                <a:solidFill>
                  <a:srgbClr val="0097A7"/>
                </a:solidFill>
                <a:latin typeface="Georgia"/>
                <a:ea typeface="Georgia"/>
                <a:cs typeface="Georgia"/>
                <a:sym typeface="Georgia"/>
                <a:hlinkClick r:id="rId5"/>
              </a:rPr>
              <a:t>Wichita, Kansas</a:t>
            </a:r>
          </a:p>
          <a:p>
            <a:endParaRPr sz="2400" dirty="0"/>
          </a:p>
        </p:txBody>
      </p:sp>
      <p:pic>
        <p:nvPicPr>
          <p:cNvPr id="134" name="Shape 134">
            <a:hlinkClick r:id="rId6"/>
          </p:cNvPr>
          <p:cNvPicPr preferRelativeResize="0"/>
          <p:nvPr/>
        </p:nvPicPr>
        <p:blipFill>
          <a:blip r:embed="rId7">
            <a:alphaModFix/>
          </a:blip>
          <a:stretch>
            <a:fillRect/>
          </a:stretch>
        </p:blipFill>
        <p:spPr>
          <a:xfrm>
            <a:off x="5076600" y="2717649"/>
            <a:ext cx="3904349" cy="2295899"/>
          </a:xfrm>
          <a:prstGeom prst="rect">
            <a:avLst/>
          </a:prstGeom>
          <a:noFill/>
          <a:ln>
            <a:noFill/>
          </a:ln>
        </p:spPr>
      </p:pic>
      <p:pic>
        <p:nvPicPr>
          <p:cNvPr id="135" name="Shape 135"/>
          <p:cNvPicPr preferRelativeResize="0"/>
          <p:nvPr/>
        </p:nvPicPr>
        <p:blipFill>
          <a:blip r:embed="rId8">
            <a:alphaModFix/>
          </a:blip>
          <a:stretch>
            <a:fillRect/>
          </a:stretch>
        </p:blipFill>
        <p:spPr>
          <a:xfrm>
            <a:off x="357075" y="217025"/>
            <a:ext cx="1360475" cy="936925"/>
          </a:xfrm>
          <a:prstGeom prst="rect">
            <a:avLst/>
          </a:prstGeom>
          <a:noFill/>
          <a:ln>
            <a:noFill/>
          </a:ln>
        </p:spPr>
      </p:pic>
      <p:pic>
        <p:nvPicPr>
          <p:cNvPr id="136" name="Shape 136"/>
          <p:cNvPicPr preferRelativeResize="0"/>
          <p:nvPr/>
        </p:nvPicPr>
        <p:blipFill>
          <a:blip r:embed="rId9">
            <a:alphaModFix/>
          </a:blip>
          <a:stretch>
            <a:fillRect/>
          </a:stretch>
        </p:blipFill>
        <p:spPr>
          <a:xfrm>
            <a:off x="7804250" y="1899294"/>
            <a:ext cx="1176700" cy="818349"/>
          </a:xfrm>
          <a:prstGeom prst="rect">
            <a:avLst/>
          </a:prstGeom>
          <a:noFill/>
          <a:ln>
            <a:noFill/>
          </a:ln>
        </p:spPr>
      </p:pic>
      <p:sp>
        <p:nvSpPr>
          <p:cNvPr id="137" name="Shape 137"/>
          <p:cNvSpPr txBox="1"/>
          <p:nvPr/>
        </p:nvSpPr>
        <p:spPr>
          <a:xfrm>
            <a:off x="5076600" y="1899350"/>
            <a:ext cx="2727600" cy="818400"/>
          </a:xfrm>
          <a:prstGeom prst="rect">
            <a:avLst/>
          </a:prstGeom>
          <a:noFill/>
          <a:ln>
            <a:noFill/>
          </a:ln>
        </p:spPr>
        <p:txBody>
          <a:bodyPr lIns="91425" tIns="91425" rIns="91425" bIns="91425" anchor="t" anchorCtr="0">
            <a:noAutofit/>
          </a:bodyPr>
          <a:lstStyle/>
          <a:p>
            <a:r>
              <a:rPr lang="en"/>
              <a:t>… an allegory about the 19th-century debate regarding monetary policy in America ... </a:t>
            </a:r>
          </a:p>
        </p:txBody>
      </p:sp>
      <p:sp>
        <p:nvSpPr>
          <p:cNvPr id="2" name="TextBox 1"/>
          <p:cNvSpPr txBox="1"/>
          <p:nvPr/>
        </p:nvSpPr>
        <p:spPr>
          <a:xfrm>
            <a:off x="357075" y="1831414"/>
            <a:ext cx="1039157" cy="954107"/>
          </a:xfrm>
          <a:prstGeom prst="rect">
            <a:avLst/>
          </a:prstGeom>
          <a:solidFill>
            <a:srgbClr val="FFFF00"/>
          </a:solidFill>
        </p:spPr>
        <p:txBody>
          <a:bodyPr wrap="square" rtlCol="0">
            <a:spAutoFit/>
          </a:bodyPr>
          <a:lstStyle/>
          <a:p>
            <a:r>
              <a:rPr lang="en-US" dirty="0" smtClean="0"/>
              <a:t>1868</a:t>
            </a:r>
          </a:p>
          <a:p>
            <a:r>
              <a:rPr lang="en-US" dirty="0" smtClean="0"/>
              <a:t>48</a:t>
            </a:r>
            <a:r>
              <a:rPr lang="en-US" baseline="30000" dirty="0" smtClean="0"/>
              <a:t>th</a:t>
            </a:r>
            <a:endParaRPr lang="en-US" dirty="0" smtClean="0"/>
          </a:p>
          <a:p>
            <a:r>
              <a:rPr lang="en-US" dirty="0" smtClean="0"/>
              <a:t>389,965</a:t>
            </a:r>
          </a:p>
          <a:p>
            <a:r>
              <a:rPr lang="en-US" dirty="0"/>
              <a:t>644,610</a:t>
            </a:r>
          </a:p>
        </p:txBody>
      </p:sp>
      <p:pic>
        <p:nvPicPr>
          <p:cNvPr id="11" name="Shape 102"/>
          <p:cNvPicPr preferRelativeResize="0"/>
          <p:nvPr/>
        </p:nvPicPr>
        <p:blipFill>
          <a:blip r:embed="rId10">
            <a:alphaModFix/>
          </a:blip>
          <a:stretch>
            <a:fillRect/>
          </a:stretch>
        </p:blipFill>
        <p:spPr>
          <a:xfrm>
            <a:off x="7804199" y="217025"/>
            <a:ext cx="1176749" cy="795346"/>
          </a:xfrm>
          <a:prstGeom prst="rect">
            <a:avLst/>
          </a:prstGeom>
          <a:noFill/>
          <a:ln>
            <a:noFill/>
          </a:ln>
        </p:spPr>
      </p:pic>
    </p:spTree>
    <p:extLst>
      <p:ext uri="{BB962C8B-B14F-4D97-AF65-F5344CB8AC3E}">
        <p14:creationId xmlns:p14="http://schemas.microsoft.com/office/powerpoint/2010/main" val="1612181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Shape 220" descr="Screenshot 2016-09-05 11.19.09.png"/>
          <p:cNvPicPr preferRelativeResize="0"/>
          <p:nvPr/>
        </p:nvPicPr>
        <p:blipFill rotWithShape="1">
          <a:blip r:embed="rId3">
            <a:alphaModFix/>
          </a:blip>
          <a:srcRect l="27000" t="1281" r="23092" b="35262"/>
          <a:stretch/>
        </p:blipFill>
        <p:spPr>
          <a:xfrm>
            <a:off x="1573376" y="420602"/>
            <a:ext cx="5970423" cy="4075198"/>
          </a:xfrm>
          <a:prstGeom prst="rect">
            <a:avLst/>
          </a:prstGeom>
          <a:noFill/>
          <a:ln>
            <a:noFill/>
          </a:ln>
        </p:spPr>
      </p:pic>
      <p:sp>
        <p:nvSpPr>
          <p:cNvPr id="246" name="Shape 246"/>
          <p:cNvSpPr txBox="1"/>
          <p:nvPr/>
        </p:nvSpPr>
        <p:spPr>
          <a:xfrm>
            <a:off x="1736664" y="4495801"/>
            <a:ext cx="5807135" cy="522514"/>
          </a:xfrm>
          <a:prstGeom prst="rect">
            <a:avLst/>
          </a:prstGeom>
          <a:noFill/>
          <a:ln>
            <a:noFill/>
          </a:ln>
        </p:spPr>
        <p:txBody>
          <a:bodyPr lIns="91425" tIns="91425" rIns="91425" bIns="91425" anchor="t" anchorCtr="0">
            <a:noAutofit/>
          </a:bodyPr>
          <a:lstStyle/>
          <a:p>
            <a:r>
              <a:rPr lang="en" sz="2400" dirty="0" smtClean="0"/>
              <a:t>US </a:t>
            </a:r>
            <a:r>
              <a:rPr lang="en" sz="2400" dirty="0"/>
              <a:t>Census </a:t>
            </a:r>
            <a:r>
              <a:rPr lang="en" sz="2400" dirty="0" smtClean="0"/>
              <a:t>Bureau - </a:t>
            </a:r>
            <a:r>
              <a:rPr lang="en" sz="2400" u="sng" dirty="0" smtClean="0">
                <a:solidFill>
                  <a:srgbClr val="0000FF"/>
                </a:solidFill>
              </a:rPr>
              <a:t>http</a:t>
            </a:r>
            <a:r>
              <a:rPr lang="en" sz="2400" u="sng" dirty="0">
                <a:solidFill>
                  <a:srgbClr val="0000FF"/>
                </a:solidFill>
              </a:rPr>
              <a:t>://eig.org/</a:t>
            </a:r>
          </a:p>
          <a:p>
            <a:pPr lvl="0" rtl="0">
              <a:spcBef>
                <a:spcPts val="0"/>
              </a:spcBef>
              <a:buNone/>
            </a:pPr>
            <a:endParaRPr lang="en" sz="2400" dirty="0"/>
          </a:p>
        </p:txBody>
      </p:sp>
      <p:sp>
        <p:nvSpPr>
          <p:cNvPr id="250" name="Shape 250"/>
          <p:cNvSpPr txBox="1"/>
          <p:nvPr/>
        </p:nvSpPr>
        <p:spPr>
          <a:xfrm rot="5400000">
            <a:off x="-2320715" y="2340214"/>
            <a:ext cx="5120400" cy="478971"/>
          </a:xfrm>
          <a:prstGeom prst="rect">
            <a:avLst/>
          </a:prstGeom>
          <a:solidFill>
            <a:srgbClr val="999999"/>
          </a:solidFill>
          <a:ln>
            <a:noFill/>
          </a:ln>
        </p:spPr>
        <p:txBody>
          <a:bodyPr lIns="91425" tIns="91425" rIns="91425" bIns="91425" anchor="ctr" anchorCtr="0">
            <a:noAutofit/>
          </a:bodyPr>
          <a:lstStyle/>
          <a:p>
            <a:pPr lvl="0" algn="ctr" rtl="0">
              <a:spcBef>
                <a:spcPts val="0"/>
              </a:spcBef>
              <a:buNone/>
            </a:pPr>
            <a:r>
              <a:rPr lang="en" dirty="0">
                <a:solidFill>
                  <a:srgbClr val="FFFFFF"/>
                </a:solidFill>
              </a:rPr>
              <a:t>Distressed Communities Index - Wichita Example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Shape 220" descr="Screenshot 2016-09-05 11.19.09.png"/>
          <p:cNvPicPr preferRelativeResize="0"/>
          <p:nvPr/>
        </p:nvPicPr>
        <p:blipFill rotWithShape="1">
          <a:blip r:embed="rId3">
            <a:alphaModFix/>
          </a:blip>
          <a:srcRect l="27000" t="1281" r="23092" b="35262"/>
          <a:stretch/>
        </p:blipFill>
        <p:spPr>
          <a:xfrm>
            <a:off x="2814350" y="1210725"/>
            <a:ext cx="3456099" cy="2611025"/>
          </a:xfrm>
          <a:prstGeom prst="rect">
            <a:avLst/>
          </a:prstGeom>
          <a:noFill/>
          <a:ln>
            <a:noFill/>
          </a:ln>
        </p:spPr>
      </p:pic>
      <p:sp>
        <p:nvSpPr>
          <p:cNvPr id="221" name="Shape 221"/>
          <p:cNvSpPr/>
          <p:nvPr/>
        </p:nvSpPr>
        <p:spPr>
          <a:xfrm>
            <a:off x="2813275" y="1196100"/>
            <a:ext cx="3466900" cy="2621850"/>
          </a:xfrm>
          <a:custGeom>
            <a:avLst/>
            <a:gdLst/>
            <a:ahLst/>
            <a:cxnLst/>
            <a:rect l="0" t="0" r="0" b="0"/>
            <a:pathLst>
              <a:path w="138676" h="104874" extrusionOk="0">
                <a:moveTo>
                  <a:pt x="0" y="0"/>
                </a:moveTo>
                <a:lnTo>
                  <a:pt x="138243" y="433"/>
                </a:lnTo>
                <a:lnTo>
                  <a:pt x="138676" y="104441"/>
                </a:lnTo>
                <a:lnTo>
                  <a:pt x="0" y="104874"/>
                </a:lnTo>
                <a:close/>
              </a:path>
            </a:pathLst>
          </a:custGeom>
          <a:noFill/>
          <a:ln w="28575" cap="flat" cmpd="sng">
            <a:solidFill>
              <a:srgbClr val="000000"/>
            </a:solidFill>
            <a:prstDash val="solid"/>
            <a:round/>
            <a:headEnd type="none" w="lg" len="lg"/>
            <a:tailEnd type="none" w="lg" len="lg"/>
          </a:ln>
        </p:spPr>
      </p:sp>
      <p:sp>
        <p:nvSpPr>
          <p:cNvPr id="222" name="Shape 222"/>
          <p:cNvSpPr/>
          <p:nvPr/>
        </p:nvSpPr>
        <p:spPr>
          <a:xfrm>
            <a:off x="3824450" y="1531950"/>
            <a:ext cx="1646800" cy="2275133"/>
          </a:xfrm>
          <a:custGeom>
            <a:avLst/>
            <a:gdLst/>
            <a:ahLst/>
            <a:cxnLst/>
            <a:rect l="0" t="0" r="0" b="0"/>
            <a:pathLst>
              <a:path w="65872" h="90140" extrusionOk="0">
                <a:moveTo>
                  <a:pt x="0" y="5200"/>
                </a:moveTo>
                <a:lnTo>
                  <a:pt x="2600" y="11701"/>
                </a:lnTo>
                <a:lnTo>
                  <a:pt x="8667" y="13868"/>
                </a:lnTo>
                <a:lnTo>
                  <a:pt x="13868" y="26002"/>
                </a:lnTo>
                <a:lnTo>
                  <a:pt x="12568" y="31202"/>
                </a:lnTo>
                <a:lnTo>
                  <a:pt x="8234" y="35103"/>
                </a:lnTo>
                <a:lnTo>
                  <a:pt x="7801" y="77139"/>
                </a:lnTo>
                <a:lnTo>
                  <a:pt x="14301" y="84506"/>
                </a:lnTo>
                <a:lnTo>
                  <a:pt x="18635" y="87106"/>
                </a:lnTo>
                <a:lnTo>
                  <a:pt x="27735" y="87106"/>
                </a:lnTo>
                <a:lnTo>
                  <a:pt x="32936" y="90140"/>
                </a:lnTo>
                <a:lnTo>
                  <a:pt x="39003" y="89273"/>
                </a:lnTo>
                <a:lnTo>
                  <a:pt x="32502" y="84073"/>
                </a:lnTo>
                <a:lnTo>
                  <a:pt x="48104" y="70205"/>
                </a:lnTo>
                <a:lnTo>
                  <a:pt x="65438" y="68905"/>
                </a:lnTo>
                <a:lnTo>
                  <a:pt x="65872" y="61105"/>
                </a:lnTo>
                <a:lnTo>
                  <a:pt x="43770" y="60671"/>
                </a:lnTo>
                <a:lnTo>
                  <a:pt x="44637" y="47670"/>
                </a:lnTo>
                <a:lnTo>
                  <a:pt x="34669" y="47237"/>
                </a:lnTo>
                <a:lnTo>
                  <a:pt x="34669" y="35969"/>
                </a:lnTo>
                <a:lnTo>
                  <a:pt x="24268" y="31636"/>
                </a:lnTo>
                <a:lnTo>
                  <a:pt x="23835" y="0"/>
                </a:lnTo>
                <a:lnTo>
                  <a:pt x="11268" y="8667"/>
                </a:lnTo>
                <a:close/>
              </a:path>
            </a:pathLst>
          </a:custGeom>
          <a:noFill/>
          <a:ln w="38100" cap="flat" cmpd="sng">
            <a:solidFill>
              <a:srgbClr val="FFFF00"/>
            </a:solidFill>
            <a:prstDash val="solid"/>
            <a:round/>
            <a:headEnd type="none" w="lg" len="lg"/>
            <a:tailEnd type="none" w="lg" len="lg"/>
          </a:ln>
        </p:spPr>
      </p:sp>
      <p:pic>
        <p:nvPicPr>
          <p:cNvPr id="223" name="Shape 223" descr="Screenshot 2016-09-08 09.36.31.png"/>
          <p:cNvPicPr preferRelativeResize="0"/>
          <p:nvPr/>
        </p:nvPicPr>
        <p:blipFill>
          <a:blip r:embed="rId4">
            <a:alphaModFix/>
          </a:blip>
          <a:stretch>
            <a:fillRect/>
          </a:stretch>
        </p:blipFill>
        <p:spPr>
          <a:xfrm>
            <a:off x="443324" y="2272695"/>
            <a:ext cx="2222261" cy="1534387"/>
          </a:xfrm>
          <a:prstGeom prst="rect">
            <a:avLst/>
          </a:prstGeom>
          <a:noFill/>
          <a:ln>
            <a:noFill/>
          </a:ln>
        </p:spPr>
      </p:pic>
      <p:pic>
        <p:nvPicPr>
          <p:cNvPr id="224" name="Shape 224" descr="Screenshot 2016-09-08 09.27.29.png"/>
          <p:cNvPicPr preferRelativeResize="0"/>
          <p:nvPr/>
        </p:nvPicPr>
        <p:blipFill>
          <a:blip r:embed="rId5">
            <a:alphaModFix/>
          </a:blip>
          <a:stretch>
            <a:fillRect/>
          </a:stretch>
        </p:blipFill>
        <p:spPr>
          <a:xfrm>
            <a:off x="455324" y="80150"/>
            <a:ext cx="2210261" cy="2138124"/>
          </a:xfrm>
          <a:prstGeom prst="rect">
            <a:avLst/>
          </a:prstGeom>
          <a:noFill/>
          <a:ln>
            <a:noFill/>
          </a:ln>
        </p:spPr>
      </p:pic>
      <p:sp>
        <p:nvSpPr>
          <p:cNvPr id="227" name="Shape 227"/>
          <p:cNvSpPr/>
          <p:nvPr/>
        </p:nvSpPr>
        <p:spPr>
          <a:xfrm>
            <a:off x="2657430" y="91000"/>
            <a:ext cx="1632895" cy="3206900"/>
          </a:xfrm>
          <a:custGeom>
            <a:avLst/>
            <a:gdLst/>
            <a:ahLst/>
            <a:cxnLst/>
            <a:rect l="0" t="0" r="0" b="0"/>
            <a:pathLst>
              <a:path w="68039" h="128276" extrusionOk="0">
                <a:moveTo>
                  <a:pt x="0" y="0"/>
                </a:moveTo>
                <a:lnTo>
                  <a:pt x="68039" y="128276"/>
                </a:lnTo>
                <a:lnTo>
                  <a:pt x="434" y="84940"/>
                </a:lnTo>
                <a:close/>
              </a:path>
            </a:pathLst>
          </a:custGeom>
          <a:noFill/>
          <a:ln w="19050" cap="flat" cmpd="sng">
            <a:solidFill>
              <a:srgbClr val="FF0000"/>
            </a:solidFill>
            <a:prstDash val="solid"/>
            <a:round/>
            <a:headEnd type="none" w="lg" len="lg"/>
            <a:tailEnd type="none" w="lg" len="lg"/>
          </a:ln>
        </p:spPr>
      </p:sp>
      <p:sp>
        <p:nvSpPr>
          <p:cNvPr id="228" name="Shape 228"/>
          <p:cNvSpPr/>
          <p:nvPr/>
        </p:nvSpPr>
        <p:spPr>
          <a:xfrm>
            <a:off x="2632700" y="2442000"/>
            <a:ext cx="1657625" cy="1040075"/>
          </a:xfrm>
          <a:custGeom>
            <a:avLst/>
            <a:gdLst/>
            <a:ahLst/>
            <a:cxnLst/>
            <a:rect l="0" t="0" r="0" b="0"/>
            <a:pathLst>
              <a:path w="66305" h="41603" extrusionOk="0">
                <a:moveTo>
                  <a:pt x="433" y="0"/>
                </a:moveTo>
                <a:lnTo>
                  <a:pt x="66305" y="34670"/>
                </a:lnTo>
                <a:lnTo>
                  <a:pt x="0" y="41603"/>
                </a:lnTo>
                <a:close/>
              </a:path>
            </a:pathLst>
          </a:custGeom>
          <a:noFill/>
          <a:ln w="19050" cap="flat" cmpd="sng">
            <a:solidFill>
              <a:srgbClr val="FF0000"/>
            </a:solidFill>
            <a:prstDash val="solid"/>
            <a:round/>
            <a:headEnd type="none" w="lg" len="lg"/>
            <a:tailEnd type="none" w="lg" len="lg"/>
          </a:ln>
        </p:spPr>
      </p:sp>
      <p:cxnSp>
        <p:nvCxnSpPr>
          <p:cNvPr id="232" name="Shape 232"/>
          <p:cNvCxnSpPr/>
          <p:nvPr/>
        </p:nvCxnSpPr>
        <p:spPr>
          <a:xfrm flipH="1" flipV="1">
            <a:off x="5160980" y="3145971"/>
            <a:ext cx="1451246" cy="912726"/>
          </a:xfrm>
          <a:prstGeom prst="straightConnector1">
            <a:avLst/>
          </a:prstGeom>
          <a:noFill/>
          <a:ln w="28575" cap="flat" cmpd="sng">
            <a:solidFill>
              <a:srgbClr val="0000FF"/>
            </a:solidFill>
            <a:prstDash val="solid"/>
            <a:round/>
            <a:headEnd type="none" w="lg" len="lg"/>
            <a:tailEnd type="triangle" w="lg" len="lg"/>
          </a:ln>
        </p:spPr>
      </p:cxnSp>
      <p:cxnSp>
        <p:nvCxnSpPr>
          <p:cNvPr id="233" name="Shape 233"/>
          <p:cNvCxnSpPr>
            <a:stCxn id="237" idx="2"/>
          </p:cNvCxnSpPr>
          <p:nvPr/>
        </p:nvCxnSpPr>
        <p:spPr>
          <a:xfrm flipH="1">
            <a:off x="4510151" y="1018446"/>
            <a:ext cx="1260463" cy="1510254"/>
          </a:xfrm>
          <a:prstGeom prst="straightConnector1">
            <a:avLst/>
          </a:prstGeom>
          <a:noFill/>
          <a:ln w="38100" cap="flat" cmpd="sng">
            <a:solidFill>
              <a:srgbClr val="0000FF"/>
            </a:solidFill>
            <a:prstDash val="solid"/>
            <a:round/>
            <a:headEnd type="none" w="lg" len="lg"/>
            <a:tailEnd type="triangle" w="lg" len="lg"/>
          </a:ln>
        </p:spPr>
      </p:cxnSp>
      <p:sp>
        <p:nvSpPr>
          <p:cNvPr id="234" name="Shape 234"/>
          <p:cNvSpPr txBox="1"/>
          <p:nvPr/>
        </p:nvSpPr>
        <p:spPr>
          <a:xfrm>
            <a:off x="453102" y="3758913"/>
            <a:ext cx="2018396" cy="599568"/>
          </a:xfrm>
          <a:prstGeom prst="rect">
            <a:avLst/>
          </a:prstGeom>
          <a:noFill/>
          <a:ln>
            <a:noFill/>
          </a:ln>
        </p:spPr>
        <p:txBody>
          <a:bodyPr lIns="91425" tIns="91425" rIns="91425" bIns="91425" anchor="t" anchorCtr="0">
            <a:noAutofit/>
          </a:bodyPr>
          <a:lstStyle/>
          <a:p>
            <a:pPr lvl="0" rtl="0">
              <a:spcBef>
                <a:spcPts val="0"/>
              </a:spcBef>
              <a:buNone/>
            </a:pPr>
            <a:r>
              <a:rPr lang="en" sz="2400" dirty="0">
                <a:solidFill>
                  <a:srgbClr val="990000"/>
                </a:solidFill>
              </a:rPr>
              <a:t>Distressed</a:t>
            </a:r>
          </a:p>
        </p:txBody>
      </p:sp>
      <p:sp>
        <p:nvSpPr>
          <p:cNvPr id="236" name="Shape 236"/>
          <p:cNvSpPr txBox="1"/>
          <p:nvPr/>
        </p:nvSpPr>
        <p:spPr>
          <a:xfrm>
            <a:off x="5702354" y="4040333"/>
            <a:ext cx="2168941" cy="882717"/>
          </a:xfrm>
          <a:prstGeom prst="rect">
            <a:avLst/>
          </a:prstGeom>
          <a:noFill/>
          <a:ln>
            <a:noFill/>
          </a:ln>
        </p:spPr>
        <p:txBody>
          <a:bodyPr lIns="91425" tIns="91425" rIns="91425" bIns="91425" anchor="t" anchorCtr="0">
            <a:noAutofit/>
          </a:bodyPr>
          <a:lstStyle/>
          <a:p>
            <a:pPr lvl="0">
              <a:spcBef>
                <a:spcPts val="0"/>
              </a:spcBef>
              <a:buNone/>
            </a:pPr>
            <a:r>
              <a:rPr lang="en" dirty="0">
                <a:solidFill>
                  <a:srgbClr val="0000FF"/>
                </a:solidFill>
              </a:rPr>
              <a:t>67210 19.4% </a:t>
            </a:r>
            <a:r>
              <a:rPr lang="en" dirty="0" smtClean="0">
                <a:solidFill>
                  <a:srgbClr val="0000FF"/>
                </a:solidFill>
              </a:rPr>
              <a:t>Poverty Median </a:t>
            </a:r>
            <a:r>
              <a:rPr lang="en" dirty="0">
                <a:solidFill>
                  <a:srgbClr val="0000FF"/>
                </a:solidFill>
              </a:rPr>
              <a:t>Income $11,979</a:t>
            </a:r>
          </a:p>
          <a:p>
            <a:pPr lvl="0">
              <a:spcBef>
                <a:spcPts val="0"/>
              </a:spcBef>
              <a:buNone/>
            </a:pPr>
            <a:r>
              <a:rPr lang="en" dirty="0">
                <a:solidFill>
                  <a:srgbClr val="0000FF"/>
                </a:solidFill>
              </a:rPr>
              <a:t>Predominantly White</a:t>
            </a:r>
          </a:p>
        </p:txBody>
      </p:sp>
      <p:sp>
        <p:nvSpPr>
          <p:cNvPr id="237" name="Shape 237"/>
          <p:cNvSpPr txBox="1"/>
          <p:nvPr/>
        </p:nvSpPr>
        <p:spPr>
          <a:xfrm>
            <a:off x="4438014" y="147895"/>
            <a:ext cx="2665200" cy="870551"/>
          </a:xfrm>
          <a:prstGeom prst="rect">
            <a:avLst/>
          </a:prstGeom>
          <a:noFill/>
          <a:ln>
            <a:noFill/>
          </a:ln>
        </p:spPr>
        <p:txBody>
          <a:bodyPr lIns="91425" tIns="91425" rIns="91425" bIns="91425" anchor="t" anchorCtr="0">
            <a:noAutofit/>
          </a:bodyPr>
          <a:lstStyle/>
          <a:p>
            <a:pPr lvl="0" rtl="0">
              <a:spcBef>
                <a:spcPts val="0"/>
              </a:spcBef>
              <a:buNone/>
            </a:pPr>
            <a:r>
              <a:rPr lang="en" dirty="0">
                <a:solidFill>
                  <a:srgbClr val="0000FF"/>
                </a:solidFill>
              </a:rPr>
              <a:t>67214 43.8% Poverty</a:t>
            </a:r>
          </a:p>
          <a:p>
            <a:pPr lvl="0" rtl="0">
              <a:spcBef>
                <a:spcPts val="0"/>
              </a:spcBef>
              <a:buNone/>
            </a:pPr>
            <a:r>
              <a:rPr lang="en" dirty="0">
                <a:solidFill>
                  <a:srgbClr val="0000FF"/>
                </a:solidFill>
              </a:rPr>
              <a:t>Median Income $14,817</a:t>
            </a:r>
          </a:p>
          <a:p>
            <a:pPr lvl="0" rtl="0">
              <a:spcBef>
                <a:spcPts val="0"/>
              </a:spcBef>
              <a:buNone/>
            </a:pPr>
            <a:r>
              <a:rPr lang="en" dirty="0">
                <a:solidFill>
                  <a:srgbClr val="0000FF"/>
                </a:solidFill>
              </a:rPr>
              <a:t>Predominantly Black</a:t>
            </a:r>
          </a:p>
        </p:txBody>
      </p:sp>
      <p:sp>
        <p:nvSpPr>
          <p:cNvPr id="246" name="Shape 246"/>
          <p:cNvSpPr txBox="1"/>
          <p:nvPr/>
        </p:nvSpPr>
        <p:spPr>
          <a:xfrm>
            <a:off x="360448" y="4412902"/>
            <a:ext cx="4457803" cy="751392"/>
          </a:xfrm>
          <a:prstGeom prst="rect">
            <a:avLst/>
          </a:prstGeom>
          <a:noFill/>
          <a:ln>
            <a:noFill/>
          </a:ln>
        </p:spPr>
        <p:txBody>
          <a:bodyPr lIns="91425" tIns="91425" rIns="91425" bIns="91425" anchor="t" anchorCtr="0">
            <a:noAutofit/>
          </a:bodyPr>
          <a:lstStyle/>
          <a:p>
            <a:r>
              <a:rPr lang="en" sz="1800" dirty="0">
                <a:latin typeface="Georgia" panose="02040502050405020303" pitchFamily="18" charset="0"/>
              </a:rPr>
              <a:t>US Census </a:t>
            </a:r>
            <a:r>
              <a:rPr lang="en" sz="1800" dirty="0" smtClean="0">
                <a:latin typeface="Georgia" panose="02040502050405020303" pitchFamily="18" charset="0"/>
              </a:rPr>
              <a:t>Bureau </a:t>
            </a:r>
            <a:r>
              <a:rPr lang="en" sz="1800" u="sng" dirty="0" smtClean="0">
                <a:solidFill>
                  <a:srgbClr val="0000FF"/>
                </a:solidFill>
                <a:latin typeface="Georgia" panose="02040502050405020303" pitchFamily="18" charset="0"/>
                <a:hlinkClick r:id="rId6"/>
              </a:rPr>
              <a:t>http</a:t>
            </a:r>
            <a:r>
              <a:rPr lang="en" sz="1800" u="sng" dirty="0">
                <a:solidFill>
                  <a:srgbClr val="0000FF"/>
                </a:solidFill>
                <a:latin typeface="Georgia" panose="02040502050405020303" pitchFamily="18" charset="0"/>
                <a:hlinkClick r:id="rId6"/>
              </a:rPr>
              <a:t>://eig.org</a:t>
            </a:r>
            <a:r>
              <a:rPr lang="en" sz="1800" u="sng" dirty="0" smtClean="0">
                <a:solidFill>
                  <a:srgbClr val="0000FF"/>
                </a:solidFill>
                <a:latin typeface="Georgia" panose="02040502050405020303" pitchFamily="18" charset="0"/>
                <a:hlinkClick r:id="rId6"/>
              </a:rPr>
              <a:t>/</a:t>
            </a:r>
            <a:r>
              <a:rPr lang="en" sz="1800" u="sng" dirty="0" smtClean="0">
                <a:solidFill>
                  <a:srgbClr val="0000FF"/>
                </a:solidFill>
                <a:latin typeface="Georgia" panose="02040502050405020303" pitchFamily="18" charset="0"/>
              </a:rPr>
              <a:t> </a:t>
            </a:r>
            <a:endParaRPr lang="en" sz="1800" u="sng" dirty="0">
              <a:solidFill>
                <a:srgbClr val="0000FF"/>
              </a:solidFill>
              <a:latin typeface="Georgia" panose="02040502050405020303" pitchFamily="18" charset="0"/>
            </a:endParaRPr>
          </a:p>
          <a:p>
            <a:r>
              <a:rPr lang="en" sz="1800" u="sng" dirty="0" smtClean="0">
                <a:solidFill>
                  <a:srgbClr val="0000FF"/>
                </a:solidFill>
                <a:latin typeface="Georgia" panose="02040502050405020303" pitchFamily="18" charset="0"/>
                <a:hlinkClick r:id="rId7"/>
              </a:rPr>
              <a:t>http</a:t>
            </a:r>
            <a:r>
              <a:rPr lang="en" sz="1800" u="sng" dirty="0">
                <a:solidFill>
                  <a:srgbClr val="0000FF"/>
                </a:solidFill>
                <a:latin typeface="Georgia" panose="02040502050405020303" pitchFamily="18" charset="0"/>
                <a:hlinkClick r:id="rId7"/>
              </a:rPr>
              <a:t>://</a:t>
            </a:r>
            <a:r>
              <a:rPr lang="en" sz="1800" u="sng" dirty="0" smtClean="0">
                <a:solidFill>
                  <a:srgbClr val="0000FF"/>
                </a:solidFill>
                <a:latin typeface="Georgia" panose="02040502050405020303" pitchFamily="18" charset="0"/>
                <a:hlinkClick r:id="rId7"/>
              </a:rPr>
              <a:t>zipatlas.com/us/ks/wichita</a:t>
            </a:r>
            <a:endParaRPr lang="en" sz="1800" u="sng" dirty="0" smtClean="0">
              <a:solidFill>
                <a:srgbClr val="0000FF"/>
              </a:solidFill>
              <a:latin typeface="Georgia" panose="02040502050405020303" pitchFamily="18" charset="0"/>
            </a:endParaRPr>
          </a:p>
          <a:p>
            <a:pPr lvl="0"/>
            <a:endParaRPr lang="en" sz="1800" dirty="0">
              <a:latin typeface="Georgia" panose="02040502050405020303" pitchFamily="18" charset="0"/>
            </a:endParaRPr>
          </a:p>
        </p:txBody>
      </p:sp>
      <p:sp>
        <p:nvSpPr>
          <p:cNvPr id="248" name="Shape 248"/>
          <p:cNvSpPr txBox="1"/>
          <p:nvPr/>
        </p:nvSpPr>
        <p:spPr>
          <a:xfrm>
            <a:off x="7994571" y="-15724"/>
            <a:ext cx="942600" cy="379200"/>
          </a:xfrm>
          <a:prstGeom prst="rect">
            <a:avLst/>
          </a:prstGeom>
          <a:noFill/>
          <a:ln>
            <a:noFill/>
          </a:ln>
        </p:spPr>
        <p:txBody>
          <a:bodyPr lIns="91425" tIns="91425" rIns="91425" bIns="91425" anchor="t" anchorCtr="0">
            <a:noAutofit/>
          </a:bodyPr>
          <a:lstStyle/>
          <a:p>
            <a:pPr lvl="0" rtl="0">
              <a:spcBef>
                <a:spcPts val="0"/>
              </a:spcBef>
              <a:buNone/>
            </a:pPr>
            <a:r>
              <a:rPr lang="en" sz="1000" dirty="0">
                <a:solidFill>
                  <a:srgbClr val="0000FF"/>
                </a:solidFill>
              </a:rPr>
              <a:t>Google Maps</a:t>
            </a:r>
          </a:p>
        </p:txBody>
      </p:sp>
      <p:sp>
        <p:nvSpPr>
          <p:cNvPr id="250" name="Shape 250"/>
          <p:cNvSpPr txBox="1"/>
          <p:nvPr/>
        </p:nvSpPr>
        <p:spPr>
          <a:xfrm rot="5400000">
            <a:off x="-2404800" y="2424300"/>
            <a:ext cx="5120400" cy="310800"/>
          </a:xfrm>
          <a:prstGeom prst="rect">
            <a:avLst/>
          </a:prstGeom>
          <a:solidFill>
            <a:srgbClr val="999999"/>
          </a:solidFill>
          <a:ln>
            <a:noFill/>
          </a:ln>
        </p:spPr>
        <p:txBody>
          <a:bodyPr lIns="91425" tIns="91425" rIns="91425" bIns="91425" anchor="ctr" anchorCtr="0">
            <a:noAutofit/>
          </a:bodyPr>
          <a:lstStyle/>
          <a:p>
            <a:pPr lvl="0" algn="ctr" rtl="0">
              <a:spcBef>
                <a:spcPts val="0"/>
              </a:spcBef>
              <a:buNone/>
            </a:pPr>
            <a:r>
              <a:rPr lang="en">
                <a:solidFill>
                  <a:srgbClr val="FFFFFF"/>
                </a:solidFill>
              </a:rPr>
              <a:t>Distressed Communities Index - Wichita Example</a:t>
            </a:r>
          </a:p>
        </p:txBody>
      </p:sp>
    </p:spTree>
    <p:extLst>
      <p:ext uri="{BB962C8B-B14F-4D97-AF65-F5344CB8AC3E}">
        <p14:creationId xmlns:p14="http://schemas.microsoft.com/office/powerpoint/2010/main" val="40852413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Shape 220" descr="Screenshot 2016-09-05 11.19.09.png"/>
          <p:cNvPicPr preferRelativeResize="0"/>
          <p:nvPr/>
        </p:nvPicPr>
        <p:blipFill rotWithShape="1">
          <a:blip r:embed="rId3">
            <a:alphaModFix/>
          </a:blip>
          <a:srcRect l="27000" t="1281" r="23092" b="35262"/>
          <a:stretch/>
        </p:blipFill>
        <p:spPr>
          <a:xfrm>
            <a:off x="2814350" y="1210725"/>
            <a:ext cx="3456099" cy="2611025"/>
          </a:xfrm>
          <a:prstGeom prst="rect">
            <a:avLst/>
          </a:prstGeom>
          <a:noFill/>
          <a:ln>
            <a:noFill/>
          </a:ln>
        </p:spPr>
      </p:pic>
      <p:sp>
        <p:nvSpPr>
          <p:cNvPr id="221" name="Shape 221"/>
          <p:cNvSpPr/>
          <p:nvPr/>
        </p:nvSpPr>
        <p:spPr>
          <a:xfrm>
            <a:off x="2813275" y="1196100"/>
            <a:ext cx="3466900" cy="2621850"/>
          </a:xfrm>
          <a:custGeom>
            <a:avLst/>
            <a:gdLst/>
            <a:ahLst/>
            <a:cxnLst/>
            <a:rect l="0" t="0" r="0" b="0"/>
            <a:pathLst>
              <a:path w="138676" h="104874" extrusionOk="0">
                <a:moveTo>
                  <a:pt x="0" y="0"/>
                </a:moveTo>
                <a:lnTo>
                  <a:pt x="138243" y="433"/>
                </a:lnTo>
                <a:lnTo>
                  <a:pt x="138676" y="104441"/>
                </a:lnTo>
                <a:lnTo>
                  <a:pt x="0" y="104874"/>
                </a:lnTo>
                <a:close/>
              </a:path>
            </a:pathLst>
          </a:custGeom>
          <a:noFill/>
          <a:ln w="28575" cap="flat" cmpd="sng">
            <a:solidFill>
              <a:srgbClr val="000000"/>
            </a:solidFill>
            <a:prstDash val="solid"/>
            <a:round/>
            <a:headEnd type="none" w="lg" len="lg"/>
            <a:tailEnd type="none" w="lg" len="lg"/>
          </a:ln>
        </p:spPr>
      </p:sp>
      <p:sp>
        <p:nvSpPr>
          <p:cNvPr id="222" name="Shape 222"/>
          <p:cNvSpPr/>
          <p:nvPr/>
        </p:nvSpPr>
        <p:spPr>
          <a:xfrm>
            <a:off x="3824450" y="1531950"/>
            <a:ext cx="1646800" cy="2275133"/>
          </a:xfrm>
          <a:custGeom>
            <a:avLst/>
            <a:gdLst/>
            <a:ahLst/>
            <a:cxnLst/>
            <a:rect l="0" t="0" r="0" b="0"/>
            <a:pathLst>
              <a:path w="65872" h="90140" extrusionOk="0">
                <a:moveTo>
                  <a:pt x="0" y="5200"/>
                </a:moveTo>
                <a:lnTo>
                  <a:pt x="2600" y="11701"/>
                </a:lnTo>
                <a:lnTo>
                  <a:pt x="8667" y="13868"/>
                </a:lnTo>
                <a:lnTo>
                  <a:pt x="13868" y="26002"/>
                </a:lnTo>
                <a:lnTo>
                  <a:pt x="12568" y="31202"/>
                </a:lnTo>
                <a:lnTo>
                  <a:pt x="8234" y="35103"/>
                </a:lnTo>
                <a:lnTo>
                  <a:pt x="7801" y="77139"/>
                </a:lnTo>
                <a:lnTo>
                  <a:pt x="14301" y="84506"/>
                </a:lnTo>
                <a:lnTo>
                  <a:pt x="18635" y="87106"/>
                </a:lnTo>
                <a:lnTo>
                  <a:pt x="27735" y="87106"/>
                </a:lnTo>
                <a:lnTo>
                  <a:pt x="32936" y="90140"/>
                </a:lnTo>
                <a:lnTo>
                  <a:pt x="39003" y="89273"/>
                </a:lnTo>
                <a:lnTo>
                  <a:pt x="32502" y="84073"/>
                </a:lnTo>
                <a:lnTo>
                  <a:pt x="48104" y="70205"/>
                </a:lnTo>
                <a:lnTo>
                  <a:pt x="65438" y="68905"/>
                </a:lnTo>
                <a:lnTo>
                  <a:pt x="65872" y="61105"/>
                </a:lnTo>
                <a:lnTo>
                  <a:pt x="43770" y="60671"/>
                </a:lnTo>
                <a:lnTo>
                  <a:pt x="44637" y="47670"/>
                </a:lnTo>
                <a:lnTo>
                  <a:pt x="34669" y="47237"/>
                </a:lnTo>
                <a:lnTo>
                  <a:pt x="34669" y="35969"/>
                </a:lnTo>
                <a:lnTo>
                  <a:pt x="24268" y="31636"/>
                </a:lnTo>
                <a:lnTo>
                  <a:pt x="23835" y="0"/>
                </a:lnTo>
                <a:lnTo>
                  <a:pt x="11268" y="8667"/>
                </a:lnTo>
                <a:close/>
              </a:path>
            </a:pathLst>
          </a:custGeom>
          <a:noFill/>
          <a:ln w="38100" cap="flat" cmpd="sng">
            <a:solidFill>
              <a:srgbClr val="FFFF00"/>
            </a:solidFill>
            <a:prstDash val="solid"/>
            <a:round/>
            <a:headEnd type="none" w="lg" len="lg"/>
            <a:tailEnd type="none" w="lg" len="lg"/>
          </a:ln>
        </p:spPr>
      </p:sp>
      <p:pic>
        <p:nvPicPr>
          <p:cNvPr id="225" name="Shape 225" descr="Screenshot 2016-09-08 09.44.35.png"/>
          <p:cNvPicPr preferRelativeResize="0"/>
          <p:nvPr/>
        </p:nvPicPr>
        <p:blipFill>
          <a:blip r:embed="rId4">
            <a:alphaModFix/>
          </a:blip>
          <a:stretch>
            <a:fillRect/>
          </a:stretch>
        </p:blipFill>
        <p:spPr>
          <a:xfrm>
            <a:off x="6662975" y="3755541"/>
            <a:ext cx="2197664" cy="1272486"/>
          </a:xfrm>
          <a:prstGeom prst="rect">
            <a:avLst/>
          </a:prstGeom>
          <a:noFill/>
          <a:ln>
            <a:noFill/>
          </a:ln>
        </p:spPr>
      </p:pic>
      <p:pic>
        <p:nvPicPr>
          <p:cNvPr id="226" name="Shape 226" descr="Screenshot 2016-09-08 09.07.28.png"/>
          <p:cNvPicPr preferRelativeResize="0"/>
          <p:nvPr/>
        </p:nvPicPr>
        <p:blipFill rotWithShape="1">
          <a:blip r:embed="rId5">
            <a:alphaModFix/>
          </a:blip>
          <a:srcRect b="11531"/>
          <a:stretch/>
        </p:blipFill>
        <p:spPr>
          <a:xfrm>
            <a:off x="6319865" y="91000"/>
            <a:ext cx="1518622" cy="1019343"/>
          </a:xfrm>
          <a:prstGeom prst="rect">
            <a:avLst/>
          </a:prstGeom>
          <a:noFill/>
          <a:ln>
            <a:noFill/>
          </a:ln>
        </p:spPr>
      </p:pic>
      <p:sp>
        <p:nvSpPr>
          <p:cNvPr id="229" name="Shape 229"/>
          <p:cNvSpPr/>
          <p:nvPr/>
        </p:nvSpPr>
        <p:spPr>
          <a:xfrm>
            <a:off x="5330401" y="123424"/>
            <a:ext cx="1003450" cy="1668505"/>
          </a:xfrm>
          <a:custGeom>
            <a:avLst/>
            <a:gdLst/>
            <a:ahLst/>
            <a:cxnLst/>
            <a:rect l="0" t="0" r="0" b="0"/>
            <a:pathLst>
              <a:path w="48103" h="75406" extrusionOk="0">
                <a:moveTo>
                  <a:pt x="48103" y="0"/>
                </a:moveTo>
                <a:lnTo>
                  <a:pt x="0" y="75406"/>
                </a:lnTo>
                <a:lnTo>
                  <a:pt x="47236" y="45937"/>
                </a:lnTo>
                <a:close/>
              </a:path>
            </a:pathLst>
          </a:custGeom>
          <a:noFill/>
          <a:ln w="19050" cap="flat" cmpd="sng">
            <a:solidFill>
              <a:srgbClr val="FF0000"/>
            </a:solidFill>
            <a:prstDash val="solid"/>
            <a:round/>
            <a:headEnd type="none" w="lg" len="lg"/>
            <a:tailEnd type="none" w="lg" len="lg"/>
          </a:ln>
        </p:spPr>
      </p:sp>
      <p:sp>
        <p:nvSpPr>
          <p:cNvPr id="235" name="Shape 235"/>
          <p:cNvSpPr txBox="1"/>
          <p:nvPr/>
        </p:nvSpPr>
        <p:spPr>
          <a:xfrm>
            <a:off x="4302585" y="229363"/>
            <a:ext cx="1774179" cy="454295"/>
          </a:xfrm>
          <a:prstGeom prst="rect">
            <a:avLst/>
          </a:prstGeom>
          <a:noFill/>
          <a:ln>
            <a:noFill/>
          </a:ln>
        </p:spPr>
        <p:txBody>
          <a:bodyPr lIns="91425" tIns="91425" rIns="91425" bIns="91425" anchor="t" anchorCtr="0">
            <a:noAutofit/>
          </a:bodyPr>
          <a:lstStyle/>
          <a:p>
            <a:pPr lvl="0" rtl="0">
              <a:spcBef>
                <a:spcPts val="0"/>
              </a:spcBef>
              <a:buNone/>
            </a:pPr>
            <a:r>
              <a:rPr lang="en" sz="2400" dirty="0">
                <a:solidFill>
                  <a:srgbClr val="C00000"/>
                </a:solidFill>
              </a:rPr>
              <a:t>Prosperous</a:t>
            </a:r>
          </a:p>
        </p:txBody>
      </p:sp>
      <p:sp>
        <p:nvSpPr>
          <p:cNvPr id="239" name="Shape 239"/>
          <p:cNvSpPr txBox="1"/>
          <p:nvPr/>
        </p:nvSpPr>
        <p:spPr>
          <a:xfrm>
            <a:off x="6431769" y="2384025"/>
            <a:ext cx="2712231" cy="1220006"/>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0000FF"/>
                </a:solidFill>
              </a:rPr>
              <a:t>67206 7.84% Poverty</a:t>
            </a:r>
          </a:p>
          <a:p>
            <a:pPr lvl="0" rtl="0">
              <a:spcBef>
                <a:spcPts val="0"/>
              </a:spcBef>
              <a:buNone/>
            </a:pPr>
            <a:r>
              <a:rPr lang="en" sz="1800" dirty="0">
                <a:solidFill>
                  <a:srgbClr val="0000FF"/>
                </a:solidFill>
              </a:rPr>
              <a:t>Median Income $26,999</a:t>
            </a:r>
          </a:p>
          <a:p>
            <a:pPr lvl="0" rtl="0">
              <a:spcBef>
                <a:spcPts val="0"/>
              </a:spcBef>
              <a:buNone/>
            </a:pPr>
            <a:r>
              <a:rPr lang="en" sz="1800" dirty="0">
                <a:solidFill>
                  <a:srgbClr val="0000FF"/>
                </a:solidFill>
              </a:rPr>
              <a:t>Predominantly White</a:t>
            </a:r>
          </a:p>
        </p:txBody>
      </p:sp>
      <p:sp>
        <p:nvSpPr>
          <p:cNvPr id="240" name="Shape 240"/>
          <p:cNvSpPr txBox="1"/>
          <p:nvPr/>
        </p:nvSpPr>
        <p:spPr>
          <a:xfrm>
            <a:off x="6333851" y="1196099"/>
            <a:ext cx="2648220" cy="932757"/>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0000FF"/>
                </a:solidFill>
              </a:rPr>
              <a:t>67226 4.3% Poverty</a:t>
            </a:r>
          </a:p>
          <a:p>
            <a:pPr lvl="0" rtl="0">
              <a:spcBef>
                <a:spcPts val="0"/>
              </a:spcBef>
              <a:buNone/>
            </a:pPr>
            <a:r>
              <a:rPr lang="en" sz="1800" dirty="0">
                <a:solidFill>
                  <a:srgbClr val="0000FF"/>
                </a:solidFill>
              </a:rPr>
              <a:t>Median Income $26,355</a:t>
            </a:r>
          </a:p>
          <a:p>
            <a:pPr lvl="0" rtl="0">
              <a:spcBef>
                <a:spcPts val="0"/>
              </a:spcBef>
              <a:buNone/>
            </a:pPr>
            <a:r>
              <a:rPr lang="en" sz="1800" dirty="0">
                <a:solidFill>
                  <a:srgbClr val="0000FF"/>
                </a:solidFill>
              </a:rPr>
              <a:t>Predominantly White</a:t>
            </a:r>
          </a:p>
        </p:txBody>
      </p:sp>
      <p:cxnSp>
        <p:nvCxnSpPr>
          <p:cNvPr id="241" name="Shape 241"/>
          <p:cNvCxnSpPr>
            <a:stCxn id="240" idx="1"/>
          </p:cNvCxnSpPr>
          <p:nvPr/>
        </p:nvCxnSpPr>
        <p:spPr>
          <a:xfrm flipH="1">
            <a:off x="5189675" y="1662478"/>
            <a:ext cx="1144176" cy="400322"/>
          </a:xfrm>
          <a:prstGeom prst="straightConnector1">
            <a:avLst/>
          </a:prstGeom>
          <a:noFill/>
          <a:ln w="28575" cap="flat" cmpd="sng">
            <a:solidFill>
              <a:srgbClr val="0000FF"/>
            </a:solidFill>
            <a:prstDash val="solid"/>
            <a:round/>
            <a:headEnd type="none" w="lg" len="lg"/>
            <a:tailEnd type="triangle" w="lg" len="lg"/>
          </a:ln>
        </p:spPr>
      </p:cxnSp>
      <p:cxnSp>
        <p:nvCxnSpPr>
          <p:cNvPr id="242" name="Shape 242"/>
          <p:cNvCxnSpPr>
            <a:stCxn id="239" idx="1"/>
          </p:cNvCxnSpPr>
          <p:nvPr/>
        </p:nvCxnSpPr>
        <p:spPr>
          <a:xfrm flipH="1" flipV="1">
            <a:off x="5276225" y="2525486"/>
            <a:ext cx="1155544" cy="468542"/>
          </a:xfrm>
          <a:prstGeom prst="straightConnector1">
            <a:avLst/>
          </a:prstGeom>
          <a:noFill/>
          <a:ln w="28575" cap="flat" cmpd="sng">
            <a:solidFill>
              <a:srgbClr val="0000FF"/>
            </a:solidFill>
            <a:prstDash val="solid"/>
            <a:round/>
            <a:headEnd type="none" w="lg" len="lg"/>
            <a:tailEnd type="triangle" w="lg" len="lg"/>
          </a:ln>
        </p:spPr>
      </p:cxnSp>
      <p:sp>
        <p:nvSpPr>
          <p:cNvPr id="244" name="Shape 244"/>
          <p:cNvSpPr/>
          <p:nvPr/>
        </p:nvSpPr>
        <p:spPr>
          <a:xfrm>
            <a:off x="5276225" y="2680350"/>
            <a:ext cx="1397600" cy="2470200"/>
          </a:xfrm>
          <a:custGeom>
            <a:avLst/>
            <a:gdLst/>
            <a:ahLst/>
            <a:cxnLst/>
            <a:rect l="0" t="0" r="0" b="0"/>
            <a:pathLst>
              <a:path w="55904" h="98808" extrusionOk="0">
                <a:moveTo>
                  <a:pt x="0" y="0"/>
                </a:moveTo>
                <a:lnTo>
                  <a:pt x="55470" y="43770"/>
                </a:lnTo>
                <a:lnTo>
                  <a:pt x="55904" y="98808"/>
                </a:lnTo>
                <a:close/>
              </a:path>
            </a:pathLst>
          </a:custGeom>
          <a:noFill/>
          <a:ln w="19050" cap="flat" cmpd="sng">
            <a:solidFill>
              <a:srgbClr val="FF0000"/>
            </a:solidFill>
            <a:prstDash val="solid"/>
            <a:round/>
            <a:headEnd type="none" w="lg" len="lg"/>
            <a:tailEnd type="none" w="lg" len="lg"/>
          </a:ln>
        </p:spPr>
      </p:sp>
      <p:sp>
        <p:nvSpPr>
          <p:cNvPr id="248" name="Shape 248"/>
          <p:cNvSpPr txBox="1"/>
          <p:nvPr/>
        </p:nvSpPr>
        <p:spPr>
          <a:xfrm>
            <a:off x="7994571" y="-15724"/>
            <a:ext cx="942600" cy="379200"/>
          </a:xfrm>
          <a:prstGeom prst="rect">
            <a:avLst/>
          </a:prstGeom>
          <a:noFill/>
          <a:ln>
            <a:noFill/>
          </a:ln>
        </p:spPr>
        <p:txBody>
          <a:bodyPr lIns="91425" tIns="91425" rIns="91425" bIns="91425" anchor="t" anchorCtr="0">
            <a:noAutofit/>
          </a:bodyPr>
          <a:lstStyle/>
          <a:p>
            <a:pPr lvl="0" rtl="0">
              <a:spcBef>
                <a:spcPts val="0"/>
              </a:spcBef>
              <a:buNone/>
            </a:pPr>
            <a:r>
              <a:rPr lang="en" sz="1000" dirty="0">
                <a:solidFill>
                  <a:srgbClr val="0000FF"/>
                </a:solidFill>
              </a:rPr>
              <a:t>Google Maps</a:t>
            </a:r>
          </a:p>
        </p:txBody>
      </p:sp>
      <p:sp>
        <p:nvSpPr>
          <p:cNvPr id="250" name="Shape 250"/>
          <p:cNvSpPr txBox="1"/>
          <p:nvPr/>
        </p:nvSpPr>
        <p:spPr>
          <a:xfrm rot="5400000">
            <a:off x="-2404800" y="2424300"/>
            <a:ext cx="5120400" cy="310800"/>
          </a:xfrm>
          <a:prstGeom prst="rect">
            <a:avLst/>
          </a:prstGeom>
          <a:solidFill>
            <a:srgbClr val="999999"/>
          </a:solidFill>
          <a:ln>
            <a:noFill/>
          </a:ln>
        </p:spPr>
        <p:txBody>
          <a:bodyPr lIns="91425" tIns="91425" rIns="91425" bIns="91425" anchor="ctr" anchorCtr="0">
            <a:noAutofit/>
          </a:bodyPr>
          <a:lstStyle/>
          <a:p>
            <a:pPr lvl="0" algn="ctr" rtl="0">
              <a:spcBef>
                <a:spcPts val="0"/>
              </a:spcBef>
              <a:buNone/>
            </a:pPr>
            <a:r>
              <a:rPr lang="en">
                <a:solidFill>
                  <a:srgbClr val="FFFFFF"/>
                </a:solidFill>
              </a:rPr>
              <a:t>Distressed Communities Index - Wichita Example</a:t>
            </a:r>
          </a:p>
        </p:txBody>
      </p:sp>
      <p:sp>
        <p:nvSpPr>
          <p:cNvPr id="32" name="Shape 246"/>
          <p:cNvSpPr txBox="1"/>
          <p:nvPr/>
        </p:nvSpPr>
        <p:spPr>
          <a:xfrm>
            <a:off x="360448" y="4412902"/>
            <a:ext cx="4457803" cy="751392"/>
          </a:xfrm>
          <a:prstGeom prst="rect">
            <a:avLst/>
          </a:prstGeom>
          <a:noFill/>
          <a:ln>
            <a:noFill/>
          </a:ln>
        </p:spPr>
        <p:txBody>
          <a:bodyPr lIns="91425" tIns="91425" rIns="91425" bIns="91425" anchor="t" anchorCtr="0">
            <a:noAutofit/>
          </a:bodyPr>
          <a:lstStyle/>
          <a:p>
            <a:r>
              <a:rPr lang="en" sz="1800" dirty="0">
                <a:latin typeface="Georgia" panose="02040502050405020303" pitchFamily="18" charset="0"/>
              </a:rPr>
              <a:t>US Census </a:t>
            </a:r>
            <a:r>
              <a:rPr lang="en" sz="1800" dirty="0" smtClean="0">
                <a:latin typeface="Georgia" panose="02040502050405020303" pitchFamily="18" charset="0"/>
              </a:rPr>
              <a:t>Bureau </a:t>
            </a:r>
            <a:r>
              <a:rPr lang="en" sz="1800" u="sng" dirty="0" smtClean="0">
                <a:solidFill>
                  <a:srgbClr val="0000FF"/>
                </a:solidFill>
                <a:latin typeface="Georgia" panose="02040502050405020303" pitchFamily="18" charset="0"/>
                <a:hlinkClick r:id="rId6"/>
              </a:rPr>
              <a:t>http</a:t>
            </a:r>
            <a:r>
              <a:rPr lang="en" sz="1800" u="sng" dirty="0">
                <a:solidFill>
                  <a:srgbClr val="0000FF"/>
                </a:solidFill>
                <a:latin typeface="Georgia" panose="02040502050405020303" pitchFamily="18" charset="0"/>
                <a:hlinkClick r:id="rId6"/>
              </a:rPr>
              <a:t>://eig.org</a:t>
            </a:r>
            <a:r>
              <a:rPr lang="en" sz="1800" u="sng" dirty="0" smtClean="0">
                <a:solidFill>
                  <a:srgbClr val="0000FF"/>
                </a:solidFill>
                <a:latin typeface="Georgia" panose="02040502050405020303" pitchFamily="18" charset="0"/>
                <a:hlinkClick r:id="rId6"/>
              </a:rPr>
              <a:t>/</a:t>
            </a:r>
            <a:r>
              <a:rPr lang="en" sz="1800" u="sng" dirty="0" smtClean="0">
                <a:solidFill>
                  <a:srgbClr val="0000FF"/>
                </a:solidFill>
                <a:latin typeface="Georgia" panose="02040502050405020303" pitchFamily="18" charset="0"/>
              </a:rPr>
              <a:t> </a:t>
            </a:r>
            <a:endParaRPr lang="en" sz="1800" u="sng" dirty="0">
              <a:solidFill>
                <a:srgbClr val="0000FF"/>
              </a:solidFill>
              <a:latin typeface="Georgia" panose="02040502050405020303" pitchFamily="18" charset="0"/>
            </a:endParaRPr>
          </a:p>
          <a:p>
            <a:r>
              <a:rPr lang="en" sz="1800" u="sng" dirty="0" smtClean="0">
                <a:solidFill>
                  <a:srgbClr val="0000FF"/>
                </a:solidFill>
                <a:latin typeface="Georgia" panose="02040502050405020303" pitchFamily="18" charset="0"/>
                <a:hlinkClick r:id="rId7"/>
              </a:rPr>
              <a:t>http</a:t>
            </a:r>
            <a:r>
              <a:rPr lang="en" sz="1800" u="sng" dirty="0">
                <a:solidFill>
                  <a:srgbClr val="0000FF"/>
                </a:solidFill>
                <a:latin typeface="Georgia" panose="02040502050405020303" pitchFamily="18" charset="0"/>
                <a:hlinkClick r:id="rId7"/>
              </a:rPr>
              <a:t>://</a:t>
            </a:r>
            <a:r>
              <a:rPr lang="en" sz="1800" u="sng" dirty="0" smtClean="0">
                <a:solidFill>
                  <a:srgbClr val="0000FF"/>
                </a:solidFill>
                <a:latin typeface="Georgia" panose="02040502050405020303" pitchFamily="18" charset="0"/>
                <a:hlinkClick r:id="rId7"/>
              </a:rPr>
              <a:t>zipatlas.com/us/ks/wichita</a:t>
            </a:r>
            <a:endParaRPr lang="en" sz="1800" u="sng" dirty="0" smtClean="0">
              <a:solidFill>
                <a:srgbClr val="0000FF"/>
              </a:solidFill>
              <a:latin typeface="Georgia" panose="02040502050405020303" pitchFamily="18" charset="0"/>
            </a:endParaRPr>
          </a:p>
          <a:p>
            <a:pPr lvl="0"/>
            <a:endParaRPr lang="en" sz="1800" dirty="0">
              <a:latin typeface="Georgia" panose="02040502050405020303" pitchFamily="18" charset="0"/>
            </a:endParaRPr>
          </a:p>
        </p:txBody>
      </p:sp>
    </p:spTree>
    <p:extLst>
      <p:ext uri="{BB962C8B-B14F-4D97-AF65-F5344CB8AC3E}">
        <p14:creationId xmlns:p14="http://schemas.microsoft.com/office/powerpoint/2010/main" val="22178886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Shape 220" descr="Screenshot 2016-09-05 11.19.09.png"/>
          <p:cNvPicPr preferRelativeResize="0"/>
          <p:nvPr/>
        </p:nvPicPr>
        <p:blipFill rotWithShape="1">
          <a:blip r:embed="rId3">
            <a:alphaModFix/>
          </a:blip>
          <a:srcRect l="27000" t="1281" r="23092" b="35262"/>
          <a:stretch/>
        </p:blipFill>
        <p:spPr>
          <a:xfrm>
            <a:off x="2814350" y="1210725"/>
            <a:ext cx="3456099" cy="2611025"/>
          </a:xfrm>
          <a:prstGeom prst="rect">
            <a:avLst/>
          </a:prstGeom>
          <a:noFill/>
          <a:ln>
            <a:solidFill>
              <a:srgbClr val="FF0000"/>
            </a:solidFill>
          </a:ln>
        </p:spPr>
      </p:pic>
      <p:sp>
        <p:nvSpPr>
          <p:cNvPr id="221" name="Shape 221"/>
          <p:cNvSpPr/>
          <p:nvPr/>
        </p:nvSpPr>
        <p:spPr>
          <a:xfrm>
            <a:off x="2813275" y="1196100"/>
            <a:ext cx="3466900" cy="2621850"/>
          </a:xfrm>
          <a:custGeom>
            <a:avLst/>
            <a:gdLst/>
            <a:ahLst/>
            <a:cxnLst/>
            <a:rect l="0" t="0" r="0" b="0"/>
            <a:pathLst>
              <a:path w="138676" h="104874" extrusionOk="0">
                <a:moveTo>
                  <a:pt x="0" y="0"/>
                </a:moveTo>
                <a:lnTo>
                  <a:pt x="138243" y="433"/>
                </a:lnTo>
                <a:lnTo>
                  <a:pt x="138676" y="104441"/>
                </a:lnTo>
                <a:lnTo>
                  <a:pt x="0" y="104874"/>
                </a:lnTo>
                <a:close/>
              </a:path>
            </a:pathLst>
          </a:custGeom>
          <a:noFill/>
          <a:ln w="28575" cap="flat" cmpd="sng">
            <a:solidFill>
              <a:srgbClr val="000000"/>
            </a:solidFill>
            <a:prstDash val="solid"/>
            <a:round/>
            <a:headEnd type="none" w="lg" len="lg"/>
            <a:tailEnd type="none" w="lg" len="lg"/>
          </a:ln>
        </p:spPr>
      </p:sp>
      <p:sp>
        <p:nvSpPr>
          <p:cNvPr id="222" name="Shape 222"/>
          <p:cNvSpPr/>
          <p:nvPr/>
        </p:nvSpPr>
        <p:spPr>
          <a:xfrm>
            <a:off x="3824450" y="1531950"/>
            <a:ext cx="1646800" cy="2275133"/>
          </a:xfrm>
          <a:custGeom>
            <a:avLst/>
            <a:gdLst/>
            <a:ahLst/>
            <a:cxnLst/>
            <a:rect l="0" t="0" r="0" b="0"/>
            <a:pathLst>
              <a:path w="65872" h="90140" extrusionOk="0">
                <a:moveTo>
                  <a:pt x="0" y="5200"/>
                </a:moveTo>
                <a:lnTo>
                  <a:pt x="2600" y="11701"/>
                </a:lnTo>
                <a:lnTo>
                  <a:pt x="8667" y="13868"/>
                </a:lnTo>
                <a:lnTo>
                  <a:pt x="13868" y="26002"/>
                </a:lnTo>
                <a:lnTo>
                  <a:pt x="12568" y="31202"/>
                </a:lnTo>
                <a:lnTo>
                  <a:pt x="8234" y="35103"/>
                </a:lnTo>
                <a:lnTo>
                  <a:pt x="7801" y="77139"/>
                </a:lnTo>
                <a:lnTo>
                  <a:pt x="14301" y="84506"/>
                </a:lnTo>
                <a:lnTo>
                  <a:pt x="18635" y="87106"/>
                </a:lnTo>
                <a:lnTo>
                  <a:pt x="27735" y="87106"/>
                </a:lnTo>
                <a:lnTo>
                  <a:pt x="32936" y="90140"/>
                </a:lnTo>
                <a:lnTo>
                  <a:pt x="39003" y="89273"/>
                </a:lnTo>
                <a:lnTo>
                  <a:pt x="32502" y="84073"/>
                </a:lnTo>
                <a:lnTo>
                  <a:pt x="48104" y="70205"/>
                </a:lnTo>
                <a:lnTo>
                  <a:pt x="65438" y="68905"/>
                </a:lnTo>
                <a:lnTo>
                  <a:pt x="65872" y="61105"/>
                </a:lnTo>
                <a:lnTo>
                  <a:pt x="43770" y="60671"/>
                </a:lnTo>
                <a:lnTo>
                  <a:pt x="44637" y="47670"/>
                </a:lnTo>
                <a:lnTo>
                  <a:pt x="34669" y="47237"/>
                </a:lnTo>
                <a:lnTo>
                  <a:pt x="34669" y="35969"/>
                </a:lnTo>
                <a:lnTo>
                  <a:pt x="24268" y="31636"/>
                </a:lnTo>
                <a:lnTo>
                  <a:pt x="23835" y="0"/>
                </a:lnTo>
                <a:lnTo>
                  <a:pt x="11268" y="8667"/>
                </a:lnTo>
                <a:close/>
              </a:path>
            </a:pathLst>
          </a:custGeom>
          <a:noFill/>
          <a:ln w="38100" cap="flat" cmpd="sng">
            <a:solidFill>
              <a:srgbClr val="FFFF00"/>
            </a:solidFill>
            <a:prstDash val="solid"/>
            <a:round/>
            <a:headEnd type="none" w="lg" len="lg"/>
            <a:tailEnd type="none" w="lg" len="lg"/>
          </a:ln>
        </p:spPr>
      </p:sp>
      <p:pic>
        <p:nvPicPr>
          <p:cNvPr id="223" name="Shape 223" descr="Screenshot 2016-09-08 09.36.31.png"/>
          <p:cNvPicPr preferRelativeResize="0"/>
          <p:nvPr/>
        </p:nvPicPr>
        <p:blipFill>
          <a:blip r:embed="rId4">
            <a:alphaModFix/>
          </a:blip>
          <a:stretch>
            <a:fillRect/>
          </a:stretch>
        </p:blipFill>
        <p:spPr>
          <a:xfrm>
            <a:off x="443324" y="2423899"/>
            <a:ext cx="2200201" cy="1081301"/>
          </a:xfrm>
          <a:prstGeom prst="rect">
            <a:avLst/>
          </a:prstGeom>
          <a:noFill/>
          <a:ln>
            <a:noFill/>
          </a:ln>
        </p:spPr>
      </p:pic>
      <p:pic>
        <p:nvPicPr>
          <p:cNvPr id="224" name="Shape 224" descr="Screenshot 2016-09-08 09.27.29.png"/>
          <p:cNvPicPr preferRelativeResize="0"/>
          <p:nvPr/>
        </p:nvPicPr>
        <p:blipFill>
          <a:blip r:embed="rId5">
            <a:alphaModFix/>
          </a:blip>
          <a:stretch>
            <a:fillRect/>
          </a:stretch>
        </p:blipFill>
        <p:spPr>
          <a:xfrm>
            <a:off x="455325" y="80150"/>
            <a:ext cx="2138124" cy="2138124"/>
          </a:xfrm>
          <a:prstGeom prst="rect">
            <a:avLst/>
          </a:prstGeom>
          <a:noFill/>
          <a:ln>
            <a:noFill/>
          </a:ln>
        </p:spPr>
      </p:pic>
      <p:pic>
        <p:nvPicPr>
          <p:cNvPr id="225" name="Shape 225" descr="Screenshot 2016-09-08 09.44.35.png"/>
          <p:cNvPicPr preferRelativeResize="0"/>
          <p:nvPr/>
        </p:nvPicPr>
        <p:blipFill>
          <a:blip r:embed="rId6">
            <a:alphaModFix/>
          </a:blip>
          <a:stretch>
            <a:fillRect/>
          </a:stretch>
        </p:blipFill>
        <p:spPr>
          <a:xfrm>
            <a:off x="6662975" y="3681003"/>
            <a:ext cx="2274196" cy="1278978"/>
          </a:xfrm>
          <a:prstGeom prst="rect">
            <a:avLst/>
          </a:prstGeom>
          <a:noFill/>
          <a:ln>
            <a:noFill/>
          </a:ln>
        </p:spPr>
      </p:pic>
      <p:pic>
        <p:nvPicPr>
          <p:cNvPr id="226" name="Shape 226" descr="Screenshot 2016-09-08 09.07.28.png"/>
          <p:cNvPicPr preferRelativeResize="0"/>
          <p:nvPr/>
        </p:nvPicPr>
        <p:blipFill rotWithShape="1">
          <a:blip r:embed="rId7">
            <a:alphaModFix/>
          </a:blip>
          <a:srcRect b="11531"/>
          <a:stretch/>
        </p:blipFill>
        <p:spPr>
          <a:xfrm>
            <a:off x="6319865" y="91000"/>
            <a:ext cx="1518622" cy="1019343"/>
          </a:xfrm>
          <a:prstGeom prst="rect">
            <a:avLst/>
          </a:prstGeom>
          <a:noFill/>
          <a:ln>
            <a:noFill/>
          </a:ln>
        </p:spPr>
      </p:pic>
      <p:sp>
        <p:nvSpPr>
          <p:cNvPr id="227" name="Shape 227"/>
          <p:cNvSpPr/>
          <p:nvPr/>
        </p:nvSpPr>
        <p:spPr>
          <a:xfrm>
            <a:off x="2589350" y="91000"/>
            <a:ext cx="1700975" cy="3206900"/>
          </a:xfrm>
          <a:custGeom>
            <a:avLst/>
            <a:gdLst/>
            <a:ahLst/>
            <a:cxnLst/>
            <a:rect l="0" t="0" r="0" b="0"/>
            <a:pathLst>
              <a:path w="68039" h="128276" extrusionOk="0">
                <a:moveTo>
                  <a:pt x="0" y="0"/>
                </a:moveTo>
                <a:lnTo>
                  <a:pt x="68039" y="128276"/>
                </a:lnTo>
                <a:lnTo>
                  <a:pt x="434" y="84940"/>
                </a:lnTo>
                <a:close/>
              </a:path>
            </a:pathLst>
          </a:custGeom>
          <a:noFill/>
          <a:ln w="19050" cap="flat" cmpd="sng">
            <a:solidFill>
              <a:srgbClr val="FF0000"/>
            </a:solidFill>
            <a:prstDash val="solid"/>
            <a:round/>
            <a:headEnd type="none" w="lg" len="lg"/>
            <a:tailEnd type="none" w="lg" len="lg"/>
          </a:ln>
        </p:spPr>
      </p:sp>
      <p:sp>
        <p:nvSpPr>
          <p:cNvPr id="228" name="Shape 228"/>
          <p:cNvSpPr/>
          <p:nvPr/>
        </p:nvSpPr>
        <p:spPr>
          <a:xfrm>
            <a:off x="2632700" y="2442000"/>
            <a:ext cx="1657625" cy="1040075"/>
          </a:xfrm>
          <a:custGeom>
            <a:avLst/>
            <a:gdLst/>
            <a:ahLst/>
            <a:cxnLst/>
            <a:rect l="0" t="0" r="0" b="0"/>
            <a:pathLst>
              <a:path w="66305" h="41603" extrusionOk="0">
                <a:moveTo>
                  <a:pt x="433" y="0"/>
                </a:moveTo>
                <a:lnTo>
                  <a:pt x="66305" y="34670"/>
                </a:lnTo>
                <a:lnTo>
                  <a:pt x="0" y="41603"/>
                </a:lnTo>
                <a:close/>
              </a:path>
            </a:pathLst>
          </a:custGeom>
          <a:noFill/>
          <a:ln w="19050" cap="flat" cmpd="sng">
            <a:solidFill>
              <a:srgbClr val="FF0000"/>
            </a:solidFill>
            <a:prstDash val="solid"/>
            <a:round/>
            <a:headEnd type="none" w="lg" len="lg"/>
            <a:tailEnd type="none" w="lg" len="lg"/>
          </a:ln>
        </p:spPr>
      </p:sp>
      <p:sp>
        <p:nvSpPr>
          <p:cNvPr id="229" name="Shape 229"/>
          <p:cNvSpPr/>
          <p:nvPr/>
        </p:nvSpPr>
        <p:spPr>
          <a:xfrm>
            <a:off x="5319400" y="123424"/>
            <a:ext cx="1020851" cy="1703268"/>
          </a:xfrm>
          <a:custGeom>
            <a:avLst/>
            <a:gdLst/>
            <a:ahLst/>
            <a:cxnLst/>
            <a:rect l="0" t="0" r="0" b="0"/>
            <a:pathLst>
              <a:path w="48103" h="75406" extrusionOk="0">
                <a:moveTo>
                  <a:pt x="48103" y="0"/>
                </a:moveTo>
                <a:lnTo>
                  <a:pt x="0" y="75406"/>
                </a:lnTo>
                <a:lnTo>
                  <a:pt x="47236" y="45937"/>
                </a:lnTo>
                <a:close/>
              </a:path>
            </a:pathLst>
          </a:custGeom>
          <a:noFill/>
          <a:ln w="19050" cap="flat" cmpd="sng">
            <a:solidFill>
              <a:srgbClr val="FF0000"/>
            </a:solidFill>
            <a:prstDash val="solid"/>
            <a:round/>
            <a:headEnd type="none" w="lg" len="lg"/>
            <a:tailEnd type="none" w="lg" len="lg"/>
          </a:ln>
        </p:spPr>
      </p:sp>
      <p:sp>
        <p:nvSpPr>
          <p:cNvPr id="231" name="Shape 231"/>
          <p:cNvSpPr txBox="1"/>
          <p:nvPr/>
        </p:nvSpPr>
        <p:spPr>
          <a:xfrm>
            <a:off x="4257749" y="4646384"/>
            <a:ext cx="1833357" cy="353100"/>
          </a:xfrm>
          <a:prstGeom prst="rect">
            <a:avLst/>
          </a:prstGeom>
          <a:noFill/>
          <a:ln>
            <a:noFill/>
          </a:ln>
        </p:spPr>
        <p:txBody>
          <a:bodyPr lIns="91425" tIns="91425" rIns="91425" bIns="91425" anchor="t" anchorCtr="0">
            <a:noAutofit/>
          </a:bodyPr>
          <a:lstStyle/>
          <a:p>
            <a:pPr lvl="0">
              <a:spcBef>
                <a:spcPts val="0"/>
              </a:spcBef>
              <a:buNone/>
            </a:pPr>
            <a:r>
              <a:rPr lang="en" sz="1800" dirty="0">
                <a:latin typeface="Georgia" panose="02040502050405020303" pitchFamily="18" charset="0"/>
              </a:rPr>
              <a:t>Urban Divide</a:t>
            </a:r>
          </a:p>
        </p:txBody>
      </p:sp>
      <p:cxnSp>
        <p:nvCxnSpPr>
          <p:cNvPr id="232" name="Shape 232"/>
          <p:cNvCxnSpPr>
            <a:stCxn id="236" idx="0"/>
          </p:cNvCxnSpPr>
          <p:nvPr/>
        </p:nvCxnSpPr>
        <p:spPr>
          <a:xfrm flipV="1">
            <a:off x="1793677" y="3183741"/>
            <a:ext cx="3268122" cy="1024209"/>
          </a:xfrm>
          <a:prstGeom prst="straightConnector1">
            <a:avLst/>
          </a:prstGeom>
          <a:noFill/>
          <a:ln w="28575" cap="flat" cmpd="sng">
            <a:solidFill>
              <a:srgbClr val="0000FF"/>
            </a:solidFill>
            <a:prstDash val="solid"/>
            <a:round/>
            <a:headEnd type="none" w="lg" len="lg"/>
            <a:tailEnd type="triangle" w="lg" len="lg"/>
          </a:ln>
        </p:spPr>
      </p:cxnSp>
      <p:cxnSp>
        <p:nvCxnSpPr>
          <p:cNvPr id="233" name="Shape 233"/>
          <p:cNvCxnSpPr>
            <a:stCxn id="237" idx="2"/>
          </p:cNvCxnSpPr>
          <p:nvPr/>
        </p:nvCxnSpPr>
        <p:spPr>
          <a:xfrm>
            <a:off x="4466850" y="993975"/>
            <a:ext cx="94525" cy="1523925"/>
          </a:xfrm>
          <a:prstGeom prst="straightConnector1">
            <a:avLst/>
          </a:prstGeom>
          <a:noFill/>
          <a:ln w="38100" cap="flat" cmpd="sng">
            <a:solidFill>
              <a:srgbClr val="0000FF"/>
            </a:solidFill>
            <a:prstDash val="solid"/>
            <a:round/>
            <a:headEnd type="none" w="lg" len="lg"/>
            <a:tailEnd type="triangle" w="lg" len="lg"/>
          </a:ln>
        </p:spPr>
      </p:cxnSp>
      <p:sp>
        <p:nvSpPr>
          <p:cNvPr id="234" name="Shape 234"/>
          <p:cNvSpPr txBox="1"/>
          <p:nvPr/>
        </p:nvSpPr>
        <p:spPr>
          <a:xfrm>
            <a:off x="453103" y="3523557"/>
            <a:ext cx="1674624" cy="460614"/>
          </a:xfrm>
          <a:prstGeom prst="rect">
            <a:avLst/>
          </a:prstGeom>
          <a:noFill/>
          <a:ln>
            <a:noFill/>
          </a:ln>
        </p:spPr>
        <p:txBody>
          <a:bodyPr lIns="91425" tIns="91425" rIns="91425" bIns="91425" anchor="t" anchorCtr="0">
            <a:noAutofit/>
          </a:bodyPr>
          <a:lstStyle/>
          <a:p>
            <a:pPr lvl="0" rtl="0">
              <a:spcBef>
                <a:spcPts val="0"/>
              </a:spcBef>
              <a:buNone/>
            </a:pPr>
            <a:r>
              <a:rPr lang="en" sz="2400" dirty="0">
                <a:solidFill>
                  <a:srgbClr val="990000"/>
                </a:solidFill>
              </a:rPr>
              <a:t>Distressed</a:t>
            </a:r>
          </a:p>
        </p:txBody>
      </p:sp>
      <p:sp>
        <p:nvSpPr>
          <p:cNvPr id="235" name="Shape 235"/>
          <p:cNvSpPr txBox="1"/>
          <p:nvPr/>
        </p:nvSpPr>
        <p:spPr>
          <a:xfrm>
            <a:off x="6965723" y="2149500"/>
            <a:ext cx="1971448" cy="460593"/>
          </a:xfrm>
          <a:prstGeom prst="rect">
            <a:avLst/>
          </a:prstGeom>
          <a:noFill/>
          <a:ln>
            <a:noFill/>
          </a:ln>
        </p:spPr>
        <p:txBody>
          <a:bodyPr lIns="91425" tIns="91425" rIns="91425" bIns="91425" anchor="t" anchorCtr="0">
            <a:noAutofit/>
          </a:bodyPr>
          <a:lstStyle/>
          <a:p>
            <a:pPr lvl="0" rtl="0">
              <a:spcBef>
                <a:spcPts val="0"/>
              </a:spcBef>
              <a:buNone/>
            </a:pPr>
            <a:r>
              <a:rPr lang="en" sz="2400" dirty="0">
                <a:solidFill>
                  <a:srgbClr val="C00000"/>
                </a:solidFill>
              </a:rPr>
              <a:t>Prosperous</a:t>
            </a:r>
          </a:p>
        </p:txBody>
      </p:sp>
      <p:sp>
        <p:nvSpPr>
          <p:cNvPr id="236" name="Shape 236"/>
          <p:cNvSpPr txBox="1"/>
          <p:nvPr/>
        </p:nvSpPr>
        <p:spPr>
          <a:xfrm>
            <a:off x="453103" y="4207950"/>
            <a:ext cx="2681147" cy="791534"/>
          </a:xfrm>
          <a:prstGeom prst="rect">
            <a:avLst/>
          </a:prstGeom>
          <a:noFill/>
          <a:ln>
            <a:noFill/>
          </a:ln>
        </p:spPr>
        <p:txBody>
          <a:bodyPr lIns="91425" tIns="91425" rIns="91425" bIns="91425" anchor="t" anchorCtr="0">
            <a:noAutofit/>
          </a:bodyPr>
          <a:lstStyle/>
          <a:p>
            <a:pPr lvl="0">
              <a:spcBef>
                <a:spcPts val="0"/>
              </a:spcBef>
              <a:buNone/>
            </a:pPr>
            <a:r>
              <a:rPr lang="en" sz="1800" dirty="0">
                <a:solidFill>
                  <a:srgbClr val="0000FF"/>
                </a:solidFill>
              </a:rPr>
              <a:t>67210 19.4% </a:t>
            </a:r>
            <a:r>
              <a:rPr lang="en" sz="1800" dirty="0" smtClean="0">
                <a:solidFill>
                  <a:srgbClr val="0000FF"/>
                </a:solidFill>
              </a:rPr>
              <a:t>Poverty Median </a:t>
            </a:r>
            <a:r>
              <a:rPr lang="en" sz="1800" dirty="0">
                <a:solidFill>
                  <a:srgbClr val="0000FF"/>
                </a:solidFill>
              </a:rPr>
              <a:t>Income $11,979</a:t>
            </a:r>
          </a:p>
          <a:p>
            <a:pPr lvl="0">
              <a:spcBef>
                <a:spcPts val="0"/>
              </a:spcBef>
              <a:buNone/>
            </a:pPr>
            <a:r>
              <a:rPr lang="en" sz="1800" dirty="0">
                <a:solidFill>
                  <a:srgbClr val="0000FF"/>
                </a:solidFill>
              </a:rPr>
              <a:t>Predominantly White</a:t>
            </a:r>
          </a:p>
        </p:txBody>
      </p:sp>
      <p:sp>
        <p:nvSpPr>
          <p:cNvPr id="237" name="Shape 237"/>
          <p:cNvSpPr txBox="1"/>
          <p:nvPr/>
        </p:nvSpPr>
        <p:spPr>
          <a:xfrm>
            <a:off x="3134250" y="123424"/>
            <a:ext cx="2665200" cy="870551"/>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0000FF"/>
                </a:solidFill>
              </a:rPr>
              <a:t>67214 43.8% Poverty</a:t>
            </a:r>
          </a:p>
          <a:p>
            <a:pPr lvl="0" rtl="0">
              <a:spcBef>
                <a:spcPts val="0"/>
              </a:spcBef>
              <a:buNone/>
            </a:pPr>
            <a:r>
              <a:rPr lang="en" sz="1800" dirty="0">
                <a:solidFill>
                  <a:srgbClr val="0000FF"/>
                </a:solidFill>
              </a:rPr>
              <a:t>Median Income $14,817</a:t>
            </a:r>
          </a:p>
          <a:p>
            <a:pPr lvl="0" rtl="0">
              <a:spcBef>
                <a:spcPts val="0"/>
              </a:spcBef>
              <a:buNone/>
            </a:pPr>
            <a:r>
              <a:rPr lang="en" sz="1800" dirty="0">
                <a:solidFill>
                  <a:srgbClr val="0000FF"/>
                </a:solidFill>
              </a:rPr>
              <a:t>Predominantly Black</a:t>
            </a:r>
          </a:p>
        </p:txBody>
      </p:sp>
      <p:sp>
        <p:nvSpPr>
          <p:cNvPr id="239" name="Shape 239"/>
          <p:cNvSpPr txBox="1"/>
          <p:nvPr/>
        </p:nvSpPr>
        <p:spPr>
          <a:xfrm>
            <a:off x="6297648" y="2651326"/>
            <a:ext cx="2733949" cy="896534"/>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0000FF"/>
                </a:solidFill>
              </a:rPr>
              <a:t>67206 7.84% Poverty</a:t>
            </a:r>
          </a:p>
          <a:p>
            <a:pPr lvl="0" rtl="0">
              <a:spcBef>
                <a:spcPts val="0"/>
              </a:spcBef>
              <a:buNone/>
            </a:pPr>
            <a:r>
              <a:rPr lang="en" sz="1800" dirty="0">
                <a:solidFill>
                  <a:srgbClr val="0000FF"/>
                </a:solidFill>
              </a:rPr>
              <a:t>Median Income $26,999</a:t>
            </a:r>
          </a:p>
          <a:p>
            <a:pPr lvl="0" rtl="0">
              <a:spcBef>
                <a:spcPts val="0"/>
              </a:spcBef>
              <a:buNone/>
            </a:pPr>
            <a:r>
              <a:rPr lang="en" sz="1800" dirty="0">
                <a:solidFill>
                  <a:srgbClr val="0000FF"/>
                </a:solidFill>
              </a:rPr>
              <a:t>Predominantly White</a:t>
            </a:r>
          </a:p>
        </p:txBody>
      </p:sp>
      <p:sp>
        <p:nvSpPr>
          <p:cNvPr id="240" name="Shape 240"/>
          <p:cNvSpPr txBox="1"/>
          <p:nvPr/>
        </p:nvSpPr>
        <p:spPr>
          <a:xfrm>
            <a:off x="6333851" y="1194712"/>
            <a:ext cx="2733949" cy="1031456"/>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0000FF"/>
                </a:solidFill>
              </a:rPr>
              <a:t>67226 4.3% Poverty</a:t>
            </a:r>
          </a:p>
          <a:p>
            <a:pPr lvl="0" rtl="0">
              <a:spcBef>
                <a:spcPts val="0"/>
              </a:spcBef>
              <a:buNone/>
            </a:pPr>
            <a:r>
              <a:rPr lang="en" sz="1800" dirty="0">
                <a:solidFill>
                  <a:srgbClr val="0000FF"/>
                </a:solidFill>
              </a:rPr>
              <a:t>Median Income $26,355</a:t>
            </a:r>
          </a:p>
          <a:p>
            <a:pPr lvl="0" rtl="0">
              <a:spcBef>
                <a:spcPts val="0"/>
              </a:spcBef>
              <a:buNone/>
            </a:pPr>
            <a:r>
              <a:rPr lang="en" sz="1800" dirty="0">
                <a:solidFill>
                  <a:srgbClr val="0000FF"/>
                </a:solidFill>
              </a:rPr>
              <a:t>Predominantly White</a:t>
            </a:r>
          </a:p>
        </p:txBody>
      </p:sp>
      <p:cxnSp>
        <p:nvCxnSpPr>
          <p:cNvPr id="241" name="Shape 241"/>
          <p:cNvCxnSpPr>
            <a:stCxn id="240" idx="1"/>
          </p:cNvCxnSpPr>
          <p:nvPr/>
        </p:nvCxnSpPr>
        <p:spPr>
          <a:xfrm flipH="1">
            <a:off x="5304725" y="1710440"/>
            <a:ext cx="1029126" cy="350972"/>
          </a:xfrm>
          <a:prstGeom prst="straightConnector1">
            <a:avLst/>
          </a:prstGeom>
          <a:noFill/>
          <a:ln w="28575" cap="flat" cmpd="sng">
            <a:solidFill>
              <a:srgbClr val="0000FF"/>
            </a:solidFill>
            <a:prstDash val="solid"/>
            <a:round/>
            <a:headEnd type="none" w="lg" len="lg"/>
            <a:tailEnd type="triangle" w="lg" len="lg"/>
          </a:ln>
        </p:spPr>
      </p:cxnSp>
      <p:cxnSp>
        <p:nvCxnSpPr>
          <p:cNvPr id="242" name="Shape 242"/>
          <p:cNvCxnSpPr>
            <a:stCxn id="239" idx="1"/>
          </p:cNvCxnSpPr>
          <p:nvPr/>
        </p:nvCxnSpPr>
        <p:spPr>
          <a:xfrm flipH="1" flipV="1">
            <a:off x="5240050" y="2547207"/>
            <a:ext cx="1057598" cy="552386"/>
          </a:xfrm>
          <a:prstGeom prst="straightConnector1">
            <a:avLst/>
          </a:prstGeom>
          <a:noFill/>
          <a:ln w="28575" cap="flat" cmpd="sng">
            <a:solidFill>
              <a:srgbClr val="0000FF"/>
            </a:solidFill>
            <a:prstDash val="solid"/>
            <a:round/>
            <a:headEnd type="none" w="lg" len="lg"/>
            <a:tailEnd type="triangle" w="lg" len="lg"/>
          </a:ln>
        </p:spPr>
      </p:cxnSp>
      <p:sp>
        <p:nvSpPr>
          <p:cNvPr id="244" name="Shape 244"/>
          <p:cNvSpPr/>
          <p:nvPr/>
        </p:nvSpPr>
        <p:spPr>
          <a:xfrm>
            <a:off x="5276225" y="2680350"/>
            <a:ext cx="1397600" cy="2279631"/>
          </a:xfrm>
          <a:custGeom>
            <a:avLst/>
            <a:gdLst/>
            <a:ahLst/>
            <a:cxnLst/>
            <a:rect l="0" t="0" r="0" b="0"/>
            <a:pathLst>
              <a:path w="55904" h="98808" extrusionOk="0">
                <a:moveTo>
                  <a:pt x="0" y="0"/>
                </a:moveTo>
                <a:lnTo>
                  <a:pt x="55470" y="43770"/>
                </a:lnTo>
                <a:lnTo>
                  <a:pt x="55904" y="98808"/>
                </a:lnTo>
                <a:close/>
              </a:path>
            </a:pathLst>
          </a:custGeom>
          <a:noFill/>
          <a:ln w="19050" cap="flat" cmpd="sng">
            <a:solidFill>
              <a:srgbClr val="FF0000"/>
            </a:solidFill>
            <a:prstDash val="solid"/>
            <a:round/>
            <a:headEnd type="none" w="lg" len="lg"/>
            <a:tailEnd type="none" w="lg" len="lg"/>
          </a:ln>
        </p:spPr>
      </p:sp>
      <p:sp>
        <p:nvSpPr>
          <p:cNvPr id="246" name="Shape 246"/>
          <p:cNvSpPr txBox="1"/>
          <p:nvPr/>
        </p:nvSpPr>
        <p:spPr>
          <a:xfrm>
            <a:off x="3846100" y="3893775"/>
            <a:ext cx="1473300" cy="455100"/>
          </a:xfrm>
          <a:prstGeom prst="rect">
            <a:avLst/>
          </a:prstGeom>
          <a:noFill/>
          <a:ln>
            <a:noFill/>
          </a:ln>
        </p:spPr>
        <p:txBody>
          <a:bodyPr lIns="91425" tIns="91425" rIns="91425" bIns="91425" anchor="t" anchorCtr="0">
            <a:noAutofit/>
          </a:bodyPr>
          <a:lstStyle/>
          <a:p>
            <a:pPr lvl="0" rtl="0">
              <a:spcBef>
                <a:spcPts val="0"/>
              </a:spcBef>
              <a:buNone/>
            </a:pPr>
            <a:r>
              <a:rPr lang="en" sz="1000" u="sng">
                <a:solidFill>
                  <a:srgbClr val="0000FF"/>
                </a:solidFill>
              </a:rPr>
              <a:t>http://eig.org/</a:t>
            </a:r>
          </a:p>
          <a:p>
            <a:pPr lvl="0" rtl="0">
              <a:spcBef>
                <a:spcPts val="0"/>
              </a:spcBef>
              <a:buNone/>
            </a:pPr>
            <a:r>
              <a:rPr lang="en" sz="1000"/>
              <a:t>US Census Bureau</a:t>
            </a:r>
          </a:p>
        </p:txBody>
      </p:sp>
      <p:sp>
        <p:nvSpPr>
          <p:cNvPr id="247" name="Shape 247"/>
          <p:cNvSpPr txBox="1"/>
          <p:nvPr/>
        </p:nvSpPr>
        <p:spPr>
          <a:xfrm>
            <a:off x="1018425" y="2149500"/>
            <a:ext cx="942600" cy="379200"/>
          </a:xfrm>
          <a:prstGeom prst="rect">
            <a:avLst/>
          </a:prstGeom>
          <a:noFill/>
          <a:ln>
            <a:noFill/>
          </a:ln>
        </p:spPr>
        <p:txBody>
          <a:bodyPr lIns="91425" tIns="91425" rIns="91425" bIns="91425" anchor="t" anchorCtr="0">
            <a:noAutofit/>
          </a:bodyPr>
          <a:lstStyle/>
          <a:p>
            <a:pPr lvl="0" rtl="0">
              <a:spcBef>
                <a:spcPts val="0"/>
              </a:spcBef>
              <a:buNone/>
            </a:pPr>
            <a:r>
              <a:rPr lang="en" sz="1000" dirty="0">
                <a:solidFill>
                  <a:srgbClr val="0000FF"/>
                </a:solidFill>
              </a:rPr>
              <a:t>Google Maps</a:t>
            </a:r>
          </a:p>
        </p:txBody>
      </p:sp>
      <p:sp>
        <p:nvSpPr>
          <p:cNvPr id="248" name="Shape 248"/>
          <p:cNvSpPr txBox="1"/>
          <p:nvPr/>
        </p:nvSpPr>
        <p:spPr>
          <a:xfrm>
            <a:off x="7994571" y="-15724"/>
            <a:ext cx="942600" cy="379200"/>
          </a:xfrm>
          <a:prstGeom prst="rect">
            <a:avLst/>
          </a:prstGeom>
          <a:noFill/>
          <a:ln>
            <a:noFill/>
          </a:ln>
        </p:spPr>
        <p:txBody>
          <a:bodyPr lIns="91425" tIns="91425" rIns="91425" bIns="91425" anchor="t" anchorCtr="0">
            <a:noAutofit/>
          </a:bodyPr>
          <a:lstStyle/>
          <a:p>
            <a:pPr lvl="0" rtl="0">
              <a:spcBef>
                <a:spcPts val="0"/>
              </a:spcBef>
              <a:buNone/>
            </a:pPr>
            <a:r>
              <a:rPr lang="en" sz="1000" dirty="0">
                <a:solidFill>
                  <a:srgbClr val="0000FF"/>
                </a:solidFill>
              </a:rPr>
              <a:t>Google Maps</a:t>
            </a:r>
          </a:p>
        </p:txBody>
      </p:sp>
      <p:sp>
        <p:nvSpPr>
          <p:cNvPr id="250" name="Shape 250"/>
          <p:cNvSpPr txBox="1"/>
          <p:nvPr/>
        </p:nvSpPr>
        <p:spPr>
          <a:xfrm rot="5400000">
            <a:off x="-2404800" y="2424300"/>
            <a:ext cx="5120400" cy="310800"/>
          </a:xfrm>
          <a:prstGeom prst="rect">
            <a:avLst/>
          </a:prstGeom>
          <a:solidFill>
            <a:srgbClr val="999999"/>
          </a:solidFill>
          <a:ln>
            <a:noFill/>
          </a:ln>
        </p:spPr>
        <p:txBody>
          <a:bodyPr lIns="91425" tIns="91425" rIns="91425" bIns="91425" anchor="ctr" anchorCtr="0">
            <a:noAutofit/>
          </a:bodyPr>
          <a:lstStyle/>
          <a:p>
            <a:pPr lvl="0" algn="ctr" rtl="0">
              <a:spcBef>
                <a:spcPts val="0"/>
              </a:spcBef>
              <a:buNone/>
            </a:pPr>
            <a:r>
              <a:rPr lang="en">
                <a:solidFill>
                  <a:srgbClr val="FFFFFF"/>
                </a:solidFill>
              </a:rPr>
              <a:t>Distressed Communities Index - Wichita Example</a:t>
            </a:r>
          </a:p>
        </p:txBody>
      </p:sp>
      <p:sp>
        <p:nvSpPr>
          <p:cNvPr id="14" name="Rectangle 13"/>
          <p:cNvSpPr/>
          <p:nvPr/>
        </p:nvSpPr>
        <p:spPr>
          <a:xfrm>
            <a:off x="3421243" y="4831081"/>
            <a:ext cx="814882" cy="4571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49731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Shape 255" descr="Screenshot 2016-09-05 11.29.52.png"/>
          <p:cNvPicPr preferRelativeResize="0"/>
          <p:nvPr/>
        </p:nvPicPr>
        <p:blipFill>
          <a:blip r:embed="rId3">
            <a:alphaModFix/>
          </a:blip>
          <a:stretch>
            <a:fillRect/>
          </a:stretch>
        </p:blipFill>
        <p:spPr>
          <a:xfrm>
            <a:off x="1550215" y="139412"/>
            <a:ext cx="6120359" cy="4969333"/>
          </a:xfrm>
          <a:prstGeom prst="rect">
            <a:avLst/>
          </a:prstGeom>
          <a:noFill/>
          <a:ln>
            <a:noFill/>
          </a:ln>
        </p:spPr>
      </p:pic>
      <p:sp>
        <p:nvSpPr>
          <p:cNvPr id="256" name="Shape 256"/>
          <p:cNvSpPr txBox="1"/>
          <p:nvPr/>
        </p:nvSpPr>
        <p:spPr>
          <a:xfrm flipH="1">
            <a:off x="7313200" y="1617175"/>
            <a:ext cx="530700" cy="3218700"/>
          </a:xfrm>
          <a:prstGeom prst="rect">
            <a:avLst/>
          </a:prstGeom>
          <a:noFill/>
          <a:ln>
            <a:noFill/>
          </a:ln>
        </p:spPr>
        <p:txBody>
          <a:bodyPr lIns="91425" tIns="91425" rIns="91425" bIns="91425" anchor="t" anchorCtr="0">
            <a:noAutofit/>
          </a:bodyPr>
          <a:lstStyle/>
          <a:p>
            <a:pPr lvl="0">
              <a:lnSpc>
                <a:spcPct val="149000"/>
              </a:lnSpc>
              <a:spcBef>
                <a:spcPts val="0"/>
              </a:spcBef>
              <a:buNone/>
            </a:pPr>
            <a:r>
              <a:rPr lang="en"/>
              <a:t>6</a:t>
            </a:r>
          </a:p>
          <a:p>
            <a:pPr lvl="0">
              <a:lnSpc>
                <a:spcPct val="149000"/>
              </a:lnSpc>
              <a:spcBef>
                <a:spcPts val="0"/>
              </a:spcBef>
              <a:buNone/>
            </a:pPr>
            <a:r>
              <a:rPr lang="en"/>
              <a:t>3</a:t>
            </a:r>
          </a:p>
          <a:p>
            <a:pPr lvl="0">
              <a:lnSpc>
                <a:spcPct val="149000"/>
              </a:lnSpc>
              <a:spcBef>
                <a:spcPts val="0"/>
              </a:spcBef>
              <a:buNone/>
            </a:pPr>
            <a:r>
              <a:rPr lang="en"/>
              <a:t>9</a:t>
            </a:r>
          </a:p>
          <a:p>
            <a:pPr lvl="0">
              <a:lnSpc>
                <a:spcPct val="149000"/>
              </a:lnSpc>
              <a:spcBef>
                <a:spcPts val="0"/>
              </a:spcBef>
              <a:buNone/>
            </a:pPr>
            <a:r>
              <a:rPr lang="en"/>
              <a:t>8</a:t>
            </a:r>
          </a:p>
          <a:p>
            <a:pPr lvl="0">
              <a:lnSpc>
                <a:spcPct val="149000"/>
              </a:lnSpc>
              <a:spcBef>
                <a:spcPts val="0"/>
              </a:spcBef>
              <a:buNone/>
            </a:pPr>
            <a:r>
              <a:rPr lang="en"/>
              <a:t>4</a:t>
            </a:r>
          </a:p>
          <a:p>
            <a:pPr lvl="0">
              <a:lnSpc>
                <a:spcPct val="149000"/>
              </a:lnSpc>
              <a:spcBef>
                <a:spcPts val="0"/>
              </a:spcBef>
              <a:buNone/>
            </a:pPr>
            <a:r>
              <a:rPr lang="en"/>
              <a:t>2</a:t>
            </a:r>
          </a:p>
          <a:p>
            <a:pPr lvl="0">
              <a:lnSpc>
                <a:spcPct val="149000"/>
              </a:lnSpc>
              <a:spcBef>
                <a:spcPts val="0"/>
              </a:spcBef>
              <a:buNone/>
            </a:pPr>
            <a:r>
              <a:rPr lang="en" b="1">
                <a:solidFill>
                  <a:srgbClr val="FF0000"/>
                </a:solidFill>
              </a:rPr>
              <a:t>5</a:t>
            </a:r>
          </a:p>
          <a:p>
            <a:pPr lvl="0" rtl="0">
              <a:lnSpc>
                <a:spcPct val="149000"/>
              </a:lnSpc>
              <a:spcBef>
                <a:spcPts val="0"/>
              </a:spcBef>
              <a:buNone/>
            </a:pPr>
            <a:r>
              <a:rPr lang="en"/>
              <a:t>1</a:t>
            </a:r>
          </a:p>
          <a:p>
            <a:pPr lvl="0" rtl="0">
              <a:lnSpc>
                <a:spcPct val="149000"/>
              </a:lnSpc>
              <a:spcBef>
                <a:spcPts val="0"/>
              </a:spcBef>
              <a:buNone/>
            </a:pPr>
            <a:r>
              <a:rPr lang="en"/>
              <a:t>7</a:t>
            </a:r>
          </a:p>
          <a:p>
            <a:pPr lvl="0">
              <a:lnSpc>
                <a:spcPct val="149000"/>
              </a:lnSpc>
              <a:spcBef>
                <a:spcPts val="0"/>
              </a:spcBef>
              <a:buNone/>
            </a:pPr>
            <a:r>
              <a:rPr lang="en"/>
              <a:t>10</a:t>
            </a:r>
          </a:p>
        </p:txBody>
      </p:sp>
      <p:sp>
        <p:nvSpPr>
          <p:cNvPr id="257" name="Shape 257"/>
          <p:cNvSpPr txBox="1"/>
          <p:nvPr/>
        </p:nvSpPr>
        <p:spPr>
          <a:xfrm flipH="1">
            <a:off x="4756325" y="1616800"/>
            <a:ext cx="530700" cy="3218700"/>
          </a:xfrm>
          <a:prstGeom prst="rect">
            <a:avLst/>
          </a:prstGeom>
          <a:noFill/>
          <a:ln>
            <a:noFill/>
          </a:ln>
        </p:spPr>
        <p:txBody>
          <a:bodyPr lIns="91425" tIns="91425" rIns="91425" bIns="91425" anchor="t" anchorCtr="0">
            <a:noAutofit/>
          </a:bodyPr>
          <a:lstStyle/>
          <a:p>
            <a:pPr lvl="0" rtl="0">
              <a:lnSpc>
                <a:spcPct val="149000"/>
              </a:lnSpc>
              <a:spcBef>
                <a:spcPts val="0"/>
              </a:spcBef>
              <a:buNone/>
            </a:pPr>
            <a:r>
              <a:rPr lang="en"/>
              <a:t>1</a:t>
            </a:r>
          </a:p>
          <a:p>
            <a:pPr lvl="0" rtl="0">
              <a:lnSpc>
                <a:spcPct val="149000"/>
              </a:lnSpc>
              <a:spcBef>
                <a:spcPts val="0"/>
              </a:spcBef>
              <a:buNone/>
            </a:pPr>
            <a:r>
              <a:rPr lang="en"/>
              <a:t>2</a:t>
            </a:r>
          </a:p>
          <a:p>
            <a:pPr lvl="0" rtl="0">
              <a:lnSpc>
                <a:spcPct val="149000"/>
              </a:lnSpc>
              <a:spcBef>
                <a:spcPts val="0"/>
              </a:spcBef>
              <a:buNone/>
            </a:pPr>
            <a:r>
              <a:rPr lang="en"/>
              <a:t>3</a:t>
            </a:r>
          </a:p>
          <a:p>
            <a:pPr lvl="0" rtl="0">
              <a:lnSpc>
                <a:spcPct val="149000"/>
              </a:lnSpc>
              <a:spcBef>
                <a:spcPts val="0"/>
              </a:spcBef>
              <a:buNone/>
            </a:pPr>
            <a:r>
              <a:rPr lang="en"/>
              <a:t>4</a:t>
            </a:r>
          </a:p>
          <a:p>
            <a:pPr lvl="0" rtl="0">
              <a:lnSpc>
                <a:spcPct val="149000"/>
              </a:lnSpc>
              <a:spcBef>
                <a:spcPts val="0"/>
              </a:spcBef>
              <a:buNone/>
            </a:pPr>
            <a:r>
              <a:rPr lang="en"/>
              <a:t>5</a:t>
            </a:r>
          </a:p>
          <a:p>
            <a:pPr lvl="0" rtl="0">
              <a:lnSpc>
                <a:spcPct val="149000"/>
              </a:lnSpc>
              <a:spcBef>
                <a:spcPts val="0"/>
              </a:spcBef>
              <a:buNone/>
            </a:pPr>
            <a:r>
              <a:rPr lang="en"/>
              <a:t>6</a:t>
            </a:r>
          </a:p>
          <a:p>
            <a:pPr lvl="0" rtl="0">
              <a:lnSpc>
                <a:spcPct val="149000"/>
              </a:lnSpc>
              <a:spcBef>
                <a:spcPts val="0"/>
              </a:spcBef>
              <a:buNone/>
            </a:pPr>
            <a:r>
              <a:rPr lang="en" b="1">
                <a:solidFill>
                  <a:srgbClr val="FF0000"/>
                </a:solidFill>
              </a:rPr>
              <a:t>7</a:t>
            </a:r>
          </a:p>
          <a:p>
            <a:pPr lvl="0" rtl="0">
              <a:lnSpc>
                <a:spcPct val="149000"/>
              </a:lnSpc>
              <a:spcBef>
                <a:spcPts val="0"/>
              </a:spcBef>
              <a:buNone/>
            </a:pPr>
            <a:r>
              <a:rPr lang="en"/>
              <a:t>8</a:t>
            </a:r>
          </a:p>
          <a:p>
            <a:pPr lvl="0" rtl="0">
              <a:lnSpc>
                <a:spcPct val="149000"/>
              </a:lnSpc>
              <a:spcBef>
                <a:spcPts val="0"/>
              </a:spcBef>
              <a:buNone/>
            </a:pPr>
            <a:r>
              <a:rPr lang="en"/>
              <a:t>9</a:t>
            </a:r>
          </a:p>
          <a:p>
            <a:pPr lvl="0" rtl="0">
              <a:lnSpc>
                <a:spcPct val="149000"/>
              </a:lnSpc>
              <a:spcBef>
                <a:spcPts val="0"/>
              </a:spcBef>
              <a:buNone/>
            </a:pPr>
            <a:r>
              <a:rPr lang="en"/>
              <a:t>10</a:t>
            </a:r>
          </a:p>
        </p:txBody>
      </p:sp>
      <p:sp>
        <p:nvSpPr>
          <p:cNvPr id="258" name="Shape 258"/>
          <p:cNvSpPr txBox="1"/>
          <p:nvPr/>
        </p:nvSpPr>
        <p:spPr>
          <a:xfrm flipH="1">
            <a:off x="6056450" y="1606350"/>
            <a:ext cx="530700" cy="3218700"/>
          </a:xfrm>
          <a:prstGeom prst="rect">
            <a:avLst/>
          </a:prstGeom>
          <a:noFill/>
          <a:ln>
            <a:noFill/>
          </a:ln>
        </p:spPr>
        <p:txBody>
          <a:bodyPr lIns="91425" tIns="91425" rIns="91425" bIns="91425" anchor="t" anchorCtr="0">
            <a:noAutofit/>
          </a:bodyPr>
          <a:lstStyle/>
          <a:p>
            <a:pPr lvl="0" rtl="0">
              <a:lnSpc>
                <a:spcPct val="149000"/>
              </a:lnSpc>
              <a:spcBef>
                <a:spcPts val="0"/>
              </a:spcBef>
              <a:buNone/>
            </a:pPr>
            <a:r>
              <a:rPr lang="en"/>
              <a:t>8</a:t>
            </a:r>
          </a:p>
          <a:p>
            <a:pPr lvl="0" rtl="0">
              <a:lnSpc>
                <a:spcPct val="149000"/>
              </a:lnSpc>
              <a:spcBef>
                <a:spcPts val="0"/>
              </a:spcBef>
              <a:buNone/>
            </a:pPr>
            <a:r>
              <a:rPr lang="en"/>
              <a:t>6</a:t>
            </a:r>
          </a:p>
          <a:p>
            <a:pPr lvl="0" rtl="0">
              <a:lnSpc>
                <a:spcPct val="149000"/>
              </a:lnSpc>
              <a:spcBef>
                <a:spcPts val="0"/>
              </a:spcBef>
              <a:buNone/>
            </a:pPr>
            <a:r>
              <a:rPr lang="en"/>
              <a:t>9</a:t>
            </a:r>
          </a:p>
          <a:p>
            <a:pPr lvl="0" rtl="0">
              <a:lnSpc>
                <a:spcPct val="149000"/>
              </a:lnSpc>
              <a:spcBef>
                <a:spcPts val="0"/>
              </a:spcBef>
              <a:buNone/>
            </a:pPr>
            <a:r>
              <a:rPr lang="en"/>
              <a:t>10</a:t>
            </a:r>
          </a:p>
          <a:p>
            <a:pPr lvl="0" rtl="0">
              <a:lnSpc>
                <a:spcPct val="149000"/>
              </a:lnSpc>
              <a:spcBef>
                <a:spcPts val="0"/>
              </a:spcBef>
              <a:buNone/>
            </a:pPr>
            <a:r>
              <a:rPr lang="en"/>
              <a:t>4</a:t>
            </a:r>
          </a:p>
          <a:p>
            <a:pPr lvl="0" rtl="0">
              <a:lnSpc>
                <a:spcPct val="149000"/>
              </a:lnSpc>
              <a:spcBef>
                <a:spcPts val="0"/>
              </a:spcBef>
              <a:buNone/>
            </a:pPr>
            <a:r>
              <a:rPr lang="en"/>
              <a:t>2</a:t>
            </a:r>
          </a:p>
          <a:p>
            <a:pPr lvl="0" rtl="0">
              <a:lnSpc>
                <a:spcPct val="149000"/>
              </a:lnSpc>
              <a:spcBef>
                <a:spcPts val="0"/>
              </a:spcBef>
              <a:buNone/>
            </a:pPr>
            <a:r>
              <a:rPr lang="en" b="1">
                <a:solidFill>
                  <a:srgbClr val="FF0000"/>
                </a:solidFill>
              </a:rPr>
              <a:t>3</a:t>
            </a:r>
          </a:p>
          <a:p>
            <a:pPr lvl="0" rtl="0">
              <a:lnSpc>
                <a:spcPct val="149000"/>
              </a:lnSpc>
              <a:spcBef>
                <a:spcPts val="0"/>
              </a:spcBef>
              <a:buNone/>
            </a:pPr>
            <a:r>
              <a:rPr lang="en"/>
              <a:t>1</a:t>
            </a:r>
          </a:p>
          <a:p>
            <a:pPr lvl="0" rtl="0">
              <a:lnSpc>
                <a:spcPct val="149000"/>
              </a:lnSpc>
              <a:spcBef>
                <a:spcPts val="0"/>
              </a:spcBef>
              <a:buNone/>
            </a:pPr>
            <a:r>
              <a:rPr lang="en"/>
              <a:t>5</a:t>
            </a:r>
          </a:p>
          <a:p>
            <a:pPr lvl="0" rtl="0">
              <a:lnSpc>
                <a:spcPct val="149000"/>
              </a:lnSpc>
              <a:spcBef>
                <a:spcPts val="0"/>
              </a:spcBef>
              <a:buNone/>
            </a:pPr>
            <a:r>
              <a:rPr lang="en"/>
              <a:t>7</a:t>
            </a:r>
          </a:p>
        </p:txBody>
      </p:sp>
      <p:sp>
        <p:nvSpPr>
          <p:cNvPr id="259" name="Shape 259"/>
          <p:cNvSpPr txBox="1"/>
          <p:nvPr/>
        </p:nvSpPr>
        <p:spPr>
          <a:xfrm>
            <a:off x="7768800" y="4532625"/>
            <a:ext cx="1473300" cy="455100"/>
          </a:xfrm>
          <a:prstGeom prst="rect">
            <a:avLst/>
          </a:prstGeom>
          <a:noFill/>
          <a:ln>
            <a:noFill/>
          </a:ln>
        </p:spPr>
        <p:txBody>
          <a:bodyPr lIns="91425" tIns="91425" rIns="91425" bIns="91425" anchor="t" anchorCtr="0">
            <a:noAutofit/>
          </a:bodyPr>
          <a:lstStyle/>
          <a:p>
            <a:pPr lvl="0" rtl="0">
              <a:spcBef>
                <a:spcPts val="0"/>
              </a:spcBef>
              <a:buNone/>
            </a:pPr>
            <a:r>
              <a:rPr lang="en" sz="1000" u="sng">
                <a:solidFill>
                  <a:srgbClr val="0000FF"/>
                </a:solidFill>
              </a:rPr>
              <a:t>http://eig.org/</a:t>
            </a:r>
          </a:p>
          <a:p>
            <a:pPr lvl="0" rtl="0">
              <a:spcBef>
                <a:spcPts val="0"/>
              </a:spcBef>
              <a:buNone/>
            </a:pPr>
            <a:r>
              <a:rPr lang="en" sz="1000"/>
              <a:t>US Census Bureau</a:t>
            </a:r>
          </a:p>
        </p:txBody>
      </p:sp>
      <p:sp>
        <p:nvSpPr>
          <p:cNvPr id="260" name="Shape 260"/>
          <p:cNvSpPr txBox="1"/>
          <p:nvPr/>
        </p:nvSpPr>
        <p:spPr>
          <a:xfrm rot="5400000">
            <a:off x="-2404800" y="2424300"/>
            <a:ext cx="5120400" cy="310800"/>
          </a:xfrm>
          <a:prstGeom prst="rect">
            <a:avLst/>
          </a:prstGeom>
          <a:solidFill>
            <a:srgbClr val="999999"/>
          </a:solidFill>
          <a:ln>
            <a:noFill/>
          </a:ln>
        </p:spPr>
        <p:txBody>
          <a:bodyPr lIns="91425" tIns="91425" rIns="91425" bIns="91425" anchor="ctr" anchorCtr="0">
            <a:noAutofit/>
          </a:bodyPr>
          <a:lstStyle/>
          <a:p>
            <a:pPr lvl="0" algn="ctr" rtl="0">
              <a:spcBef>
                <a:spcPts val="0"/>
              </a:spcBef>
              <a:buNone/>
            </a:pPr>
            <a:r>
              <a:rPr lang="en">
                <a:solidFill>
                  <a:srgbClr val="FFFFFF"/>
                </a:solidFill>
              </a:rPr>
              <a:t>Distressed Communities Index - Wichita Example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409672" y="303510"/>
            <a:ext cx="8520600" cy="572700"/>
          </a:xfrm>
          <a:prstGeom prst="rect">
            <a:avLst/>
          </a:prstGeom>
        </p:spPr>
        <p:txBody>
          <a:bodyPr lIns="91425" tIns="91425" rIns="91425" bIns="91425" anchor="t" anchorCtr="0">
            <a:noAutofit/>
          </a:bodyPr>
          <a:lstStyle/>
          <a:p>
            <a:pPr lvl="0">
              <a:spcBef>
                <a:spcPts val="0"/>
              </a:spcBef>
              <a:buNone/>
            </a:pPr>
            <a:r>
              <a:rPr lang="en" sz="3000" dirty="0">
                <a:latin typeface="Georgia"/>
                <a:ea typeface="Georgia"/>
                <a:cs typeface="Georgia"/>
                <a:sym typeface="Georgia"/>
              </a:rPr>
              <a:t>Urban Context and Communication Within</a:t>
            </a:r>
          </a:p>
        </p:txBody>
      </p:sp>
      <p:sp>
        <p:nvSpPr>
          <p:cNvPr id="272" name="Shape 272"/>
          <p:cNvSpPr txBox="1">
            <a:spLocks noGrp="1"/>
          </p:cNvSpPr>
          <p:nvPr>
            <p:ph type="body" idx="1"/>
          </p:nvPr>
        </p:nvSpPr>
        <p:spPr>
          <a:xfrm>
            <a:off x="311700" y="1152475"/>
            <a:ext cx="3001200" cy="3800400"/>
          </a:xfrm>
          <a:prstGeom prst="rect">
            <a:avLst/>
          </a:prstGeom>
        </p:spPr>
        <p:txBody>
          <a:bodyPr lIns="91425" tIns="91425" rIns="91425" bIns="91425" anchor="t" anchorCtr="0">
            <a:noAutofit/>
          </a:bodyPr>
          <a:lstStyle/>
          <a:p>
            <a:pPr marL="457200" lvl="0" indent="-381000" rtl="0">
              <a:spcBef>
                <a:spcPts val="0"/>
              </a:spcBef>
              <a:spcAft>
                <a:spcPts val="0"/>
              </a:spcAft>
              <a:buClr>
                <a:schemeClr val="dk1"/>
              </a:buClr>
              <a:buSzPct val="100000"/>
              <a:buFont typeface="Georgia"/>
              <a:buChar char="❖"/>
            </a:pPr>
            <a:r>
              <a:rPr lang="en" sz="2400">
                <a:solidFill>
                  <a:schemeClr val="dk1"/>
                </a:solidFill>
                <a:latin typeface="Georgia"/>
                <a:ea typeface="Georgia"/>
                <a:cs typeface="Georgia"/>
                <a:sym typeface="Georgia"/>
              </a:rPr>
              <a:t>Spatial</a:t>
            </a:r>
          </a:p>
          <a:p>
            <a:pPr marL="457200" lvl="0" indent="-381000" rtl="0">
              <a:spcBef>
                <a:spcPts val="0"/>
              </a:spcBef>
              <a:spcAft>
                <a:spcPts val="0"/>
              </a:spcAft>
              <a:buClr>
                <a:schemeClr val="dk1"/>
              </a:buClr>
              <a:buSzPct val="100000"/>
              <a:buFont typeface="Georgia"/>
              <a:buChar char="❖"/>
            </a:pPr>
            <a:r>
              <a:rPr lang="en" sz="2400">
                <a:solidFill>
                  <a:schemeClr val="dk1"/>
                </a:solidFill>
                <a:latin typeface="Georgia"/>
                <a:ea typeface="Georgia"/>
                <a:cs typeface="Georgia"/>
                <a:sym typeface="Georgia"/>
              </a:rPr>
              <a:t>Temporal </a:t>
            </a:r>
          </a:p>
          <a:p>
            <a:pPr marL="457200" lvl="0" indent="-381000" rtl="0">
              <a:spcBef>
                <a:spcPts val="0"/>
              </a:spcBef>
              <a:spcAft>
                <a:spcPts val="0"/>
              </a:spcAft>
              <a:buClr>
                <a:schemeClr val="dk1"/>
              </a:buClr>
              <a:buSzPct val="100000"/>
              <a:buFont typeface="Georgia"/>
              <a:buChar char="❖"/>
            </a:pPr>
            <a:r>
              <a:rPr lang="en" sz="2400">
                <a:solidFill>
                  <a:schemeClr val="dk1"/>
                </a:solidFill>
                <a:latin typeface="Georgia"/>
                <a:ea typeface="Georgia"/>
                <a:cs typeface="Georgia"/>
                <a:sym typeface="Georgia"/>
              </a:rPr>
              <a:t>Relational</a:t>
            </a:r>
          </a:p>
          <a:p>
            <a:pPr marL="457200" lvl="0" indent="-381000" rtl="0">
              <a:spcBef>
                <a:spcPts val="0"/>
              </a:spcBef>
              <a:spcAft>
                <a:spcPts val="0"/>
              </a:spcAft>
              <a:buClr>
                <a:schemeClr val="dk1"/>
              </a:buClr>
              <a:buSzPct val="100000"/>
              <a:buFont typeface="Georgia"/>
              <a:buChar char="❖"/>
            </a:pPr>
            <a:r>
              <a:rPr lang="en" sz="2400">
                <a:solidFill>
                  <a:schemeClr val="dk1"/>
                </a:solidFill>
                <a:latin typeface="Georgia"/>
                <a:ea typeface="Georgia"/>
                <a:cs typeface="Georgia"/>
                <a:sym typeface="Georgia"/>
              </a:rPr>
              <a:t>Historical</a:t>
            </a:r>
          </a:p>
          <a:p>
            <a:pPr lvl="0" rtl="0">
              <a:spcBef>
                <a:spcPts val="0"/>
              </a:spcBef>
              <a:spcAft>
                <a:spcPts val="0"/>
              </a:spcAft>
              <a:buNone/>
            </a:pPr>
            <a:endParaRPr sz="2400">
              <a:solidFill>
                <a:schemeClr val="dk1"/>
              </a:solidFill>
              <a:latin typeface="Georgia"/>
              <a:ea typeface="Georgia"/>
              <a:cs typeface="Georgia"/>
              <a:sym typeface="Georgia"/>
            </a:endParaRPr>
          </a:p>
          <a:p>
            <a:pPr lvl="0" rtl="0">
              <a:spcBef>
                <a:spcPts val="0"/>
              </a:spcBef>
              <a:spcAft>
                <a:spcPts val="0"/>
              </a:spcAft>
              <a:buNone/>
            </a:pPr>
            <a:r>
              <a:rPr lang="en" sz="2400">
                <a:solidFill>
                  <a:schemeClr val="dk1"/>
                </a:solidFill>
                <a:latin typeface="Georgia"/>
                <a:ea typeface="Georgia"/>
                <a:cs typeface="Georgia"/>
                <a:sym typeface="Georgia"/>
              </a:rPr>
              <a:t>Nakayama’s dialectic perspective</a:t>
            </a:r>
          </a:p>
          <a:p>
            <a:pPr marR="0" lvl="0" algn="l" rtl="0">
              <a:lnSpc>
                <a:spcPct val="115000"/>
              </a:lnSpc>
              <a:spcBef>
                <a:spcPts val="0"/>
              </a:spcBef>
              <a:spcAft>
                <a:spcPts val="0"/>
              </a:spcAft>
              <a:buNone/>
            </a:pPr>
            <a:endParaRPr sz="2400">
              <a:solidFill>
                <a:schemeClr val="dk1"/>
              </a:solidFill>
              <a:latin typeface="Georgia"/>
              <a:ea typeface="Georgia"/>
              <a:cs typeface="Georgia"/>
              <a:sym typeface="Georgia"/>
            </a:endParaRPr>
          </a:p>
          <a:p>
            <a:pPr lvl="0" rtl="0">
              <a:lnSpc>
                <a:spcPct val="115000"/>
              </a:lnSpc>
              <a:spcBef>
                <a:spcPts val="0"/>
              </a:spcBef>
              <a:spcAft>
                <a:spcPts val="0"/>
              </a:spcAft>
              <a:buNone/>
            </a:pPr>
            <a:endParaRPr sz="2400">
              <a:solidFill>
                <a:schemeClr val="dk1"/>
              </a:solidFill>
              <a:latin typeface="Georgia"/>
              <a:ea typeface="Georgia"/>
              <a:cs typeface="Georgia"/>
              <a:sym typeface="Georgia"/>
            </a:endParaRPr>
          </a:p>
        </p:txBody>
      </p:sp>
      <p:graphicFrame>
        <p:nvGraphicFramePr>
          <p:cNvPr id="273" name="Shape 273"/>
          <p:cNvGraphicFramePr/>
          <p:nvPr/>
        </p:nvGraphicFramePr>
        <p:xfrm>
          <a:off x="3523725" y="1240125"/>
          <a:ext cx="4806950" cy="3598750"/>
        </p:xfrm>
        <a:graphic>
          <a:graphicData uri="http://schemas.openxmlformats.org/drawingml/2006/table">
            <a:tbl>
              <a:tblPr>
                <a:noFill/>
                <a:tableStyleId>{21CD4AA8-2DF1-460F-AA08-480AC3EE743E}</a:tableStyleId>
              </a:tblPr>
              <a:tblGrid>
                <a:gridCol w="2403475"/>
                <a:gridCol w="2403475"/>
              </a:tblGrid>
              <a:tr h="1799375">
                <a:tc>
                  <a:txBody>
                    <a:bodyPr/>
                    <a:lstStyle/>
                    <a:p>
                      <a:pPr lvl="0" algn="ctr" rtl="0">
                        <a:spcBef>
                          <a:spcPts val="0"/>
                        </a:spcBef>
                        <a:buNone/>
                      </a:pPr>
                      <a:r>
                        <a:rPr lang="en" sz="2400">
                          <a:latin typeface="Georgia"/>
                          <a:ea typeface="Georgia"/>
                          <a:cs typeface="Georgia"/>
                          <a:sym typeface="Georgia"/>
                        </a:rPr>
                        <a:t>Urban</a:t>
                      </a:r>
                    </a:p>
                    <a:p>
                      <a:pPr lvl="0" algn="ctr">
                        <a:spcBef>
                          <a:spcPts val="0"/>
                        </a:spcBef>
                        <a:buNone/>
                      </a:pPr>
                      <a:r>
                        <a:rPr lang="en" sz="2400">
                          <a:latin typeface="Georgia"/>
                          <a:ea typeface="Georgia"/>
                          <a:cs typeface="Georgia"/>
                          <a:sym typeface="Georgia"/>
                        </a:rPr>
                        <a:t>Context/</a:t>
                      </a:r>
                    </a:p>
                    <a:p>
                      <a:pPr lvl="0" algn="ctr" rtl="0">
                        <a:spcBef>
                          <a:spcPts val="0"/>
                        </a:spcBef>
                        <a:buNone/>
                      </a:pPr>
                      <a:r>
                        <a:rPr lang="en" sz="2400">
                          <a:latin typeface="Georgia"/>
                          <a:ea typeface="Georgia"/>
                          <a:cs typeface="Georgia"/>
                          <a:sym typeface="Georgia"/>
                        </a:rPr>
                        <a:t>Environment</a:t>
                      </a:r>
                    </a:p>
                  </a:txBody>
                  <a:tcPr marL="91425" marR="91425" marT="91425" marB="91425" anchor="ctr">
                    <a:lnL w="114300" cap="flat" cmpd="sng">
                      <a:solidFill>
                        <a:srgbClr val="9E9E9E"/>
                      </a:solidFill>
                      <a:prstDash val="solid"/>
                      <a:round/>
                      <a:headEnd type="none" w="med" len="med"/>
                      <a:tailEnd type="none" w="med" len="med"/>
                    </a:lnL>
                    <a:lnR w="114300" cap="flat" cmpd="sng">
                      <a:solidFill>
                        <a:srgbClr val="9E9E9E"/>
                      </a:solidFill>
                      <a:prstDash val="solid"/>
                      <a:round/>
                      <a:headEnd type="none" w="med" len="med"/>
                      <a:tailEnd type="none" w="med" len="med"/>
                    </a:lnR>
                    <a:lnT w="114300" cap="flat" cmpd="sng">
                      <a:solidFill>
                        <a:srgbClr val="9E9E9E"/>
                      </a:solidFill>
                      <a:prstDash val="solid"/>
                      <a:round/>
                      <a:headEnd type="none" w="med" len="med"/>
                      <a:tailEnd type="none" w="med" len="med"/>
                    </a:lnT>
                    <a:lnB w="114300" cap="flat" cmpd="sng">
                      <a:solidFill>
                        <a:srgbClr val="9E9E9E"/>
                      </a:solidFill>
                      <a:prstDash val="solid"/>
                      <a:round/>
                      <a:headEnd type="none" w="med" len="med"/>
                      <a:tailEnd type="none" w="med" len="med"/>
                    </a:lnB>
                    <a:solidFill>
                      <a:srgbClr val="C9DAF8"/>
                    </a:solidFill>
                  </a:tcPr>
                </a:tc>
                <a:tc>
                  <a:txBody>
                    <a:bodyPr/>
                    <a:lstStyle/>
                    <a:p>
                      <a:pPr lvl="0" algn="ctr" rtl="0">
                        <a:spcBef>
                          <a:spcPts val="0"/>
                        </a:spcBef>
                        <a:buNone/>
                      </a:pPr>
                      <a:r>
                        <a:rPr lang="en" sz="2400">
                          <a:latin typeface="Georgia"/>
                          <a:ea typeface="Georgia"/>
                          <a:cs typeface="Georgia"/>
                          <a:sym typeface="Georgia"/>
                        </a:rPr>
                        <a:t>Power Relationships</a:t>
                      </a:r>
                    </a:p>
                  </a:txBody>
                  <a:tcPr marL="91425" marR="91425" marT="91425" marB="91425" anchor="ctr">
                    <a:lnL w="114300" cap="flat" cmpd="sng">
                      <a:solidFill>
                        <a:srgbClr val="9E9E9E"/>
                      </a:solidFill>
                      <a:prstDash val="solid"/>
                      <a:round/>
                      <a:headEnd type="none" w="med" len="med"/>
                      <a:tailEnd type="none" w="med" len="med"/>
                    </a:lnL>
                    <a:lnR w="114300" cap="flat" cmpd="sng">
                      <a:solidFill>
                        <a:srgbClr val="9E9E9E"/>
                      </a:solidFill>
                      <a:prstDash val="solid"/>
                      <a:round/>
                      <a:headEnd type="none" w="med" len="med"/>
                      <a:tailEnd type="none" w="med" len="med"/>
                    </a:lnR>
                    <a:lnT w="114300" cap="flat" cmpd="sng">
                      <a:solidFill>
                        <a:srgbClr val="9E9E9E"/>
                      </a:solidFill>
                      <a:prstDash val="solid"/>
                      <a:round/>
                      <a:headEnd type="none" w="med" len="med"/>
                      <a:tailEnd type="none" w="med" len="med"/>
                    </a:lnT>
                    <a:lnB w="114300" cap="flat" cmpd="sng">
                      <a:solidFill>
                        <a:srgbClr val="9E9E9E"/>
                      </a:solidFill>
                      <a:prstDash val="solid"/>
                      <a:round/>
                      <a:headEnd type="none" w="med" len="med"/>
                      <a:tailEnd type="none" w="med" len="med"/>
                    </a:lnB>
                    <a:solidFill>
                      <a:srgbClr val="F4CCCC"/>
                    </a:solidFill>
                  </a:tcPr>
                </a:tc>
              </a:tr>
              <a:tr h="1799375">
                <a:tc>
                  <a:txBody>
                    <a:bodyPr/>
                    <a:lstStyle/>
                    <a:p>
                      <a:pPr lvl="0" algn="ctr" rtl="0">
                        <a:spcBef>
                          <a:spcPts val="0"/>
                        </a:spcBef>
                        <a:buNone/>
                      </a:pPr>
                      <a:r>
                        <a:rPr lang="en" sz="2400">
                          <a:latin typeface="Georgia"/>
                          <a:ea typeface="Georgia"/>
                          <a:cs typeface="Georgia"/>
                          <a:sym typeface="Georgia"/>
                        </a:rPr>
                        <a:t>Culture</a:t>
                      </a:r>
                    </a:p>
                  </a:txBody>
                  <a:tcPr marL="91425" marR="91425" marT="91425" marB="91425" anchor="ctr">
                    <a:lnL w="114300" cap="flat" cmpd="sng">
                      <a:solidFill>
                        <a:srgbClr val="9E9E9E"/>
                      </a:solidFill>
                      <a:prstDash val="solid"/>
                      <a:round/>
                      <a:headEnd type="none" w="med" len="med"/>
                      <a:tailEnd type="none" w="med" len="med"/>
                    </a:lnL>
                    <a:lnR w="114300" cap="flat" cmpd="sng">
                      <a:solidFill>
                        <a:srgbClr val="9E9E9E"/>
                      </a:solidFill>
                      <a:prstDash val="solid"/>
                      <a:round/>
                      <a:headEnd type="none" w="med" len="med"/>
                      <a:tailEnd type="none" w="med" len="med"/>
                    </a:lnR>
                    <a:lnT w="114300" cap="flat" cmpd="sng">
                      <a:solidFill>
                        <a:srgbClr val="9E9E9E"/>
                      </a:solidFill>
                      <a:prstDash val="solid"/>
                      <a:round/>
                      <a:headEnd type="none" w="med" len="med"/>
                      <a:tailEnd type="none" w="med" len="med"/>
                    </a:lnT>
                    <a:lnB w="114300" cap="flat" cmpd="sng">
                      <a:solidFill>
                        <a:srgbClr val="9E9E9E"/>
                      </a:solidFill>
                      <a:prstDash val="solid"/>
                      <a:round/>
                      <a:headEnd type="none" w="med" len="med"/>
                      <a:tailEnd type="none" w="med" len="med"/>
                    </a:lnB>
                    <a:solidFill>
                      <a:srgbClr val="FFF2CC"/>
                    </a:solidFill>
                  </a:tcPr>
                </a:tc>
                <a:tc>
                  <a:txBody>
                    <a:bodyPr/>
                    <a:lstStyle/>
                    <a:p>
                      <a:pPr lvl="0" algn="ctr" rtl="0">
                        <a:spcBef>
                          <a:spcPts val="0"/>
                        </a:spcBef>
                        <a:buNone/>
                      </a:pPr>
                      <a:r>
                        <a:rPr lang="en" sz="2400">
                          <a:latin typeface="Georgia"/>
                          <a:ea typeface="Georgia"/>
                          <a:cs typeface="Georgia"/>
                          <a:sym typeface="Georgia"/>
                        </a:rPr>
                        <a:t>Communication</a:t>
                      </a:r>
                    </a:p>
                  </a:txBody>
                  <a:tcPr marL="91425" marR="91425" marT="91425" marB="91425" anchor="ctr">
                    <a:lnL w="114300" cap="flat" cmpd="sng">
                      <a:solidFill>
                        <a:srgbClr val="9E9E9E"/>
                      </a:solidFill>
                      <a:prstDash val="solid"/>
                      <a:round/>
                      <a:headEnd type="none" w="med" len="med"/>
                      <a:tailEnd type="none" w="med" len="med"/>
                    </a:lnL>
                    <a:lnR w="114300" cap="flat" cmpd="sng">
                      <a:solidFill>
                        <a:srgbClr val="9E9E9E"/>
                      </a:solidFill>
                      <a:prstDash val="solid"/>
                      <a:round/>
                      <a:headEnd type="none" w="med" len="med"/>
                      <a:tailEnd type="none" w="med" len="med"/>
                    </a:lnR>
                    <a:lnT w="114300" cap="flat" cmpd="sng">
                      <a:solidFill>
                        <a:srgbClr val="9E9E9E"/>
                      </a:solidFill>
                      <a:prstDash val="solid"/>
                      <a:round/>
                      <a:headEnd type="none" w="med" len="med"/>
                      <a:tailEnd type="none" w="med" len="med"/>
                    </a:lnT>
                    <a:lnB w="114300" cap="flat" cmpd="sng">
                      <a:solidFill>
                        <a:srgbClr val="9E9E9E"/>
                      </a:solidFill>
                      <a:prstDash val="solid"/>
                      <a:round/>
                      <a:headEnd type="none" w="med" len="med"/>
                      <a:tailEnd type="none" w="med" len="med"/>
                    </a:lnB>
                    <a:solidFill>
                      <a:srgbClr val="D9EAD3"/>
                    </a:solidFill>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311700" y="286100"/>
            <a:ext cx="8520600" cy="572700"/>
          </a:xfrm>
          <a:prstGeom prst="rect">
            <a:avLst/>
          </a:prstGeom>
        </p:spPr>
        <p:txBody>
          <a:bodyPr lIns="91425" tIns="91425" rIns="91425" bIns="91425" anchor="t" anchorCtr="0">
            <a:noAutofit/>
          </a:bodyPr>
          <a:lstStyle/>
          <a:p>
            <a:pPr lvl="0" rtl="0">
              <a:spcBef>
                <a:spcPts val="0"/>
              </a:spcBef>
              <a:buNone/>
            </a:pPr>
            <a:r>
              <a:rPr lang="en">
                <a:latin typeface="Georgia"/>
                <a:ea typeface="Georgia"/>
                <a:cs typeface="Georgia"/>
                <a:sym typeface="Georgia"/>
              </a:rPr>
              <a:t>Urban Divide Context</a:t>
            </a:r>
          </a:p>
        </p:txBody>
      </p:sp>
      <p:sp>
        <p:nvSpPr>
          <p:cNvPr id="280" name="Shape 280"/>
          <p:cNvSpPr txBox="1">
            <a:spLocks noGrp="1"/>
          </p:cNvSpPr>
          <p:nvPr>
            <p:ph type="body" idx="1"/>
          </p:nvPr>
        </p:nvSpPr>
        <p:spPr>
          <a:xfrm>
            <a:off x="311700" y="956875"/>
            <a:ext cx="8679900" cy="3800400"/>
          </a:xfrm>
          <a:prstGeom prst="rect">
            <a:avLst/>
          </a:prstGeom>
        </p:spPr>
        <p:txBody>
          <a:bodyPr lIns="91425" tIns="91425" rIns="91425" bIns="91425" anchor="t" anchorCtr="0">
            <a:noAutofit/>
          </a:bodyPr>
          <a:lstStyle/>
          <a:p>
            <a:pPr marL="457200" lvl="0" indent="-355600" rtl="0">
              <a:lnSpc>
                <a:spcPct val="115000"/>
              </a:lnSpc>
              <a:spcBef>
                <a:spcPts val="0"/>
              </a:spcBef>
              <a:spcAft>
                <a:spcPts val="0"/>
              </a:spcAft>
              <a:buClr>
                <a:schemeClr val="dk1"/>
              </a:buClr>
              <a:buSzPct val="100000"/>
              <a:buFont typeface="Georgia"/>
              <a:buChar char="❖"/>
            </a:pPr>
            <a:r>
              <a:rPr lang="en" sz="2000" dirty="0">
                <a:solidFill>
                  <a:schemeClr val="dk1"/>
                </a:solidFill>
                <a:latin typeface="Georgia"/>
                <a:ea typeface="Georgia"/>
                <a:cs typeface="Georgia"/>
                <a:sym typeface="Georgia"/>
              </a:rPr>
              <a:t>The concepts of </a:t>
            </a:r>
            <a:r>
              <a:rPr lang="en" sz="2000" i="1" dirty="0">
                <a:solidFill>
                  <a:schemeClr val="dk1"/>
                </a:solidFill>
                <a:latin typeface="Georgia"/>
                <a:ea typeface="Georgia"/>
                <a:cs typeface="Georgia"/>
                <a:sym typeface="Georgia"/>
              </a:rPr>
              <a:t>vulnerability</a:t>
            </a:r>
            <a:r>
              <a:rPr lang="en" sz="2000" dirty="0">
                <a:solidFill>
                  <a:schemeClr val="dk1"/>
                </a:solidFill>
                <a:latin typeface="Georgia"/>
                <a:ea typeface="Georgia"/>
                <a:cs typeface="Georgia"/>
                <a:sym typeface="Georgia"/>
              </a:rPr>
              <a:t>, </a:t>
            </a:r>
            <a:r>
              <a:rPr lang="en" sz="2000" i="1" dirty="0">
                <a:solidFill>
                  <a:schemeClr val="dk1"/>
                </a:solidFill>
                <a:latin typeface="Georgia"/>
                <a:ea typeface="Georgia"/>
                <a:cs typeface="Georgia"/>
                <a:sym typeface="Georgia"/>
              </a:rPr>
              <a:t>humiliation</a:t>
            </a:r>
            <a:r>
              <a:rPr lang="en" sz="2000" dirty="0">
                <a:solidFill>
                  <a:schemeClr val="dk1"/>
                </a:solidFill>
                <a:latin typeface="Georgia"/>
                <a:ea typeface="Georgia"/>
                <a:cs typeface="Georgia"/>
                <a:sym typeface="Georgia"/>
              </a:rPr>
              <a:t> and </a:t>
            </a:r>
            <a:r>
              <a:rPr lang="en" sz="2000" i="1" dirty="0">
                <a:solidFill>
                  <a:schemeClr val="dk1"/>
                </a:solidFill>
                <a:latin typeface="Georgia"/>
                <a:ea typeface="Georgia"/>
                <a:cs typeface="Georgia"/>
                <a:sym typeface="Georgia"/>
              </a:rPr>
              <a:t>deprivation</a:t>
            </a:r>
            <a:r>
              <a:rPr lang="en" sz="2000" dirty="0">
                <a:solidFill>
                  <a:schemeClr val="dk1"/>
                </a:solidFill>
                <a:latin typeface="Georgia"/>
                <a:ea typeface="Georgia"/>
                <a:cs typeface="Georgia"/>
                <a:sym typeface="Georgia"/>
              </a:rPr>
              <a:t>, are critical in understanding urban divide context.</a:t>
            </a:r>
          </a:p>
          <a:p>
            <a:pPr marL="457200" lvl="0" indent="-355600" rtl="0">
              <a:lnSpc>
                <a:spcPct val="115000"/>
              </a:lnSpc>
              <a:spcBef>
                <a:spcPts val="0"/>
              </a:spcBef>
              <a:spcAft>
                <a:spcPts val="0"/>
              </a:spcAft>
              <a:buClr>
                <a:schemeClr val="dk1"/>
              </a:buClr>
              <a:buSzPct val="100000"/>
              <a:buFont typeface="Georgia"/>
              <a:buChar char="❖"/>
            </a:pPr>
            <a:r>
              <a:rPr lang="en" sz="2000" i="1" dirty="0">
                <a:solidFill>
                  <a:schemeClr val="dk1"/>
                </a:solidFill>
                <a:latin typeface="Georgia"/>
                <a:ea typeface="Georgia"/>
                <a:cs typeface="Georgia"/>
                <a:sym typeface="Georgia"/>
              </a:rPr>
              <a:t>Vulnerability and Humiliation</a:t>
            </a:r>
            <a:r>
              <a:rPr lang="en" sz="2000" dirty="0">
                <a:solidFill>
                  <a:schemeClr val="dk1"/>
                </a:solidFill>
                <a:latin typeface="Georgia"/>
                <a:ea typeface="Georgia"/>
                <a:cs typeface="Georgia"/>
                <a:sym typeface="Georgia"/>
              </a:rPr>
              <a:t>, defined as states of dependency, point to various social, economic, and physical forms of enslavement.</a:t>
            </a:r>
          </a:p>
          <a:p>
            <a:pPr marL="457200" lvl="0" indent="-355600" rtl="0">
              <a:lnSpc>
                <a:spcPct val="115000"/>
              </a:lnSpc>
              <a:spcBef>
                <a:spcPts val="0"/>
              </a:spcBef>
              <a:spcAft>
                <a:spcPts val="0"/>
              </a:spcAft>
              <a:buClr>
                <a:schemeClr val="dk1"/>
              </a:buClr>
              <a:buSzPct val="100000"/>
              <a:buFont typeface="Georgia"/>
              <a:buChar char="❖"/>
            </a:pPr>
            <a:r>
              <a:rPr lang="en" sz="2000" i="1" dirty="0">
                <a:solidFill>
                  <a:schemeClr val="dk1"/>
                </a:solidFill>
                <a:latin typeface="Georgia"/>
                <a:ea typeface="Georgia"/>
                <a:cs typeface="Georgia"/>
                <a:sym typeface="Georgia"/>
              </a:rPr>
              <a:t>Deprivation</a:t>
            </a:r>
            <a:r>
              <a:rPr lang="en" sz="2000" dirty="0">
                <a:solidFill>
                  <a:schemeClr val="dk1"/>
                </a:solidFill>
                <a:latin typeface="Georgia"/>
                <a:ea typeface="Georgia"/>
                <a:cs typeface="Georgia"/>
                <a:sym typeface="Georgia"/>
              </a:rPr>
              <a:t> is multi-faceted and concerns the access to meeting one’s fundamental needs, from individual spatial-physical to a broader neighborhood related, and up to regional and global levels. </a:t>
            </a:r>
          </a:p>
          <a:p>
            <a:pPr marL="457200" lvl="0" indent="-355600" rtl="0">
              <a:lnSpc>
                <a:spcPct val="115000"/>
              </a:lnSpc>
              <a:spcBef>
                <a:spcPts val="0"/>
              </a:spcBef>
              <a:spcAft>
                <a:spcPts val="0"/>
              </a:spcAft>
              <a:buClr>
                <a:schemeClr val="dk1"/>
              </a:buClr>
              <a:buSzPct val="100000"/>
              <a:buFont typeface="Georgia"/>
              <a:buChar char="❖"/>
            </a:pPr>
            <a:r>
              <a:rPr lang="en" sz="2000" dirty="0">
                <a:solidFill>
                  <a:srgbClr val="0000CC"/>
                </a:solidFill>
                <a:latin typeface="Georgia"/>
                <a:ea typeface="Georgia"/>
                <a:cs typeface="Georgia"/>
                <a:sym typeface="Georgia"/>
              </a:rPr>
              <a:t>Consequently,</a:t>
            </a:r>
            <a:r>
              <a:rPr lang="en" sz="2000" i="1" dirty="0">
                <a:solidFill>
                  <a:srgbClr val="0000CC"/>
                </a:solidFill>
                <a:latin typeface="Georgia"/>
                <a:ea typeface="Georgia"/>
                <a:cs typeface="Georgia"/>
                <a:sym typeface="Georgia"/>
              </a:rPr>
              <a:t> </a:t>
            </a:r>
            <a:r>
              <a:rPr lang="en" sz="2000" dirty="0">
                <a:solidFill>
                  <a:srgbClr val="0000CC"/>
                </a:solidFill>
                <a:latin typeface="Georgia"/>
                <a:ea typeface="Georgia"/>
                <a:cs typeface="Georgia"/>
                <a:sym typeface="Georgia"/>
              </a:rPr>
              <a:t>there is a significant gap in </a:t>
            </a:r>
            <a:r>
              <a:rPr lang="en" sz="2000" i="1" dirty="0">
                <a:solidFill>
                  <a:srgbClr val="0000CC"/>
                </a:solidFill>
                <a:latin typeface="Georgia"/>
                <a:ea typeface="Georgia"/>
                <a:cs typeface="Georgia"/>
                <a:sym typeface="Georgia"/>
              </a:rPr>
              <a:t>human capital</a:t>
            </a:r>
            <a:r>
              <a:rPr lang="en" sz="2000" dirty="0">
                <a:solidFill>
                  <a:srgbClr val="0000CC"/>
                </a:solidFill>
                <a:latin typeface="Georgia"/>
                <a:ea typeface="Georgia"/>
                <a:cs typeface="Georgia"/>
                <a:sym typeface="Georgia"/>
              </a:rPr>
              <a:t> as well as in </a:t>
            </a:r>
            <a:r>
              <a:rPr lang="en" sz="2000" i="1" dirty="0">
                <a:solidFill>
                  <a:srgbClr val="0000CC"/>
                </a:solidFill>
                <a:latin typeface="Georgia"/>
                <a:ea typeface="Georgia"/>
                <a:cs typeface="Georgia"/>
                <a:sym typeface="Georgia"/>
              </a:rPr>
              <a:t>social capital </a:t>
            </a:r>
            <a:r>
              <a:rPr lang="en" sz="2000" dirty="0">
                <a:solidFill>
                  <a:srgbClr val="0000CC"/>
                </a:solidFill>
                <a:latin typeface="Georgia"/>
                <a:ea typeface="Georgia"/>
                <a:cs typeface="Georgia"/>
                <a:sym typeface="Georgia"/>
              </a:rPr>
              <a:t>which further explicates adaptive nature of the urban divide challenge.</a:t>
            </a:r>
          </a:p>
          <a:p>
            <a:pPr lvl="0" rtl="0">
              <a:lnSpc>
                <a:spcPct val="115000"/>
              </a:lnSpc>
              <a:spcBef>
                <a:spcPts val="0"/>
              </a:spcBef>
              <a:spcAft>
                <a:spcPts val="0"/>
              </a:spcAft>
              <a:buNone/>
            </a:pPr>
            <a:endParaRPr sz="2000" dirty="0">
              <a:solidFill>
                <a:schemeClr val="dk1"/>
              </a:solidFill>
              <a:latin typeface="Georgia"/>
              <a:ea typeface="Georgia"/>
              <a:cs typeface="Georgia"/>
              <a:sym typeface="Georgia"/>
            </a:endParaRPr>
          </a:p>
        </p:txBody>
      </p:sp>
      <p:sp>
        <p:nvSpPr>
          <p:cNvPr id="281" name="Shape 281"/>
          <p:cNvSpPr txBox="1"/>
          <p:nvPr/>
        </p:nvSpPr>
        <p:spPr>
          <a:xfrm rot="5400000">
            <a:off x="-2404800" y="2424300"/>
            <a:ext cx="5120400" cy="310800"/>
          </a:xfrm>
          <a:prstGeom prst="rect">
            <a:avLst/>
          </a:prstGeom>
          <a:solidFill>
            <a:srgbClr val="999999"/>
          </a:solidFill>
          <a:ln>
            <a:noFill/>
          </a:ln>
        </p:spPr>
        <p:txBody>
          <a:bodyPr lIns="91425" tIns="91425" rIns="91425" bIns="91425" anchor="ctr" anchorCtr="0">
            <a:noAutofit/>
          </a:bodyPr>
          <a:lstStyle/>
          <a:p>
            <a:pPr lvl="0" algn="ctr" rtl="0">
              <a:spcBef>
                <a:spcPts val="0"/>
              </a:spcBef>
              <a:buNone/>
            </a:pPr>
            <a:r>
              <a:rPr lang="en">
                <a:solidFill>
                  <a:srgbClr val="FFFFFF"/>
                </a:solidFill>
              </a:rPr>
              <a:t>Urban Divide Context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489857" y="325283"/>
            <a:ext cx="8490857" cy="572700"/>
          </a:xfrm>
          <a:prstGeom prst="rect">
            <a:avLst/>
          </a:prstGeom>
        </p:spPr>
        <p:txBody>
          <a:bodyPr lIns="91425" tIns="91425" rIns="91425" bIns="91425" anchor="t" anchorCtr="0">
            <a:noAutofit/>
          </a:bodyPr>
          <a:lstStyle/>
          <a:p>
            <a:pPr lvl="0">
              <a:lnSpc>
                <a:spcPct val="115000"/>
              </a:lnSpc>
              <a:spcBef>
                <a:spcPts val="0"/>
              </a:spcBef>
              <a:buClr>
                <a:schemeClr val="dk1"/>
              </a:buClr>
              <a:buSzPct val="36666"/>
              <a:buFont typeface="Arial"/>
              <a:buNone/>
            </a:pPr>
            <a:r>
              <a:rPr lang="en" sz="3000" dirty="0">
                <a:latin typeface="Georgia"/>
                <a:ea typeface="Georgia"/>
                <a:cs typeface="Georgia"/>
                <a:sym typeface="Georgia"/>
              </a:rPr>
              <a:t>Adaptive Nature of the Urban Divide Challenge</a:t>
            </a:r>
          </a:p>
        </p:txBody>
      </p:sp>
      <p:sp>
        <p:nvSpPr>
          <p:cNvPr id="305" name="Shape 305"/>
          <p:cNvSpPr txBox="1">
            <a:spLocks noGrp="1"/>
          </p:cNvSpPr>
          <p:nvPr>
            <p:ph type="body" idx="1"/>
          </p:nvPr>
        </p:nvSpPr>
        <p:spPr>
          <a:xfrm>
            <a:off x="489857" y="1192996"/>
            <a:ext cx="8416650" cy="3461100"/>
          </a:xfrm>
          <a:prstGeom prst="rect">
            <a:avLst/>
          </a:prstGeom>
        </p:spPr>
        <p:txBody>
          <a:bodyPr lIns="91425" tIns="91425" rIns="91425" bIns="91425" anchor="t" anchorCtr="0">
            <a:noAutofit/>
          </a:bodyPr>
          <a:lstStyle/>
          <a:p>
            <a:pPr lvl="0" rtl="0">
              <a:lnSpc>
                <a:spcPct val="115000"/>
              </a:lnSpc>
              <a:spcBef>
                <a:spcPts val="0"/>
              </a:spcBef>
              <a:spcAft>
                <a:spcPts val="0"/>
              </a:spcAft>
              <a:buClr>
                <a:schemeClr val="dk1"/>
              </a:buClr>
              <a:buSzPct val="55000"/>
              <a:buFont typeface="Arial"/>
              <a:buNone/>
            </a:pPr>
            <a:r>
              <a:rPr lang="en" sz="2000" dirty="0">
                <a:solidFill>
                  <a:srgbClr val="0000CC"/>
                </a:solidFill>
                <a:latin typeface="Georgia"/>
                <a:ea typeface="Georgia"/>
                <a:cs typeface="Georgia"/>
                <a:sym typeface="Georgia"/>
              </a:rPr>
              <a:t>A diagnostic work in recognizing adaptive nature of the Challenge involves deep understanding of the human dimensions of change. </a:t>
            </a:r>
          </a:p>
          <a:p>
            <a:pPr lvl="0" rtl="0">
              <a:lnSpc>
                <a:spcPct val="115000"/>
              </a:lnSpc>
              <a:spcBef>
                <a:spcPts val="0"/>
              </a:spcBef>
              <a:spcAft>
                <a:spcPts val="0"/>
              </a:spcAft>
              <a:buClr>
                <a:schemeClr val="dk1"/>
              </a:buClr>
              <a:buSzPct val="110000"/>
              <a:buFont typeface="Arial"/>
              <a:buNone/>
            </a:pPr>
            <a:endParaRPr sz="1000" dirty="0">
              <a:solidFill>
                <a:schemeClr val="dk1"/>
              </a:solidFill>
              <a:latin typeface="Georgia"/>
              <a:ea typeface="Georgia"/>
              <a:cs typeface="Georgia"/>
              <a:sym typeface="Georgia"/>
            </a:endParaRPr>
          </a:p>
          <a:p>
            <a:pPr lvl="0" rtl="0">
              <a:lnSpc>
                <a:spcPct val="115000"/>
              </a:lnSpc>
              <a:spcBef>
                <a:spcPts val="0"/>
              </a:spcBef>
              <a:spcAft>
                <a:spcPts val="0"/>
              </a:spcAft>
              <a:buClr>
                <a:schemeClr val="dk1"/>
              </a:buClr>
              <a:buSzPct val="55000"/>
              <a:buFont typeface="Arial"/>
              <a:buNone/>
            </a:pPr>
            <a:r>
              <a:rPr lang="en" sz="2000" dirty="0">
                <a:solidFill>
                  <a:schemeClr val="dk1"/>
                </a:solidFill>
                <a:latin typeface="Georgia"/>
                <a:ea typeface="Georgia"/>
                <a:cs typeface="Georgia"/>
                <a:sym typeface="Georgia"/>
              </a:rPr>
              <a:t>This challenge is bound to stir up intense emotions because it is anchored in the intricacy of beliefs, values, and the cultural and political allegiances, contrary to the technical complexity elements which can be resolved by unemotional analysis. </a:t>
            </a:r>
          </a:p>
          <a:p>
            <a:pPr lvl="0" rtl="0">
              <a:lnSpc>
                <a:spcPct val="115000"/>
              </a:lnSpc>
              <a:spcBef>
                <a:spcPts val="0"/>
              </a:spcBef>
              <a:spcAft>
                <a:spcPts val="0"/>
              </a:spcAft>
              <a:buClr>
                <a:schemeClr val="dk1"/>
              </a:buClr>
              <a:buSzPct val="110000"/>
              <a:buFont typeface="Arial"/>
              <a:buNone/>
            </a:pPr>
            <a:endParaRPr sz="1000" dirty="0">
              <a:solidFill>
                <a:schemeClr val="dk1"/>
              </a:solidFill>
              <a:latin typeface="Georgia"/>
              <a:ea typeface="Georgia"/>
              <a:cs typeface="Georgia"/>
              <a:sym typeface="Georgia"/>
            </a:endParaRPr>
          </a:p>
          <a:p>
            <a:pPr lvl="0" rtl="0">
              <a:lnSpc>
                <a:spcPct val="115000"/>
              </a:lnSpc>
              <a:spcBef>
                <a:spcPts val="0"/>
              </a:spcBef>
              <a:spcAft>
                <a:spcPts val="0"/>
              </a:spcAft>
              <a:buClr>
                <a:schemeClr val="dk1"/>
              </a:buClr>
              <a:buSzPct val="55000"/>
              <a:buFont typeface="Arial"/>
              <a:buNone/>
            </a:pPr>
            <a:r>
              <a:rPr lang="en" sz="2000" dirty="0">
                <a:solidFill>
                  <a:schemeClr val="dk1"/>
                </a:solidFill>
                <a:latin typeface="Georgia"/>
                <a:ea typeface="Georgia"/>
                <a:cs typeface="Georgia"/>
                <a:sym typeface="Georgia"/>
              </a:rPr>
              <a:t>Bridging the urban divide and breaking the related cycle of humiliation requires people to change their ways, to </a:t>
            </a:r>
            <a:r>
              <a:rPr lang="en" sz="2000" i="1" dirty="0">
                <a:solidFill>
                  <a:schemeClr val="dk1"/>
                </a:solidFill>
                <a:latin typeface="Georgia"/>
                <a:ea typeface="Georgia"/>
                <a:cs typeface="Georgia"/>
                <a:sym typeface="Georgia"/>
              </a:rPr>
              <a:t>shift their perspectives</a:t>
            </a:r>
            <a:r>
              <a:rPr lang="en" sz="2000" dirty="0">
                <a:solidFill>
                  <a:schemeClr val="dk1"/>
                </a:solidFill>
                <a:latin typeface="Georgia"/>
                <a:ea typeface="Georgia"/>
                <a:cs typeface="Georgia"/>
                <a:sym typeface="Georgia"/>
              </a:rPr>
              <a:t>.</a:t>
            </a:r>
            <a:r>
              <a:rPr lang="en" sz="2400" dirty="0">
                <a:solidFill>
                  <a:schemeClr val="dk1"/>
                </a:solidFill>
                <a:latin typeface="Georgia"/>
                <a:ea typeface="Georgia"/>
                <a:cs typeface="Georgia"/>
                <a:sym typeface="Georgia"/>
              </a:rPr>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dirty="0">
                <a:latin typeface="Georgia"/>
                <a:ea typeface="Georgia"/>
                <a:cs typeface="Georgia"/>
                <a:sym typeface="Georgia"/>
              </a:rPr>
              <a:t>Nature of the Urban Divide Challenge</a:t>
            </a:r>
          </a:p>
        </p:txBody>
      </p:sp>
      <p:sp>
        <p:nvSpPr>
          <p:cNvPr id="312" name="Shape 312"/>
          <p:cNvSpPr txBox="1">
            <a:spLocks noGrp="1"/>
          </p:cNvSpPr>
          <p:nvPr>
            <p:ph type="body" idx="1"/>
          </p:nvPr>
        </p:nvSpPr>
        <p:spPr>
          <a:xfrm>
            <a:off x="311700" y="1152475"/>
            <a:ext cx="8679900" cy="3800400"/>
          </a:xfrm>
          <a:prstGeom prst="rect">
            <a:avLst/>
          </a:prstGeom>
        </p:spPr>
        <p:txBody>
          <a:bodyPr lIns="91425" tIns="91425" rIns="91425" bIns="91425" anchor="t" anchorCtr="0">
            <a:noAutofit/>
          </a:bodyPr>
          <a:lstStyle/>
          <a:p>
            <a:pPr marL="457200" lvl="0" indent="-381000" rtl="0">
              <a:lnSpc>
                <a:spcPct val="115000"/>
              </a:lnSpc>
              <a:spcBef>
                <a:spcPts val="0"/>
              </a:spcBef>
              <a:spcAft>
                <a:spcPts val="0"/>
              </a:spcAft>
              <a:buClr>
                <a:schemeClr val="dk1"/>
              </a:buClr>
              <a:buSzPct val="100000"/>
              <a:buFont typeface="Georgia"/>
              <a:buChar char="❖"/>
            </a:pPr>
            <a:r>
              <a:rPr lang="en" sz="2400">
                <a:solidFill>
                  <a:schemeClr val="dk1"/>
                </a:solidFill>
                <a:latin typeface="Georgia"/>
                <a:ea typeface="Georgia"/>
                <a:cs typeface="Georgia"/>
                <a:sym typeface="Georgia"/>
              </a:rPr>
              <a:t>This indicates </a:t>
            </a:r>
          </a:p>
          <a:p>
            <a:pPr marL="914400" lvl="1" indent="-381000" rtl="0">
              <a:lnSpc>
                <a:spcPct val="115000"/>
              </a:lnSpc>
              <a:spcBef>
                <a:spcPts val="0"/>
              </a:spcBef>
              <a:spcAft>
                <a:spcPts val="0"/>
              </a:spcAft>
              <a:buClr>
                <a:schemeClr val="dk1"/>
              </a:buClr>
              <a:buSzPct val="100000"/>
              <a:buFont typeface="Georgia"/>
              <a:buChar char="➢"/>
            </a:pPr>
            <a:r>
              <a:rPr lang="en" sz="2400">
                <a:solidFill>
                  <a:schemeClr val="dk1"/>
                </a:solidFill>
                <a:latin typeface="Georgia"/>
                <a:ea typeface="Georgia"/>
                <a:cs typeface="Georgia"/>
                <a:sym typeface="Georgia"/>
              </a:rPr>
              <a:t>multidimensionality of urban divide as well as </a:t>
            </a:r>
          </a:p>
          <a:p>
            <a:pPr marL="914400" lvl="1" indent="-381000" rtl="0">
              <a:lnSpc>
                <a:spcPct val="115000"/>
              </a:lnSpc>
              <a:spcBef>
                <a:spcPts val="0"/>
              </a:spcBef>
              <a:spcAft>
                <a:spcPts val="0"/>
              </a:spcAft>
              <a:buClr>
                <a:schemeClr val="dk1"/>
              </a:buClr>
              <a:buSzPct val="100000"/>
              <a:buFont typeface="Georgia"/>
              <a:buChar char="➢"/>
            </a:pPr>
            <a:r>
              <a:rPr lang="en" sz="2400">
                <a:solidFill>
                  <a:schemeClr val="dk1"/>
                </a:solidFill>
                <a:latin typeface="Georgia"/>
                <a:ea typeface="Georgia"/>
                <a:cs typeface="Georgia"/>
                <a:sym typeface="Georgia"/>
              </a:rPr>
              <a:t>a cycle of humiliation within urban context, and</a:t>
            </a:r>
          </a:p>
          <a:p>
            <a:pPr marL="914400" lvl="1" indent="-381000" rtl="0">
              <a:lnSpc>
                <a:spcPct val="115000"/>
              </a:lnSpc>
              <a:spcBef>
                <a:spcPts val="0"/>
              </a:spcBef>
              <a:spcAft>
                <a:spcPts val="0"/>
              </a:spcAft>
              <a:buClr>
                <a:schemeClr val="dk1"/>
              </a:buClr>
              <a:buSzPct val="100000"/>
              <a:buFont typeface="Georgia"/>
              <a:buChar char="➢"/>
            </a:pPr>
            <a:r>
              <a:rPr lang="en" sz="2400">
                <a:solidFill>
                  <a:schemeClr val="dk1"/>
                </a:solidFill>
                <a:latin typeface="Georgia"/>
                <a:ea typeface="Georgia"/>
                <a:cs typeface="Georgia"/>
                <a:sym typeface="Georgia"/>
              </a:rPr>
              <a:t>established power relationships. </a:t>
            </a:r>
          </a:p>
          <a:p>
            <a:pPr lvl="0" rtl="0">
              <a:lnSpc>
                <a:spcPct val="115000"/>
              </a:lnSpc>
              <a:spcBef>
                <a:spcPts val="0"/>
              </a:spcBef>
              <a:spcAft>
                <a:spcPts val="0"/>
              </a:spcAft>
              <a:buNone/>
            </a:pPr>
            <a:endParaRPr sz="2400">
              <a:solidFill>
                <a:schemeClr val="dk1"/>
              </a:solidFill>
              <a:latin typeface="Georgia"/>
              <a:ea typeface="Georgia"/>
              <a:cs typeface="Georgia"/>
              <a:sym typeface="Georgia"/>
            </a:endParaRPr>
          </a:p>
          <a:p>
            <a:pPr marL="457200" lvl="0" indent="-381000" rtl="0">
              <a:lnSpc>
                <a:spcPct val="115000"/>
              </a:lnSpc>
              <a:spcBef>
                <a:spcPts val="0"/>
              </a:spcBef>
              <a:spcAft>
                <a:spcPts val="0"/>
              </a:spcAft>
              <a:buClr>
                <a:schemeClr val="dk1"/>
              </a:buClr>
              <a:buSzPct val="100000"/>
              <a:buFont typeface="Georgia"/>
              <a:buChar char="❖"/>
            </a:pPr>
            <a:r>
              <a:rPr lang="en" sz="2400" i="1">
                <a:solidFill>
                  <a:schemeClr val="dk1"/>
                </a:solidFill>
                <a:latin typeface="Georgia"/>
                <a:ea typeface="Georgia"/>
                <a:cs typeface="Georgia"/>
                <a:sym typeface="Georgia"/>
              </a:rPr>
              <a:t>The system creating this kind of power relationships cannot be used to improve one’s own situation</a:t>
            </a:r>
          </a:p>
          <a:p>
            <a:pPr lvl="0" rtl="0">
              <a:lnSpc>
                <a:spcPct val="115000"/>
              </a:lnSpc>
              <a:spcBef>
                <a:spcPts val="0"/>
              </a:spcBef>
              <a:spcAft>
                <a:spcPts val="0"/>
              </a:spcAft>
              <a:buNone/>
            </a:pPr>
            <a:endParaRPr sz="2000">
              <a:solidFill>
                <a:schemeClr val="dk1"/>
              </a:solidFill>
              <a:latin typeface="Georgia"/>
              <a:ea typeface="Georgia"/>
              <a:cs typeface="Georgia"/>
              <a:sym typeface="Georgi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60"/>
        <p:cNvGrpSpPr/>
        <p:nvPr/>
      </p:nvGrpSpPr>
      <p:grpSpPr>
        <a:xfrm>
          <a:off x="0" y="0"/>
          <a:ext cx="0" cy="0"/>
          <a:chOff x="0" y="0"/>
          <a:chExt cx="0" cy="0"/>
        </a:xfrm>
      </p:grpSpPr>
      <p:sp>
        <p:nvSpPr>
          <p:cNvPr id="61" name="Shape 61"/>
          <p:cNvSpPr txBox="1">
            <a:spLocks noGrp="1"/>
          </p:cNvSpPr>
          <p:nvPr>
            <p:ph type="ctrTitle"/>
          </p:nvPr>
        </p:nvSpPr>
        <p:spPr>
          <a:xfrm>
            <a:off x="3048000" y="2508738"/>
            <a:ext cx="5784350" cy="1956793"/>
          </a:xfrm>
          <a:prstGeom prst="rect">
            <a:avLst/>
          </a:prstGeom>
        </p:spPr>
        <p:txBody>
          <a:bodyPr lIns="91425" tIns="91425" rIns="91425" bIns="91425" anchor="b" anchorCtr="0">
            <a:noAutofit/>
          </a:bodyPr>
          <a:lstStyle/>
          <a:p>
            <a:pPr lvl="0" algn="r" rtl="0">
              <a:lnSpc>
                <a:spcPct val="115000"/>
              </a:lnSpc>
              <a:spcBef>
                <a:spcPts val="0"/>
              </a:spcBef>
              <a:spcAft>
                <a:spcPts val="300"/>
              </a:spcAft>
              <a:buNone/>
            </a:pPr>
            <a:r>
              <a:rPr lang="en" sz="2600" dirty="0" smtClean="0">
                <a:latin typeface="Georgia"/>
                <a:ea typeface="Georgia"/>
                <a:cs typeface="Georgia"/>
                <a:sym typeface="Georgia"/>
              </a:rPr>
              <a:t>Bridging Urban Divides &amp; </a:t>
            </a:r>
          </a:p>
          <a:p>
            <a:pPr lvl="0" algn="r" rtl="0">
              <a:lnSpc>
                <a:spcPct val="115000"/>
              </a:lnSpc>
              <a:spcBef>
                <a:spcPts val="0"/>
              </a:spcBef>
              <a:spcAft>
                <a:spcPts val="300"/>
              </a:spcAft>
              <a:buClr>
                <a:schemeClr val="dk1"/>
              </a:buClr>
              <a:buSzPct val="42307"/>
              <a:buFont typeface="Arial"/>
              <a:buNone/>
            </a:pPr>
            <a:r>
              <a:rPr lang="en" sz="2600" dirty="0" smtClean="0">
                <a:latin typeface="Georgia"/>
                <a:ea typeface="Georgia"/>
                <a:cs typeface="Georgia"/>
                <a:sym typeface="Georgia"/>
              </a:rPr>
              <a:t>Breaking the Cycle of Humiliation:</a:t>
            </a:r>
          </a:p>
          <a:p>
            <a:pPr lvl="0" algn="r" rtl="0">
              <a:lnSpc>
                <a:spcPct val="115000"/>
              </a:lnSpc>
              <a:spcBef>
                <a:spcPts val="0"/>
              </a:spcBef>
              <a:spcAft>
                <a:spcPts val="300"/>
              </a:spcAft>
              <a:buClr>
                <a:schemeClr val="dk1"/>
              </a:buClr>
              <a:buSzPct val="42307"/>
              <a:buFont typeface="Arial"/>
              <a:buNone/>
            </a:pPr>
            <a:r>
              <a:rPr lang="en" sz="2600" i="1" dirty="0" smtClean="0">
                <a:latin typeface="Georgia"/>
                <a:ea typeface="Georgia"/>
                <a:cs typeface="Georgia"/>
                <a:sym typeface="Georgia"/>
              </a:rPr>
              <a:t>Adaptive Leadership Approach</a:t>
            </a:r>
            <a:endParaRPr lang="en" sz="2600" i="1" dirty="0">
              <a:latin typeface="Georgia"/>
              <a:ea typeface="Georgia"/>
              <a:cs typeface="Georgia"/>
              <a:sym typeface="Georgia"/>
            </a:endParaRPr>
          </a:p>
        </p:txBody>
      </p:sp>
      <p:sp>
        <p:nvSpPr>
          <p:cNvPr id="62" name="Shape 62"/>
          <p:cNvSpPr txBox="1"/>
          <p:nvPr/>
        </p:nvSpPr>
        <p:spPr>
          <a:xfrm>
            <a:off x="4848300" y="4267200"/>
            <a:ext cx="3903600" cy="606000"/>
          </a:xfrm>
          <a:prstGeom prst="rect">
            <a:avLst/>
          </a:prstGeom>
          <a:noFill/>
          <a:ln>
            <a:noFill/>
          </a:ln>
        </p:spPr>
        <p:txBody>
          <a:bodyPr lIns="91425" tIns="91425" rIns="91425" bIns="91425" anchor="t" anchorCtr="0">
            <a:noAutofit/>
          </a:bodyPr>
          <a:lstStyle/>
          <a:p>
            <a:pPr lvl="0" algn="ctr" rtl="0">
              <a:lnSpc>
                <a:spcPct val="150000"/>
              </a:lnSpc>
              <a:spcBef>
                <a:spcPts val="0"/>
              </a:spcBef>
              <a:buClr>
                <a:schemeClr val="dk1"/>
              </a:buClr>
              <a:buSzPct val="91666"/>
              <a:buFont typeface="Arial"/>
              <a:buNone/>
            </a:pPr>
            <a:r>
              <a:rPr lang="en" sz="1200" dirty="0" smtClean="0">
                <a:solidFill>
                  <a:schemeClr val="dk1"/>
                </a:solidFill>
                <a:latin typeface="Georgia"/>
                <a:ea typeface="Georgia"/>
                <a:cs typeface="Georgia"/>
                <a:sym typeface="Georgia"/>
              </a:rPr>
              <a:t>Mara Alagic &amp; Glyn Rimmington</a:t>
            </a:r>
          </a:p>
          <a:p>
            <a:pPr lvl="0" algn="ctr" rtl="0">
              <a:lnSpc>
                <a:spcPct val="150000"/>
              </a:lnSpc>
              <a:spcBef>
                <a:spcPts val="0"/>
              </a:spcBef>
              <a:buClr>
                <a:schemeClr val="dk1"/>
              </a:buClr>
              <a:buSzPct val="91666"/>
              <a:buFont typeface="Arial"/>
              <a:buNone/>
            </a:pPr>
            <a:r>
              <a:rPr lang="en" sz="1200" dirty="0" smtClean="0">
                <a:solidFill>
                  <a:schemeClr val="dk1"/>
                </a:solidFill>
                <a:latin typeface="Georgia"/>
                <a:ea typeface="Georgia"/>
                <a:cs typeface="Georgia"/>
                <a:sym typeface="Georgia"/>
              </a:rPr>
              <a:t>Wichita State University, Wichita, Kansas, USA</a:t>
            </a:r>
            <a:endParaRPr lang="en" sz="1200" dirty="0">
              <a:solidFill>
                <a:schemeClr val="dk1"/>
              </a:solidFill>
              <a:latin typeface="Georgia"/>
              <a:ea typeface="Georgia"/>
              <a:cs typeface="Georgia"/>
              <a:sym typeface="Georgia"/>
            </a:endParaRPr>
          </a:p>
        </p:txBody>
      </p:sp>
      <p:pic>
        <p:nvPicPr>
          <p:cNvPr id="63" name="Shape 63" descr="Mansion.jpg"/>
          <p:cNvPicPr preferRelativeResize="0"/>
          <p:nvPr/>
        </p:nvPicPr>
        <p:blipFill>
          <a:blip r:embed="rId3">
            <a:alphaModFix/>
          </a:blip>
          <a:stretch>
            <a:fillRect/>
          </a:stretch>
        </p:blipFill>
        <p:spPr>
          <a:xfrm>
            <a:off x="3704575" y="117423"/>
            <a:ext cx="5047325" cy="2297624"/>
          </a:xfrm>
          <a:prstGeom prst="rect">
            <a:avLst/>
          </a:prstGeom>
          <a:noFill/>
          <a:ln>
            <a:noFill/>
          </a:ln>
        </p:spPr>
      </p:pic>
      <p:pic>
        <p:nvPicPr>
          <p:cNvPr id="64" name="Shape 64" descr="TrailerPark.jpg"/>
          <p:cNvPicPr preferRelativeResize="0"/>
          <p:nvPr/>
        </p:nvPicPr>
        <p:blipFill rotWithShape="1">
          <a:blip r:embed="rId4">
            <a:alphaModFix/>
          </a:blip>
          <a:srcRect t="18420"/>
          <a:stretch/>
        </p:blipFill>
        <p:spPr>
          <a:xfrm>
            <a:off x="391200" y="1713075"/>
            <a:ext cx="2524747" cy="3059025"/>
          </a:xfrm>
          <a:prstGeom prst="rect">
            <a:avLst/>
          </a:prstGeom>
          <a:noFill/>
          <a:ln>
            <a:noFill/>
          </a:ln>
        </p:spPr>
      </p:pic>
      <p:sp>
        <p:nvSpPr>
          <p:cNvPr id="65" name="Shape 65"/>
          <p:cNvSpPr/>
          <p:nvPr/>
        </p:nvSpPr>
        <p:spPr>
          <a:xfrm>
            <a:off x="1716750" y="1109575"/>
            <a:ext cx="3451630" cy="1843321"/>
          </a:xfrm>
          <a:custGeom>
            <a:avLst/>
            <a:gdLst/>
            <a:ahLst/>
            <a:cxnLst/>
            <a:rect l="0" t="0" r="0" b="0"/>
            <a:pathLst>
              <a:path w="85373" h="59371" extrusionOk="0">
                <a:moveTo>
                  <a:pt x="0" y="14735"/>
                </a:moveTo>
                <a:lnTo>
                  <a:pt x="45937" y="0"/>
                </a:lnTo>
                <a:lnTo>
                  <a:pt x="44203" y="11268"/>
                </a:lnTo>
                <a:lnTo>
                  <a:pt x="55037" y="11701"/>
                </a:lnTo>
                <a:lnTo>
                  <a:pt x="53304" y="25135"/>
                </a:lnTo>
                <a:lnTo>
                  <a:pt x="67171" y="25135"/>
                </a:lnTo>
                <a:lnTo>
                  <a:pt x="63705" y="40303"/>
                </a:lnTo>
                <a:lnTo>
                  <a:pt x="85373" y="40303"/>
                </a:lnTo>
                <a:lnTo>
                  <a:pt x="74105" y="56338"/>
                </a:lnTo>
                <a:lnTo>
                  <a:pt x="38569" y="59371"/>
                </a:lnTo>
                <a:lnTo>
                  <a:pt x="22102" y="54604"/>
                </a:lnTo>
                <a:lnTo>
                  <a:pt x="26435" y="37703"/>
                </a:lnTo>
                <a:lnTo>
                  <a:pt x="11701" y="37703"/>
                </a:lnTo>
                <a:lnTo>
                  <a:pt x="16034" y="21235"/>
                </a:lnTo>
                <a:close/>
              </a:path>
            </a:pathLst>
          </a:custGeom>
          <a:solidFill>
            <a:schemeClr val="accent5">
              <a:lumMod val="20000"/>
              <a:lumOff val="80000"/>
            </a:schemeClr>
          </a:solidFill>
          <a:ln>
            <a:noFill/>
          </a:ln>
        </p:spPr>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a:spLocks noGrp="1"/>
          </p:cNvSpPr>
          <p:nvPr>
            <p:ph type="title"/>
          </p:nvPr>
        </p:nvSpPr>
        <p:spPr>
          <a:xfrm>
            <a:off x="311700" y="314396"/>
            <a:ext cx="8520600" cy="572700"/>
          </a:xfrm>
          <a:prstGeom prst="rect">
            <a:avLst/>
          </a:prstGeom>
        </p:spPr>
        <p:txBody>
          <a:bodyPr lIns="91425" tIns="91425" rIns="91425" bIns="91425" anchor="t" anchorCtr="0">
            <a:noAutofit/>
          </a:bodyPr>
          <a:lstStyle/>
          <a:p>
            <a:pPr lvl="0" rtl="0">
              <a:spcBef>
                <a:spcPts val="0"/>
              </a:spcBef>
              <a:buNone/>
            </a:pPr>
            <a:r>
              <a:rPr lang="en" dirty="0"/>
              <a:t>Adaptive Nature of the </a:t>
            </a:r>
            <a:r>
              <a:rPr lang="en" dirty="0" smtClean="0"/>
              <a:t>Urban Challenge</a:t>
            </a:r>
            <a:endParaRPr lang="en" dirty="0"/>
          </a:p>
        </p:txBody>
      </p:sp>
      <p:sp>
        <p:nvSpPr>
          <p:cNvPr id="319" name="Shape 319"/>
          <p:cNvSpPr txBox="1">
            <a:spLocks noGrp="1"/>
          </p:cNvSpPr>
          <p:nvPr>
            <p:ph type="body" idx="1"/>
          </p:nvPr>
        </p:nvSpPr>
        <p:spPr>
          <a:xfrm>
            <a:off x="3177000" y="1190418"/>
            <a:ext cx="5655300" cy="3416400"/>
          </a:xfrm>
          <a:prstGeom prst="rect">
            <a:avLst/>
          </a:prstGeom>
        </p:spPr>
        <p:txBody>
          <a:bodyPr lIns="91425" tIns="91425" rIns="91425" bIns="91425" anchor="t" anchorCtr="0">
            <a:noAutofit/>
          </a:bodyPr>
          <a:lstStyle/>
          <a:p>
            <a:pPr lvl="0" rtl="0">
              <a:lnSpc>
                <a:spcPct val="115000"/>
              </a:lnSpc>
              <a:spcBef>
                <a:spcPts val="0"/>
              </a:spcBef>
              <a:spcAft>
                <a:spcPts val="0"/>
              </a:spcAft>
              <a:buClr>
                <a:schemeClr val="dk1"/>
              </a:buClr>
              <a:buSzPct val="45833"/>
              <a:buFont typeface="Arial"/>
              <a:buNone/>
            </a:pPr>
            <a:r>
              <a:rPr lang="en" sz="2400" dirty="0">
                <a:solidFill>
                  <a:schemeClr val="dk1"/>
                </a:solidFill>
                <a:highlight>
                  <a:srgbClr val="FFFFFF"/>
                </a:highlight>
                <a:latin typeface="Georgia"/>
                <a:ea typeface="Georgia"/>
                <a:cs typeface="Georgia"/>
                <a:sym typeface="Georgia"/>
              </a:rPr>
              <a:t>Unlike so called technical problem solving for which past ways of thinking and managing are sufficient, adaptive challenges require </a:t>
            </a:r>
          </a:p>
          <a:p>
            <a:pPr marL="457200" lvl="0" indent="-69850" rtl="0">
              <a:lnSpc>
                <a:spcPct val="115000"/>
              </a:lnSpc>
              <a:spcBef>
                <a:spcPts val="0"/>
              </a:spcBef>
              <a:spcAft>
                <a:spcPts val="0"/>
              </a:spcAft>
              <a:buClr>
                <a:schemeClr val="dk1"/>
              </a:buClr>
              <a:buSzPct val="61111"/>
              <a:buFont typeface="Arial"/>
              <a:buNone/>
            </a:pPr>
            <a:r>
              <a:rPr lang="en" dirty="0">
                <a:solidFill>
                  <a:schemeClr val="dk1"/>
                </a:solidFill>
                <a:highlight>
                  <a:srgbClr val="FFFFFF"/>
                </a:highlight>
                <a:latin typeface="Georgia"/>
                <a:ea typeface="Georgia"/>
                <a:cs typeface="Georgia"/>
                <a:sym typeface="Georgia"/>
              </a:rPr>
              <a:t>(1) figuring out what to support from past practices, </a:t>
            </a:r>
          </a:p>
          <a:p>
            <a:pPr marL="457200" lvl="0" indent="-69850" rtl="0">
              <a:lnSpc>
                <a:spcPct val="115000"/>
              </a:lnSpc>
              <a:spcBef>
                <a:spcPts val="0"/>
              </a:spcBef>
              <a:spcAft>
                <a:spcPts val="0"/>
              </a:spcAft>
              <a:buClr>
                <a:schemeClr val="dk1"/>
              </a:buClr>
              <a:buSzPct val="61111"/>
              <a:buFont typeface="Arial"/>
              <a:buNone/>
            </a:pPr>
            <a:r>
              <a:rPr lang="en" dirty="0">
                <a:solidFill>
                  <a:schemeClr val="dk1"/>
                </a:solidFill>
                <a:highlight>
                  <a:srgbClr val="FFFFFF"/>
                </a:highlight>
                <a:latin typeface="Georgia"/>
                <a:ea typeface="Georgia"/>
                <a:cs typeface="Georgia"/>
                <a:sym typeface="Georgia"/>
              </a:rPr>
              <a:t>(2) finding out what to discard from past practices, and </a:t>
            </a:r>
          </a:p>
          <a:p>
            <a:pPr marL="457200" lvl="0" indent="-69850" rtl="0">
              <a:lnSpc>
                <a:spcPct val="115000"/>
              </a:lnSpc>
              <a:spcBef>
                <a:spcPts val="0"/>
              </a:spcBef>
              <a:spcAft>
                <a:spcPts val="0"/>
              </a:spcAft>
              <a:buClr>
                <a:schemeClr val="dk1"/>
              </a:buClr>
              <a:buSzPct val="61111"/>
              <a:buFont typeface="Arial"/>
              <a:buNone/>
            </a:pPr>
            <a:r>
              <a:rPr lang="en" dirty="0">
                <a:solidFill>
                  <a:schemeClr val="dk1"/>
                </a:solidFill>
                <a:highlight>
                  <a:srgbClr val="FFFFFF"/>
                </a:highlight>
                <a:latin typeface="Georgia"/>
                <a:ea typeface="Georgia"/>
                <a:cs typeface="Georgia"/>
                <a:sym typeface="Georgia"/>
              </a:rPr>
              <a:t>(3) </a:t>
            </a:r>
            <a:r>
              <a:rPr lang="en" i="1" dirty="0">
                <a:solidFill>
                  <a:srgbClr val="0000CC"/>
                </a:solidFill>
                <a:highlight>
                  <a:srgbClr val="FFFFFF"/>
                </a:highlight>
                <a:latin typeface="Georgia"/>
                <a:ea typeface="Georgia"/>
                <a:cs typeface="Georgia"/>
                <a:sym typeface="Georgia"/>
              </a:rPr>
              <a:t>inventing new necessary ways of coexisting</a:t>
            </a:r>
            <a:r>
              <a:rPr lang="en" dirty="0">
                <a:solidFill>
                  <a:schemeClr val="dk1"/>
                </a:solidFill>
                <a:highlight>
                  <a:srgbClr val="FFFFFF"/>
                </a:highlight>
                <a:latin typeface="Georgia"/>
                <a:ea typeface="Georgia"/>
                <a:cs typeface="Georgia"/>
                <a:sym typeface="Georgia"/>
              </a:rPr>
              <a:t>. </a:t>
            </a:r>
          </a:p>
          <a:p>
            <a:pPr marL="457200" lvl="0" indent="0" rtl="0">
              <a:spcBef>
                <a:spcPts val="0"/>
              </a:spcBef>
              <a:buNone/>
            </a:pPr>
            <a:endParaRPr dirty="0"/>
          </a:p>
        </p:txBody>
      </p:sp>
      <p:pic>
        <p:nvPicPr>
          <p:cNvPr id="320" name="Shape 320"/>
          <p:cNvPicPr preferRelativeResize="0"/>
          <p:nvPr/>
        </p:nvPicPr>
        <p:blipFill>
          <a:blip r:embed="rId3">
            <a:alphaModFix/>
          </a:blip>
          <a:stretch>
            <a:fillRect/>
          </a:stretch>
        </p:blipFill>
        <p:spPr>
          <a:xfrm>
            <a:off x="418499" y="1899000"/>
            <a:ext cx="2377724" cy="243940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Shape 365"/>
          <p:cNvSpPr txBox="1">
            <a:spLocks noGrp="1"/>
          </p:cNvSpPr>
          <p:nvPr>
            <p:ph type="title"/>
          </p:nvPr>
        </p:nvSpPr>
        <p:spPr>
          <a:xfrm>
            <a:off x="311700" y="373825"/>
            <a:ext cx="8520600" cy="572700"/>
          </a:xfrm>
          <a:prstGeom prst="rect">
            <a:avLst/>
          </a:prstGeom>
        </p:spPr>
        <p:txBody>
          <a:bodyPr lIns="91425" tIns="91425" rIns="91425" bIns="91425" anchor="ctr" anchorCtr="0">
            <a:noAutofit/>
          </a:bodyPr>
          <a:lstStyle/>
          <a:p>
            <a:pPr lvl="0" rtl="0">
              <a:lnSpc>
                <a:spcPct val="150000"/>
              </a:lnSpc>
              <a:spcBef>
                <a:spcPts val="1400"/>
              </a:spcBef>
              <a:spcAft>
                <a:spcPts val="400"/>
              </a:spcAft>
              <a:buClr>
                <a:schemeClr val="dk1"/>
              </a:buClr>
              <a:buSzPct val="36666"/>
              <a:buFont typeface="Arial"/>
              <a:buNone/>
            </a:pPr>
            <a:r>
              <a:rPr lang="en" sz="3000" dirty="0">
                <a:latin typeface="Georgia"/>
                <a:ea typeface="Georgia"/>
                <a:cs typeface="Georgia"/>
                <a:sym typeface="Georgia"/>
              </a:rPr>
              <a:t>Four Adaptive Challenge Archetypes </a:t>
            </a:r>
          </a:p>
        </p:txBody>
      </p:sp>
      <p:sp>
        <p:nvSpPr>
          <p:cNvPr id="366" name="Shape 366"/>
          <p:cNvSpPr txBox="1">
            <a:spLocks noGrp="1"/>
          </p:cNvSpPr>
          <p:nvPr>
            <p:ph type="body" idx="1"/>
          </p:nvPr>
        </p:nvSpPr>
        <p:spPr>
          <a:xfrm>
            <a:off x="398786" y="946525"/>
            <a:ext cx="8520600" cy="3640500"/>
          </a:xfrm>
          <a:prstGeom prst="rect">
            <a:avLst/>
          </a:prstGeom>
        </p:spPr>
        <p:txBody>
          <a:bodyPr lIns="91425" tIns="91425" rIns="91425" bIns="91425" anchor="t" anchorCtr="0">
            <a:noAutofit/>
          </a:bodyPr>
          <a:lstStyle/>
          <a:p>
            <a:pPr marL="228600" lvl="0" indent="-228600" rtl="0">
              <a:lnSpc>
                <a:spcPct val="150000"/>
              </a:lnSpc>
              <a:spcBef>
                <a:spcPts val="0"/>
              </a:spcBef>
              <a:spcAft>
                <a:spcPts val="0"/>
              </a:spcAft>
              <a:buClr>
                <a:schemeClr val="dk1"/>
              </a:buClr>
              <a:buSzPct val="91666"/>
              <a:buFont typeface="+mj-lt"/>
              <a:buAutoNum type="arabicPeriod"/>
            </a:pPr>
            <a:r>
              <a:rPr lang="en" dirty="0" smtClean="0">
                <a:solidFill>
                  <a:srgbClr val="0000CC"/>
                </a:solidFill>
                <a:highlight>
                  <a:srgbClr val="FFFFFF"/>
                </a:highlight>
                <a:latin typeface="Georgia"/>
                <a:ea typeface="Georgia"/>
                <a:cs typeface="Georgia"/>
                <a:sym typeface="Georgia"/>
              </a:rPr>
              <a:t>Gap </a:t>
            </a:r>
            <a:r>
              <a:rPr lang="en" dirty="0">
                <a:solidFill>
                  <a:srgbClr val="0000CC"/>
                </a:solidFill>
                <a:highlight>
                  <a:srgbClr val="FFFFFF"/>
                </a:highlight>
                <a:latin typeface="Georgia"/>
                <a:ea typeface="Georgia"/>
                <a:cs typeface="Georgia"/>
                <a:sym typeface="Georgia"/>
              </a:rPr>
              <a:t>Between Espoused Values and Behavior</a:t>
            </a:r>
          </a:p>
          <a:p>
            <a:pPr lvl="0" indent="403225" rtl="0">
              <a:lnSpc>
                <a:spcPct val="150000"/>
              </a:lnSpc>
              <a:spcBef>
                <a:spcPts val="0"/>
              </a:spcBef>
              <a:spcAft>
                <a:spcPts val="0"/>
              </a:spcAft>
              <a:buClr>
                <a:schemeClr val="dk1"/>
              </a:buClr>
              <a:buSzPct val="91666"/>
              <a:buFont typeface="Arial"/>
              <a:buNone/>
            </a:pPr>
            <a:r>
              <a:rPr lang="en" sz="1400" i="1" dirty="0" smtClean="0">
                <a:solidFill>
                  <a:schemeClr val="tx1"/>
                </a:solidFill>
                <a:highlight>
                  <a:srgbClr val="FFFFFF"/>
                </a:highlight>
                <a:latin typeface="Georgia"/>
                <a:ea typeface="Georgia"/>
                <a:cs typeface="Georgia"/>
                <a:sym typeface="Georgia"/>
              </a:rPr>
              <a:t>Programs </a:t>
            </a:r>
            <a:r>
              <a:rPr lang="en" sz="1400" i="1" dirty="0">
                <a:solidFill>
                  <a:schemeClr val="tx1"/>
                </a:solidFill>
                <a:highlight>
                  <a:srgbClr val="FFFFFF"/>
                </a:highlight>
                <a:latin typeface="Georgia"/>
                <a:ea typeface="Georgia"/>
                <a:cs typeface="Georgia"/>
                <a:sym typeface="Georgia"/>
              </a:rPr>
              <a:t>for homeless and poverty limited by revenue shortfalls due to tax breaks for businesses </a:t>
            </a:r>
            <a:r>
              <a:rPr lang="en" dirty="0" smtClean="0">
                <a:solidFill>
                  <a:schemeClr val="dk1"/>
                </a:solidFill>
                <a:highlight>
                  <a:srgbClr val="FFFFFF"/>
                </a:highlight>
                <a:latin typeface="Georgia"/>
                <a:ea typeface="Georgia"/>
                <a:cs typeface="Georgia"/>
                <a:sym typeface="Georgia"/>
              </a:rPr>
              <a:t>2.  </a:t>
            </a:r>
            <a:r>
              <a:rPr lang="en" dirty="0" smtClean="0">
                <a:solidFill>
                  <a:srgbClr val="0000CC"/>
                </a:solidFill>
                <a:highlight>
                  <a:srgbClr val="FFFFFF"/>
                </a:highlight>
                <a:latin typeface="Georgia"/>
                <a:ea typeface="Georgia"/>
                <a:cs typeface="Georgia"/>
                <a:sym typeface="Georgia"/>
              </a:rPr>
              <a:t>Competing </a:t>
            </a:r>
            <a:r>
              <a:rPr lang="en" dirty="0">
                <a:solidFill>
                  <a:srgbClr val="0000CC"/>
                </a:solidFill>
                <a:highlight>
                  <a:srgbClr val="FFFFFF"/>
                </a:highlight>
                <a:latin typeface="Georgia"/>
                <a:ea typeface="Georgia"/>
                <a:cs typeface="Georgia"/>
                <a:sym typeface="Georgia"/>
              </a:rPr>
              <a:t>Commitments</a:t>
            </a:r>
          </a:p>
          <a:p>
            <a:pPr marL="457200" lvl="0" indent="-69850" rtl="0">
              <a:lnSpc>
                <a:spcPct val="150000"/>
              </a:lnSpc>
              <a:spcBef>
                <a:spcPts val="0"/>
              </a:spcBef>
              <a:spcAft>
                <a:spcPts val="0"/>
              </a:spcAft>
              <a:buClr>
                <a:schemeClr val="dk1"/>
              </a:buClr>
              <a:buSzPct val="91666"/>
              <a:buFont typeface="Arial"/>
              <a:buNone/>
            </a:pPr>
            <a:r>
              <a:rPr lang="en" sz="1400" i="1" dirty="0">
                <a:solidFill>
                  <a:schemeClr val="tx1"/>
                </a:solidFill>
                <a:highlight>
                  <a:srgbClr val="FFFFFF"/>
                </a:highlight>
                <a:latin typeface="Georgia"/>
                <a:ea typeface="Georgia"/>
                <a:cs typeface="Georgia"/>
                <a:sym typeface="Georgia"/>
              </a:rPr>
              <a:t>Keep sponsors of re-election campaigns happy with tax breaks, subsidies and less social programs; greater need to support unemployed, unskilled, poorly educated, living in poverty, medical problems due to pollution</a:t>
            </a:r>
          </a:p>
          <a:p>
            <a:pPr lvl="0" rtl="0">
              <a:lnSpc>
                <a:spcPct val="150000"/>
              </a:lnSpc>
              <a:spcBef>
                <a:spcPts val="0"/>
              </a:spcBef>
              <a:spcAft>
                <a:spcPts val="0"/>
              </a:spcAft>
              <a:buClr>
                <a:schemeClr val="dk1"/>
              </a:buClr>
              <a:buSzPct val="91666"/>
              <a:buFont typeface="Arial"/>
              <a:buNone/>
            </a:pPr>
            <a:r>
              <a:rPr lang="en" dirty="0" smtClean="0">
                <a:solidFill>
                  <a:schemeClr val="dk1"/>
                </a:solidFill>
                <a:highlight>
                  <a:srgbClr val="FFFFFF"/>
                </a:highlight>
                <a:latin typeface="Georgia"/>
                <a:ea typeface="Georgia"/>
                <a:cs typeface="Georgia"/>
                <a:sym typeface="Georgia"/>
              </a:rPr>
              <a:t>3</a:t>
            </a:r>
            <a:r>
              <a:rPr lang="en" dirty="0">
                <a:solidFill>
                  <a:schemeClr val="dk1"/>
                </a:solidFill>
                <a:highlight>
                  <a:srgbClr val="FFFFFF"/>
                </a:highlight>
                <a:latin typeface="Georgia"/>
                <a:ea typeface="Georgia"/>
                <a:cs typeface="Georgia"/>
                <a:sym typeface="Georgia"/>
              </a:rPr>
              <a:t>.   </a:t>
            </a:r>
            <a:r>
              <a:rPr lang="en" dirty="0" smtClean="0">
                <a:solidFill>
                  <a:srgbClr val="0000CC"/>
                </a:solidFill>
                <a:highlight>
                  <a:srgbClr val="FFFFFF"/>
                </a:highlight>
                <a:latin typeface="Georgia"/>
                <a:ea typeface="Georgia"/>
                <a:cs typeface="Georgia"/>
                <a:sym typeface="Georgia"/>
              </a:rPr>
              <a:t>Speaking </a:t>
            </a:r>
            <a:r>
              <a:rPr lang="en" dirty="0">
                <a:solidFill>
                  <a:srgbClr val="0000CC"/>
                </a:solidFill>
                <a:highlight>
                  <a:srgbClr val="FFFFFF"/>
                </a:highlight>
                <a:latin typeface="Georgia"/>
                <a:ea typeface="Georgia"/>
                <a:cs typeface="Georgia"/>
                <a:sym typeface="Georgia"/>
              </a:rPr>
              <a:t>the Unspeakable</a:t>
            </a:r>
          </a:p>
          <a:p>
            <a:pPr marL="457200" indent="-69850">
              <a:lnSpc>
                <a:spcPct val="150000"/>
              </a:lnSpc>
              <a:spcAft>
                <a:spcPts val="0"/>
              </a:spcAft>
              <a:buClr>
                <a:schemeClr val="dk1"/>
              </a:buClr>
              <a:buSzPct val="91666"/>
            </a:pPr>
            <a:r>
              <a:rPr lang="en" sz="1400" i="1" dirty="0">
                <a:solidFill>
                  <a:schemeClr val="tx1"/>
                </a:solidFill>
                <a:highlight>
                  <a:srgbClr val="FFFFFF"/>
                </a:highlight>
                <a:latin typeface="Georgia"/>
                <a:ea typeface="Georgia"/>
                <a:cs typeface="Georgia"/>
                <a:sym typeface="Georgia"/>
              </a:rPr>
              <a:t>Admitting that current policies worsen the level of inequality and distress</a:t>
            </a:r>
          </a:p>
          <a:p>
            <a:pPr lvl="0" rtl="0">
              <a:lnSpc>
                <a:spcPct val="150000"/>
              </a:lnSpc>
              <a:spcBef>
                <a:spcPts val="0"/>
              </a:spcBef>
              <a:spcAft>
                <a:spcPts val="0"/>
              </a:spcAft>
              <a:buClr>
                <a:schemeClr val="dk1"/>
              </a:buClr>
              <a:buSzPct val="91666"/>
              <a:buFont typeface="Arial"/>
              <a:buNone/>
            </a:pPr>
            <a:r>
              <a:rPr lang="en" dirty="0" smtClean="0">
                <a:solidFill>
                  <a:schemeClr val="dk1"/>
                </a:solidFill>
                <a:highlight>
                  <a:srgbClr val="FFFFFF"/>
                </a:highlight>
                <a:latin typeface="Georgia"/>
                <a:ea typeface="Georgia"/>
                <a:cs typeface="Georgia"/>
                <a:sym typeface="Georgia"/>
              </a:rPr>
              <a:t>4. </a:t>
            </a:r>
            <a:r>
              <a:rPr lang="en" dirty="0" smtClean="0">
                <a:solidFill>
                  <a:srgbClr val="0000CC"/>
                </a:solidFill>
                <a:highlight>
                  <a:srgbClr val="FFFFFF"/>
                </a:highlight>
                <a:latin typeface="Georgia"/>
                <a:ea typeface="Georgia"/>
                <a:cs typeface="Georgia"/>
                <a:sym typeface="Georgia"/>
              </a:rPr>
              <a:t>Work </a:t>
            </a:r>
            <a:r>
              <a:rPr lang="en" dirty="0">
                <a:solidFill>
                  <a:srgbClr val="0000CC"/>
                </a:solidFill>
                <a:highlight>
                  <a:srgbClr val="FFFFFF"/>
                </a:highlight>
                <a:latin typeface="Georgia"/>
                <a:ea typeface="Georgia"/>
                <a:cs typeface="Georgia"/>
                <a:sym typeface="Georgia"/>
              </a:rPr>
              <a:t>Avoidance-diversion of attention and displacement of </a:t>
            </a:r>
            <a:r>
              <a:rPr lang="en" dirty="0" smtClean="0">
                <a:solidFill>
                  <a:srgbClr val="0000CC"/>
                </a:solidFill>
                <a:highlight>
                  <a:srgbClr val="FFFFFF"/>
                </a:highlight>
                <a:latin typeface="Georgia"/>
                <a:ea typeface="Georgia"/>
                <a:cs typeface="Georgia"/>
                <a:sym typeface="Georgia"/>
              </a:rPr>
              <a:t>responsibility</a:t>
            </a:r>
          </a:p>
          <a:p>
            <a:pPr marL="457200" lvl="0" indent="-69850" rtl="0">
              <a:lnSpc>
                <a:spcPct val="150000"/>
              </a:lnSpc>
              <a:spcBef>
                <a:spcPts val="0"/>
              </a:spcBef>
              <a:spcAft>
                <a:spcPts val="0"/>
              </a:spcAft>
              <a:buClr>
                <a:schemeClr val="dk1"/>
              </a:buClr>
              <a:buSzPct val="91666"/>
              <a:buFont typeface="Arial"/>
              <a:buNone/>
            </a:pPr>
            <a:r>
              <a:rPr lang="en" sz="1400" i="1" dirty="0">
                <a:solidFill>
                  <a:schemeClr val="tx1"/>
                </a:solidFill>
                <a:highlight>
                  <a:srgbClr val="FFFFFF"/>
                </a:highlight>
                <a:latin typeface="Georgia"/>
                <a:ea typeface="Georgia"/>
                <a:cs typeface="Georgia"/>
                <a:sym typeface="Georgia"/>
              </a:rPr>
              <a:t>Emphasizing photo opportunities to showcase farcical policies to bridge the urban divide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dirty="0">
                <a:latin typeface="Georgia"/>
                <a:ea typeface="Georgia"/>
                <a:cs typeface="Georgia"/>
                <a:sym typeface="Georgia"/>
              </a:rPr>
              <a:t>Adaptive Culture</a:t>
            </a:r>
          </a:p>
        </p:txBody>
      </p:sp>
      <p:sp>
        <p:nvSpPr>
          <p:cNvPr id="327" name="Shape 327"/>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R="0" lvl="0" rtl="0">
              <a:lnSpc>
                <a:spcPct val="115000"/>
              </a:lnSpc>
              <a:spcBef>
                <a:spcPts val="0"/>
              </a:spcBef>
              <a:spcAft>
                <a:spcPts val="800"/>
              </a:spcAft>
              <a:buClr>
                <a:schemeClr val="dk1"/>
              </a:buClr>
              <a:buSzPct val="45833"/>
              <a:buFont typeface="Arial"/>
              <a:buNone/>
            </a:pPr>
            <a:r>
              <a:rPr lang="en" sz="2400" dirty="0">
                <a:solidFill>
                  <a:schemeClr val="dk1"/>
                </a:solidFill>
                <a:latin typeface="Georgia"/>
                <a:ea typeface="Georgia"/>
                <a:cs typeface="Georgia"/>
                <a:sym typeface="Georgia"/>
              </a:rPr>
              <a:t>Adaptive cultures engage in at least five practices. They </a:t>
            </a:r>
          </a:p>
          <a:p>
            <a:pPr marL="457200" marR="0" lvl="0" indent="-69850" rtl="0">
              <a:lnSpc>
                <a:spcPct val="115000"/>
              </a:lnSpc>
              <a:spcBef>
                <a:spcPts val="0"/>
              </a:spcBef>
              <a:spcAft>
                <a:spcPts val="800"/>
              </a:spcAft>
              <a:buClr>
                <a:schemeClr val="dk1"/>
              </a:buClr>
              <a:buSzPct val="45833"/>
              <a:buFont typeface="Arial"/>
              <a:buNone/>
            </a:pPr>
            <a:r>
              <a:rPr lang="en" sz="2400" dirty="0">
                <a:solidFill>
                  <a:schemeClr val="dk1"/>
                </a:solidFill>
                <a:latin typeface="Georgia"/>
                <a:ea typeface="Georgia"/>
                <a:cs typeface="Georgia"/>
                <a:sym typeface="Georgia"/>
              </a:rPr>
              <a:t>(1) name the elephants in the room, </a:t>
            </a:r>
          </a:p>
          <a:p>
            <a:pPr marL="457200" marR="0" lvl="0" indent="-69850" rtl="0">
              <a:lnSpc>
                <a:spcPct val="115000"/>
              </a:lnSpc>
              <a:spcBef>
                <a:spcPts val="0"/>
              </a:spcBef>
              <a:spcAft>
                <a:spcPts val="800"/>
              </a:spcAft>
              <a:buClr>
                <a:schemeClr val="dk1"/>
              </a:buClr>
              <a:buSzPct val="45833"/>
              <a:buFont typeface="Arial"/>
              <a:buNone/>
            </a:pPr>
            <a:r>
              <a:rPr lang="en" sz="2400" dirty="0">
                <a:solidFill>
                  <a:schemeClr val="dk1"/>
                </a:solidFill>
                <a:latin typeface="Georgia"/>
                <a:ea typeface="Georgia"/>
                <a:cs typeface="Georgia"/>
                <a:sym typeface="Georgia"/>
              </a:rPr>
              <a:t>(2) share responsibility for the </a:t>
            </a:r>
            <a:r>
              <a:rPr lang="en" sz="2400" dirty="0">
                <a:solidFill>
                  <a:srgbClr val="0000CC"/>
                </a:solidFill>
                <a:latin typeface="Georgia"/>
                <a:ea typeface="Georgia"/>
                <a:cs typeface="Georgia"/>
                <a:sym typeface="Georgia"/>
              </a:rPr>
              <a:t>organization’s</a:t>
            </a:r>
            <a:r>
              <a:rPr lang="en" sz="2400" dirty="0">
                <a:solidFill>
                  <a:srgbClr val="FF0000"/>
                </a:solidFill>
                <a:latin typeface="Georgia"/>
                <a:ea typeface="Georgia"/>
                <a:cs typeface="Georgia"/>
                <a:sym typeface="Georgia"/>
              </a:rPr>
              <a:t> </a:t>
            </a:r>
            <a:r>
              <a:rPr lang="en" sz="2400" dirty="0">
                <a:solidFill>
                  <a:schemeClr val="dk1"/>
                </a:solidFill>
                <a:latin typeface="Georgia"/>
                <a:ea typeface="Georgia"/>
                <a:cs typeface="Georgia"/>
                <a:sym typeface="Georgia"/>
              </a:rPr>
              <a:t>future, </a:t>
            </a:r>
          </a:p>
          <a:p>
            <a:pPr marL="457200" marR="0" lvl="0" indent="-69850" rtl="0">
              <a:lnSpc>
                <a:spcPct val="115000"/>
              </a:lnSpc>
              <a:spcBef>
                <a:spcPts val="0"/>
              </a:spcBef>
              <a:spcAft>
                <a:spcPts val="800"/>
              </a:spcAft>
              <a:buClr>
                <a:schemeClr val="dk1"/>
              </a:buClr>
              <a:buSzPct val="45833"/>
              <a:buFont typeface="Arial"/>
              <a:buNone/>
            </a:pPr>
            <a:r>
              <a:rPr lang="en" sz="2400" dirty="0">
                <a:solidFill>
                  <a:schemeClr val="dk1"/>
                </a:solidFill>
                <a:latin typeface="Georgia"/>
                <a:ea typeface="Georgia"/>
                <a:cs typeface="Georgia"/>
                <a:sym typeface="Georgia"/>
              </a:rPr>
              <a:t>(3) exercise independent judgment, </a:t>
            </a:r>
          </a:p>
          <a:p>
            <a:pPr marL="457200" marR="0" lvl="0" indent="-69850" rtl="0">
              <a:lnSpc>
                <a:spcPct val="115000"/>
              </a:lnSpc>
              <a:spcBef>
                <a:spcPts val="0"/>
              </a:spcBef>
              <a:spcAft>
                <a:spcPts val="800"/>
              </a:spcAft>
              <a:buClr>
                <a:schemeClr val="dk1"/>
              </a:buClr>
              <a:buSzPct val="45833"/>
              <a:buFont typeface="Arial"/>
              <a:buNone/>
            </a:pPr>
            <a:r>
              <a:rPr lang="en" sz="2400" dirty="0">
                <a:solidFill>
                  <a:schemeClr val="dk1"/>
                </a:solidFill>
                <a:latin typeface="Georgia"/>
                <a:ea typeface="Georgia"/>
                <a:cs typeface="Georgia"/>
                <a:sym typeface="Georgia"/>
              </a:rPr>
              <a:t>(4) develop leadership capacity, and </a:t>
            </a:r>
          </a:p>
          <a:p>
            <a:pPr marL="457200" marR="0" lvl="0" indent="-69850" rtl="0">
              <a:lnSpc>
                <a:spcPct val="115000"/>
              </a:lnSpc>
              <a:spcBef>
                <a:spcPts val="0"/>
              </a:spcBef>
              <a:spcAft>
                <a:spcPts val="800"/>
              </a:spcAft>
              <a:buClr>
                <a:schemeClr val="dk1"/>
              </a:buClr>
              <a:buSzPct val="45833"/>
              <a:buFont typeface="Arial"/>
              <a:buNone/>
            </a:pPr>
            <a:r>
              <a:rPr lang="en" sz="2400" dirty="0">
                <a:solidFill>
                  <a:schemeClr val="dk1"/>
                </a:solidFill>
                <a:latin typeface="Georgia"/>
                <a:ea typeface="Georgia"/>
                <a:cs typeface="Georgia"/>
                <a:sym typeface="Georgia"/>
              </a:rPr>
              <a:t>(5) institutionalize reflection and continuous learning. </a:t>
            </a:r>
          </a:p>
          <a:p>
            <a:pPr marR="0" lvl="0" rtl="0">
              <a:lnSpc>
                <a:spcPct val="115000"/>
              </a:lnSpc>
              <a:spcBef>
                <a:spcPts val="0"/>
              </a:spcBef>
              <a:spcAft>
                <a:spcPts val="800"/>
              </a:spcAft>
              <a:buClr>
                <a:schemeClr val="dk1"/>
              </a:buClr>
              <a:buSzPct val="61111"/>
              <a:buFont typeface="Arial"/>
              <a:buNone/>
            </a:pPr>
            <a:endParaRPr dirty="0">
              <a:solidFill>
                <a:schemeClr val="dk1"/>
              </a:solidFill>
              <a:latin typeface="Georgia"/>
              <a:ea typeface="Georgia"/>
              <a:cs typeface="Georgia"/>
              <a:sym typeface="Georgia"/>
            </a:endParaRPr>
          </a:p>
          <a:p>
            <a:pPr lvl="0" rtl="0">
              <a:lnSpc>
                <a:spcPct val="150000"/>
              </a:lnSpc>
              <a:spcBef>
                <a:spcPts val="0"/>
              </a:spcBef>
              <a:spcAft>
                <a:spcPts val="0"/>
              </a:spcAft>
              <a:buClr>
                <a:schemeClr val="dk1"/>
              </a:buClr>
              <a:buSzPct val="61111"/>
              <a:buFont typeface="Arial"/>
              <a:buNone/>
            </a:pPr>
            <a:endParaRPr dirty="0">
              <a:solidFill>
                <a:schemeClr val="dk1"/>
              </a:solidFill>
              <a:latin typeface="Georgia"/>
              <a:ea typeface="Georgia"/>
              <a:cs typeface="Georgia"/>
              <a:sym typeface="Georgia"/>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dirty="0" smtClean="0">
                <a:latin typeface="Georgia"/>
                <a:ea typeface="Georgia"/>
                <a:cs typeface="Georgia"/>
                <a:sym typeface="Georgia"/>
              </a:rPr>
              <a:t> Adaptive </a:t>
            </a:r>
            <a:r>
              <a:rPr lang="en" dirty="0">
                <a:latin typeface="Georgia"/>
                <a:ea typeface="Georgia"/>
                <a:cs typeface="Georgia"/>
                <a:sym typeface="Georgia"/>
              </a:rPr>
              <a:t>Culture</a:t>
            </a:r>
          </a:p>
        </p:txBody>
      </p:sp>
      <p:sp>
        <p:nvSpPr>
          <p:cNvPr id="334" name="Shape 334"/>
          <p:cNvSpPr txBox="1">
            <a:spLocks noGrp="1"/>
          </p:cNvSpPr>
          <p:nvPr>
            <p:ph type="body" idx="1"/>
          </p:nvPr>
        </p:nvSpPr>
        <p:spPr>
          <a:xfrm>
            <a:off x="544286" y="1152475"/>
            <a:ext cx="8288014" cy="3416400"/>
          </a:xfrm>
          <a:prstGeom prst="rect">
            <a:avLst/>
          </a:prstGeom>
        </p:spPr>
        <p:txBody>
          <a:bodyPr lIns="91425" tIns="91425" rIns="91425" bIns="91425" anchor="t" anchorCtr="0">
            <a:noAutofit/>
          </a:bodyPr>
          <a:lstStyle/>
          <a:p>
            <a:pPr marR="0" lvl="0" rtl="0">
              <a:lnSpc>
                <a:spcPct val="115000"/>
              </a:lnSpc>
              <a:spcBef>
                <a:spcPts val="0"/>
              </a:spcBef>
              <a:spcAft>
                <a:spcPts val="800"/>
              </a:spcAft>
              <a:buClr>
                <a:schemeClr val="dk1"/>
              </a:buClr>
              <a:buSzPct val="61111"/>
              <a:buFont typeface="Arial"/>
              <a:buNone/>
            </a:pPr>
            <a:endParaRPr dirty="0">
              <a:solidFill>
                <a:schemeClr val="dk1"/>
              </a:solidFill>
              <a:latin typeface="Georgia"/>
              <a:ea typeface="Georgia"/>
              <a:cs typeface="Georgia"/>
              <a:sym typeface="Georgia"/>
            </a:endParaRPr>
          </a:p>
          <a:p>
            <a:pPr marR="0" lvl="0" rtl="0">
              <a:lnSpc>
                <a:spcPct val="115000"/>
              </a:lnSpc>
              <a:spcBef>
                <a:spcPts val="0"/>
              </a:spcBef>
              <a:spcAft>
                <a:spcPts val="800"/>
              </a:spcAft>
              <a:buClr>
                <a:schemeClr val="dk1"/>
              </a:buClr>
              <a:buSzPct val="45833"/>
              <a:buFont typeface="Arial"/>
              <a:buNone/>
            </a:pPr>
            <a:r>
              <a:rPr lang="en" sz="2400" dirty="0">
                <a:solidFill>
                  <a:schemeClr val="dk1"/>
                </a:solidFill>
                <a:latin typeface="Georgia"/>
                <a:ea typeface="Georgia"/>
                <a:cs typeface="Georgia"/>
                <a:sym typeface="Georgia"/>
              </a:rPr>
              <a:t>The complexity of this challenge requires functioning in a  way different from the existing one; the solution requires new learning and shifting the authority and responsibility to the people who are actually affected; some sacrifice of the past ways of doing things, working/living; and it requires some experimenting  before we are sure it will work. </a:t>
            </a:r>
          </a:p>
          <a:p>
            <a:pPr lvl="0" rtl="0">
              <a:lnSpc>
                <a:spcPct val="150000"/>
              </a:lnSpc>
              <a:spcBef>
                <a:spcPts val="0"/>
              </a:spcBef>
              <a:spcAft>
                <a:spcPts val="0"/>
              </a:spcAft>
              <a:buClr>
                <a:schemeClr val="dk1"/>
              </a:buClr>
              <a:buSzPct val="61111"/>
              <a:buFont typeface="Arial"/>
              <a:buNone/>
            </a:pPr>
            <a:endParaRPr dirty="0">
              <a:solidFill>
                <a:schemeClr val="dk1"/>
              </a:solidFill>
              <a:latin typeface="Georgia"/>
              <a:ea typeface="Georgia"/>
              <a:cs typeface="Georgia"/>
              <a:sym typeface="Georgia"/>
            </a:endParaRPr>
          </a:p>
        </p:txBody>
      </p:sp>
      <p:sp>
        <p:nvSpPr>
          <p:cNvPr id="335" name="Shape 335"/>
          <p:cNvSpPr txBox="1"/>
          <p:nvPr/>
        </p:nvSpPr>
        <p:spPr>
          <a:xfrm rot="5400000">
            <a:off x="-2404800" y="2424300"/>
            <a:ext cx="5120400" cy="310800"/>
          </a:xfrm>
          <a:prstGeom prst="rect">
            <a:avLst/>
          </a:prstGeom>
          <a:solidFill>
            <a:srgbClr val="999999"/>
          </a:solidFill>
          <a:ln>
            <a:noFill/>
          </a:ln>
        </p:spPr>
        <p:txBody>
          <a:bodyPr lIns="91425" tIns="91425" rIns="91425" bIns="91425" anchor="ctr" anchorCtr="0">
            <a:noAutofit/>
          </a:bodyPr>
          <a:lstStyle/>
          <a:p>
            <a:pPr lvl="0" algn="ctr" rtl="0">
              <a:spcBef>
                <a:spcPts val="0"/>
              </a:spcBef>
              <a:buNone/>
            </a:pPr>
            <a:r>
              <a:rPr lang="en">
                <a:solidFill>
                  <a:srgbClr val="FFFFFF"/>
                </a:solidFill>
              </a:rPr>
              <a:t>Adaptive vs Technical Challenges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body" idx="1"/>
          </p:nvPr>
        </p:nvSpPr>
        <p:spPr>
          <a:xfrm>
            <a:off x="76200" y="4396000"/>
            <a:ext cx="9144000" cy="605100"/>
          </a:xfrm>
          <a:prstGeom prst="rect">
            <a:avLst/>
          </a:prstGeom>
        </p:spPr>
        <p:txBody>
          <a:bodyPr lIns="91425" tIns="91425" rIns="91425" bIns="91425" anchor="ctr" anchorCtr="0">
            <a:noAutofit/>
          </a:bodyPr>
          <a:lstStyle/>
          <a:p>
            <a:pPr lvl="0" algn="ctr">
              <a:spcBef>
                <a:spcPts val="0"/>
              </a:spcBef>
              <a:buClr>
                <a:schemeClr val="dk1"/>
              </a:buClr>
              <a:buSzPct val="50000"/>
              <a:buFont typeface="Arial"/>
              <a:buNone/>
            </a:pPr>
            <a:r>
              <a:rPr lang="en" sz="2200" i="1">
                <a:solidFill>
                  <a:schemeClr val="dk1"/>
                </a:solidFill>
                <a:latin typeface="Georgia"/>
                <a:ea typeface="Georgia"/>
                <a:cs typeface="Georgia"/>
                <a:sym typeface="Georgia"/>
              </a:rPr>
              <a:t>Adaptive work requires adaptive leadership within the TPL context.</a:t>
            </a:r>
          </a:p>
        </p:txBody>
      </p:sp>
      <p:pic>
        <p:nvPicPr>
          <p:cNvPr id="341" name="Shape 341"/>
          <p:cNvPicPr preferRelativeResize="0"/>
          <p:nvPr/>
        </p:nvPicPr>
        <p:blipFill>
          <a:blip r:embed="rId3">
            <a:alphaModFix/>
          </a:blip>
          <a:stretch>
            <a:fillRect/>
          </a:stretch>
        </p:blipFill>
        <p:spPr>
          <a:xfrm>
            <a:off x="191875" y="266350"/>
            <a:ext cx="8925501" cy="4041249"/>
          </a:xfrm>
          <a:prstGeom prst="rect">
            <a:avLst/>
          </a:prstGeom>
          <a:noFill/>
          <a:ln>
            <a:noFill/>
          </a:ln>
        </p:spPr>
      </p:pic>
      <p:sp>
        <p:nvSpPr>
          <p:cNvPr id="342" name="Shape 342"/>
          <p:cNvSpPr txBox="1"/>
          <p:nvPr/>
        </p:nvSpPr>
        <p:spPr>
          <a:xfrm rot="5400000">
            <a:off x="-2404800" y="2424300"/>
            <a:ext cx="5120400" cy="310800"/>
          </a:xfrm>
          <a:prstGeom prst="rect">
            <a:avLst/>
          </a:prstGeom>
          <a:solidFill>
            <a:srgbClr val="999999"/>
          </a:solidFill>
          <a:ln>
            <a:noFill/>
          </a:ln>
        </p:spPr>
        <p:txBody>
          <a:bodyPr lIns="91425" tIns="91425" rIns="91425" bIns="91425" anchor="ctr" anchorCtr="0">
            <a:noAutofit/>
          </a:bodyPr>
          <a:lstStyle/>
          <a:p>
            <a:pPr lvl="0" algn="ctr" rtl="0">
              <a:spcBef>
                <a:spcPts val="0"/>
              </a:spcBef>
              <a:buNone/>
            </a:pPr>
            <a:r>
              <a:rPr lang="en" sz="1800" dirty="0">
                <a:solidFill>
                  <a:srgbClr val="FFFFFF"/>
                </a:solidFill>
                <a:latin typeface="Georgia" panose="02040502050405020303" pitchFamily="18" charset="0"/>
              </a:rPr>
              <a:t>Adaptive vs Technical Challenges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Shape 347"/>
          <p:cNvPicPr preferRelativeResize="0"/>
          <p:nvPr/>
        </p:nvPicPr>
        <p:blipFill>
          <a:blip r:embed="rId3">
            <a:alphaModFix/>
          </a:blip>
          <a:stretch>
            <a:fillRect/>
          </a:stretch>
        </p:blipFill>
        <p:spPr>
          <a:xfrm>
            <a:off x="315899" y="118499"/>
            <a:ext cx="8656800" cy="4279774"/>
          </a:xfrm>
          <a:prstGeom prst="rect">
            <a:avLst/>
          </a:prstGeom>
          <a:noFill/>
          <a:ln>
            <a:noFill/>
          </a:ln>
        </p:spPr>
      </p:pic>
      <p:sp>
        <p:nvSpPr>
          <p:cNvPr id="348" name="Shape 348"/>
          <p:cNvSpPr txBox="1"/>
          <p:nvPr/>
        </p:nvSpPr>
        <p:spPr>
          <a:xfrm rot="5400000">
            <a:off x="-2342486" y="2361985"/>
            <a:ext cx="5120400" cy="435429"/>
          </a:xfrm>
          <a:prstGeom prst="rect">
            <a:avLst/>
          </a:prstGeom>
          <a:solidFill>
            <a:srgbClr val="999999"/>
          </a:solidFill>
          <a:ln>
            <a:noFill/>
          </a:ln>
        </p:spPr>
        <p:txBody>
          <a:bodyPr lIns="91425" tIns="91425" rIns="91425" bIns="91425" anchor="ctr" anchorCtr="0">
            <a:noAutofit/>
          </a:bodyPr>
          <a:lstStyle/>
          <a:p>
            <a:pPr lvl="0" algn="ctr" rtl="0">
              <a:spcBef>
                <a:spcPts val="0"/>
              </a:spcBef>
              <a:buNone/>
            </a:pPr>
            <a:r>
              <a:rPr lang="en" sz="1800" dirty="0">
                <a:solidFill>
                  <a:srgbClr val="FFFFFF"/>
                </a:solidFill>
                <a:latin typeface="Georgia" panose="02040502050405020303" pitchFamily="18" charset="0"/>
              </a:rPr>
              <a:t>Adaptive vs Technical Challenges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Shape 370"/>
        <p:cNvGrpSpPr/>
        <p:nvPr/>
      </p:nvGrpSpPr>
      <p:grpSpPr>
        <a:xfrm>
          <a:off x="0" y="0"/>
          <a:ext cx="0" cy="0"/>
          <a:chOff x="0" y="0"/>
          <a:chExt cx="0" cy="0"/>
        </a:xfrm>
      </p:grpSpPr>
      <p:sp>
        <p:nvSpPr>
          <p:cNvPr id="371" name="Shape 371"/>
          <p:cNvSpPr txBox="1">
            <a:spLocks noGrp="1"/>
          </p:cNvSpPr>
          <p:nvPr>
            <p:ph type="title"/>
          </p:nvPr>
        </p:nvSpPr>
        <p:spPr>
          <a:xfrm>
            <a:off x="178200" y="634575"/>
            <a:ext cx="5775000" cy="2563800"/>
          </a:xfrm>
          <a:prstGeom prst="rect">
            <a:avLst/>
          </a:prstGeom>
          <a:noFill/>
        </p:spPr>
        <p:txBody>
          <a:bodyPr lIns="91425" tIns="91425" rIns="91425" bIns="91425" anchor="t" anchorCtr="0">
            <a:noAutofit/>
          </a:bodyPr>
          <a:lstStyle/>
          <a:p>
            <a:pPr marR="0" lvl="0" rtl="0">
              <a:spcBef>
                <a:spcPts val="0"/>
              </a:spcBef>
              <a:buClr>
                <a:schemeClr val="dk1"/>
              </a:buClr>
              <a:buSzPct val="30555"/>
              <a:buFont typeface="Arial"/>
              <a:buNone/>
            </a:pPr>
            <a:r>
              <a:rPr lang="en" sz="3600">
                <a:solidFill>
                  <a:srgbClr val="00FF00"/>
                </a:solidFill>
                <a:latin typeface="Georgia"/>
                <a:ea typeface="Georgia"/>
                <a:cs typeface="Georgia"/>
                <a:sym typeface="Georgia"/>
              </a:rPr>
              <a:t>Communication Challenges:</a:t>
            </a:r>
            <a:r>
              <a:rPr lang="en" sz="3000">
                <a:solidFill>
                  <a:srgbClr val="FFFFFF"/>
                </a:solidFill>
                <a:latin typeface="Georgia"/>
                <a:ea typeface="Georgia"/>
                <a:cs typeface="Georgia"/>
                <a:sym typeface="Georgia"/>
              </a:rPr>
              <a:t> </a:t>
            </a:r>
          </a:p>
          <a:p>
            <a:pPr marR="0" lvl="0" rtl="0">
              <a:spcBef>
                <a:spcPts val="0"/>
              </a:spcBef>
              <a:buClr>
                <a:schemeClr val="dk1"/>
              </a:buClr>
              <a:buSzPct val="36666"/>
              <a:buFont typeface="Arial"/>
              <a:buNone/>
            </a:pPr>
            <a:endParaRPr sz="3000">
              <a:solidFill>
                <a:srgbClr val="FFFFFF"/>
              </a:solidFill>
              <a:latin typeface="Georgia"/>
              <a:ea typeface="Georgia"/>
              <a:cs typeface="Georgia"/>
              <a:sym typeface="Georgia"/>
            </a:endParaRPr>
          </a:p>
          <a:p>
            <a:pPr marR="0" lvl="0" rtl="0">
              <a:spcBef>
                <a:spcPts val="0"/>
              </a:spcBef>
              <a:buClr>
                <a:schemeClr val="dk1"/>
              </a:buClr>
              <a:buSzPct val="36666"/>
              <a:buFont typeface="Arial"/>
              <a:buNone/>
            </a:pPr>
            <a:r>
              <a:rPr lang="en" sz="3000">
                <a:solidFill>
                  <a:srgbClr val="FFFFFF"/>
                </a:solidFill>
                <a:latin typeface="Georgia"/>
                <a:ea typeface="Georgia"/>
                <a:cs typeface="Georgia"/>
                <a:sym typeface="Georgia"/>
              </a:rPr>
              <a:t>Perspective Sharing,</a:t>
            </a:r>
          </a:p>
          <a:p>
            <a:pPr marR="0" lvl="0" rtl="0">
              <a:spcBef>
                <a:spcPts val="0"/>
              </a:spcBef>
              <a:buClr>
                <a:schemeClr val="dk1"/>
              </a:buClr>
              <a:buSzPct val="36666"/>
              <a:buFont typeface="Arial"/>
              <a:buNone/>
            </a:pPr>
            <a:r>
              <a:rPr lang="en" sz="3000">
                <a:solidFill>
                  <a:srgbClr val="FFFFFF"/>
                </a:solidFill>
                <a:latin typeface="Georgia"/>
                <a:ea typeface="Georgia"/>
                <a:cs typeface="Georgia"/>
                <a:sym typeface="Georgia"/>
              </a:rPr>
              <a:t>Perspective Taking, and</a:t>
            </a:r>
          </a:p>
          <a:p>
            <a:pPr marR="0" lvl="0" rtl="0">
              <a:spcBef>
                <a:spcPts val="0"/>
              </a:spcBef>
              <a:buClr>
                <a:schemeClr val="dk1"/>
              </a:buClr>
              <a:buSzPct val="36666"/>
              <a:buFont typeface="Arial"/>
              <a:buNone/>
            </a:pPr>
            <a:r>
              <a:rPr lang="en" sz="3000">
                <a:solidFill>
                  <a:srgbClr val="FFFFFF"/>
                </a:solidFill>
                <a:latin typeface="Georgia"/>
                <a:ea typeface="Georgia"/>
                <a:cs typeface="Georgia"/>
                <a:sym typeface="Georgia"/>
              </a:rPr>
              <a:t>Perspective Shift</a:t>
            </a:r>
          </a:p>
        </p:txBody>
      </p:sp>
      <p:pic>
        <p:nvPicPr>
          <p:cNvPr id="372" name="Shape 372"/>
          <p:cNvPicPr preferRelativeResize="0"/>
          <p:nvPr/>
        </p:nvPicPr>
        <p:blipFill>
          <a:blip r:embed="rId3">
            <a:alphaModFix/>
          </a:blip>
          <a:stretch>
            <a:fillRect/>
          </a:stretch>
        </p:blipFill>
        <p:spPr>
          <a:xfrm>
            <a:off x="6140175" y="634574"/>
            <a:ext cx="2407349" cy="3874350"/>
          </a:xfrm>
          <a:prstGeom prst="rect">
            <a:avLst/>
          </a:prstGeom>
          <a:noFill/>
          <a:ln w="38100" cap="flat" cmpd="sng">
            <a:solidFill>
              <a:srgbClr val="00FF00"/>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196000" y="178050"/>
            <a:ext cx="5374800" cy="1071300"/>
          </a:xfrm>
          <a:prstGeom prst="rect">
            <a:avLst/>
          </a:prstGeom>
        </p:spPr>
        <p:txBody>
          <a:bodyPr lIns="91425" tIns="91425" rIns="91425" bIns="91425" anchor="t" anchorCtr="0">
            <a:noAutofit/>
          </a:bodyPr>
          <a:lstStyle/>
          <a:p>
            <a:pPr marR="0" lvl="0" rtl="0">
              <a:lnSpc>
                <a:spcPct val="115000"/>
              </a:lnSpc>
              <a:spcBef>
                <a:spcPts val="0"/>
              </a:spcBef>
              <a:spcAft>
                <a:spcPts val="800"/>
              </a:spcAft>
              <a:buClr>
                <a:schemeClr val="dk1"/>
              </a:buClr>
              <a:buSzPct val="36666"/>
              <a:buFont typeface="Arial"/>
              <a:buNone/>
            </a:pPr>
            <a:r>
              <a:rPr lang="en" sz="3000">
                <a:latin typeface="Georgia"/>
                <a:ea typeface="Georgia"/>
                <a:cs typeface="Georgia"/>
                <a:sym typeface="Georgia"/>
              </a:rPr>
              <a:t>Communication Challenge: Perspective Shift</a:t>
            </a:r>
          </a:p>
        </p:txBody>
      </p:sp>
      <p:sp>
        <p:nvSpPr>
          <p:cNvPr id="378" name="Shape 378"/>
          <p:cNvSpPr txBox="1"/>
          <p:nvPr/>
        </p:nvSpPr>
        <p:spPr>
          <a:xfrm>
            <a:off x="3826475" y="1712075"/>
            <a:ext cx="4752000" cy="3000000"/>
          </a:xfrm>
          <a:prstGeom prst="rect">
            <a:avLst/>
          </a:prstGeom>
          <a:solidFill>
            <a:srgbClr val="0000FF"/>
          </a:solidFill>
          <a:ln>
            <a:noFill/>
          </a:ln>
        </p:spPr>
        <p:txBody>
          <a:bodyPr lIns="91425" tIns="91425" rIns="91425" bIns="91425" anchor="ctr" anchorCtr="0">
            <a:noAutofit/>
          </a:bodyPr>
          <a:lstStyle/>
          <a:p>
            <a:pPr marL="457200" lvl="0" indent="0" rtl="0">
              <a:lnSpc>
                <a:spcPct val="115000"/>
              </a:lnSpc>
              <a:spcBef>
                <a:spcPts val="0"/>
              </a:spcBef>
              <a:buNone/>
            </a:pPr>
            <a:r>
              <a:rPr lang="en" sz="2800" dirty="0">
                <a:solidFill>
                  <a:srgbClr val="FFFFFF"/>
                </a:solidFill>
                <a:latin typeface="Georgia"/>
                <a:ea typeface="Georgia"/>
                <a:cs typeface="Georgia"/>
                <a:sym typeface="Georgia"/>
              </a:rPr>
              <a:t>“ Cows,” said the </a:t>
            </a:r>
            <a:r>
              <a:rPr lang="en" sz="2800" dirty="0" smtClean="0">
                <a:solidFill>
                  <a:srgbClr val="FFFFFF"/>
                </a:solidFill>
                <a:latin typeface="Georgia"/>
                <a:ea typeface="Georgia"/>
                <a:cs typeface="Georgia"/>
                <a:sym typeface="Georgia"/>
              </a:rPr>
              <a:t>frog to the fish. </a:t>
            </a:r>
            <a:r>
              <a:rPr lang="en" sz="2800" dirty="0">
                <a:solidFill>
                  <a:srgbClr val="FFFFFF"/>
                </a:solidFill>
                <a:latin typeface="Georgia"/>
                <a:ea typeface="Georgia"/>
                <a:cs typeface="Georgia"/>
                <a:sym typeface="Georgia"/>
              </a:rPr>
              <a:t>“Cows ! They have four  legs, horns, eat grass, and carry pink bags of milk.”</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196000" y="178050"/>
            <a:ext cx="5374800" cy="1071300"/>
          </a:xfrm>
          <a:prstGeom prst="rect">
            <a:avLst/>
          </a:prstGeom>
        </p:spPr>
        <p:txBody>
          <a:bodyPr lIns="91425" tIns="91425" rIns="91425" bIns="91425" anchor="t" anchorCtr="0">
            <a:noAutofit/>
          </a:bodyPr>
          <a:lstStyle/>
          <a:p>
            <a:pPr marR="0" lvl="0" rtl="0">
              <a:lnSpc>
                <a:spcPct val="115000"/>
              </a:lnSpc>
              <a:spcBef>
                <a:spcPts val="0"/>
              </a:spcBef>
              <a:spcAft>
                <a:spcPts val="800"/>
              </a:spcAft>
              <a:buClr>
                <a:schemeClr val="dk1"/>
              </a:buClr>
              <a:buSzPct val="36666"/>
              <a:buFont typeface="Arial"/>
              <a:buNone/>
            </a:pPr>
            <a:r>
              <a:rPr lang="en" sz="3000">
                <a:latin typeface="Georgia"/>
                <a:ea typeface="Georgia"/>
                <a:cs typeface="Georgia"/>
                <a:sym typeface="Georgia"/>
              </a:rPr>
              <a:t>Communication Challenge: Perspective Shift</a:t>
            </a:r>
          </a:p>
        </p:txBody>
      </p:sp>
      <p:pic>
        <p:nvPicPr>
          <p:cNvPr id="384" name="Shape 384"/>
          <p:cNvPicPr preferRelativeResize="0"/>
          <p:nvPr/>
        </p:nvPicPr>
        <p:blipFill rotWithShape="1">
          <a:blip r:embed="rId3">
            <a:alphaModFix/>
          </a:blip>
          <a:srcRect t="20565"/>
          <a:stretch/>
        </p:blipFill>
        <p:spPr>
          <a:xfrm>
            <a:off x="3836675" y="1489649"/>
            <a:ext cx="4999850" cy="3310500"/>
          </a:xfrm>
          <a:prstGeom prst="rect">
            <a:avLst/>
          </a:prstGeom>
          <a:noFill/>
          <a:ln w="38100" cap="flat" cmpd="sng">
            <a:solidFill>
              <a:srgbClr val="38761D"/>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a:spLocks noGrp="1"/>
          </p:cNvSpPr>
          <p:nvPr>
            <p:ph type="title"/>
          </p:nvPr>
        </p:nvSpPr>
        <p:spPr>
          <a:xfrm>
            <a:off x="196000" y="178050"/>
            <a:ext cx="5374800" cy="1071300"/>
          </a:xfrm>
          <a:prstGeom prst="rect">
            <a:avLst/>
          </a:prstGeom>
        </p:spPr>
        <p:txBody>
          <a:bodyPr lIns="91425" tIns="91425" rIns="91425" bIns="91425" anchor="t" anchorCtr="0">
            <a:noAutofit/>
          </a:bodyPr>
          <a:lstStyle/>
          <a:p>
            <a:pPr marR="0" lvl="0" rtl="0">
              <a:lnSpc>
                <a:spcPct val="115000"/>
              </a:lnSpc>
              <a:spcBef>
                <a:spcPts val="0"/>
              </a:spcBef>
              <a:spcAft>
                <a:spcPts val="800"/>
              </a:spcAft>
              <a:buClr>
                <a:schemeClr val="dk1"/>
              </a:buClr>
              <a:buSzPct val="36666"/>
              <a:buFont typeface="Arial"/>
              <a:buNone/>
            </a:pPr>
            <a:r>
              <a:rPr lang="en" sz="3000">
                <a:latin typeface="Georgia"/>
                <a:ea typeface="Georgia"/>
                <a:cs typeface="Georgia"/>
                <a:sym typeface="Georgia"/>
              </a:rPr>
              <a:t>Communication Challenge: Perspective Shift</a:t>
            </a:r>
          </a:p>
        </p:txBody>
      </p:sp>
      <p:sp>
        <p:nvSpPr>
          <p:cNvPr id="390" name="Shape 390"/>
          <p:cNvSpPr txBox="1">
            <a:spLocks noGrp="1"/>
          </p:cNvSpPr>
          <p:nvPr>
            <p:ph type="body" idx="1"/>
          </p:nvPr>
        </p:nvSpPr>
        <p:spPr>
          <a:xfrm>
            <a:off x="320600" y="1489650"/>
            <a:ext cx="3408000" cy="3310500"/>
          </a:xfrm>
          <a:prstGeom prst="rect">
            <a:avLst/>
          </a:prstGeom>
        </p:spPr>
        <p:txBody>
          <a:bodyPr lIns="91425" tIns="91425" rIns="91425" bIns="91425" anchor="t" anchorCtr="0">
            <a:noAutofit/>
          </a:bodyPr>
          <a:lstStyle/>
          <a:p>
            <a:pPr marR="0" lvl="0" rtl="0">
              <a:lnSpc>
                <a:spcPct val="115000"/>
              </a:lnSpc>
              <a:spcBef>
                <a:spcPts val="0"/>
              </a:spcBef>
              <a:spcAft>
                <a:spcPts val="800"/>
              </a:spcAft>
              <a:buNone/>
            </a:pPr>
            <a:r>
              <a:rPr lang="en" sz="2400">
                <a:solidFill>
                  <a:schemeClr val="dk1"/>
                </a:solidFill>
                <a:highlight>
                  <a:srgbClr val="FFFFFF"/>
                </a:highlight>
                <a:latin typeface="Georgia"/>
                <a:ea typeface="Georgia"/>
                <a:cs typeface="Georgia"/>
                <a:sym typeface="Georgia"/>
              </a:rPr>
              <a:t>A core of constructive dialogs/dignilogs for </a:t>
            </a:r>
            <a:r>
              <a:rPr lang="en" sz="2400">
                <a:solidFill>
                  <a:schemeClr val="dk1"/>
                </a:solidFill>
                <a:latin typeface="Georgia"/>
                <a:ea typeface="Georgia"/>
                <a:cs typeface="Georgia"/>
                <a:sym typeface="Georgia"/>
              </a:rPr>
              <a:t>s</a:t>
            </a:r>
            <a:r>
              <a:rPr lang="en" sz="2400">
                <a:solidFill>
                  <a:schemeClr val="dk1"/>
                </a:solidFill>
                <a:highlight>
                  <a:srgbClr val="FFFFFF"/>
                </a:highlight>
                <a:latin typeface="Georgia"/>
                <a:ea typeface="Georgia"/>
                <a:cs typeface="Georgia"/>
                <a:sym typeface="Georgia"/>
              </a:rPr>
              <a:t>olving an adaptive challenge comprises </a:t>
            </a:r>
            <a:r>
              <a:rPr lang="en" sz="2400" i="1">
                <a:solidFill>
                  <a:schemeClr val="dk1"/>
                </a:solidFill>
                <a:highlight>
                  <a:srgbClr val="FFFFFF"/>
                </a:highlight>
                <a:latin typeface="Georgia"/>
                <a:ea typeface="Georgia"/>
                <a:cs typeface="Georgia"/>
                <a:sym typeface="Georgia"/>
              </a:rPr>
              <a:t>perspective sharing, perspective taking and perspective shift</a:t>
            </a:r>
            <a:r>
              <a:rPr lang="en" sz="2400">
                <a:solidFill>
                  <a:schemeClr val="dk1"/>
                </a:solidFill>
                <a:highlight>
                  <a:srgbClr val="FFFFFF"/>
                </a:highlight>
                <a:latin typeface="Georgia"/>
                <a:ea typeface="Georgia"/>
                <a:cs typeface="Georgia"/>
                <a:sym typeface="Georgia"/>
              </a:rPr>
              <a:t>.</a:t>
            </a:r>
            <a:r>
              <a:rPr lang="en">
                <a:solidFill>
                  <a:schemeClr val="dk1"/>
                </a:solidFill>
                <a:highlight>
                  <a:srgbClr val="FFFFFF"/>
                </a:highlight>
                <a:latin typeface="Georgia"/>
                <a:ea typeface="Georgia"/>
                <a:cs typeface="Georgia"/>
                <a:sym typeface="Georgia"/>
              </a:rPr>
              <a:t> </a:t>
            </a:r>
          </a:p>
        </p:txBody>
      </p:sp>
      <p:pic>
        <p:nvPicPr>
          <p:cNvPr id="391" name="Shape 391"/>
          <p:cNvPicPr preferRelativeResize="0"/>
          <p:nvPr/>
        </p:nvPicPr>
        <p:blipFill rotWithShape="1">
          <a:blip r:embed="rId3">
            <a:alphaModFix/>
          </a:blip>
          <a:srcRect t="20565"/>
          <a:stretch/>
        </p:blipFill>
        <p:spPr>
          <a:xfrm>
            <a:off x="3836675" y="1489649"/>
            <a:ext cx="4999850" cy="3310500"/>
          </a:xfrm>
          <a:prstGeom prst="rect">
            <a:avLst/>
          </a:prstGeom>
          <a:noFill/>
          <a:ln w="38100" cap="flat" cmpd="sng">
            <a:solidFill>
              <a:srgbClr val="38761D"/>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2" name="Shape 72" descr="Mansion.jpg"/>
          <p:cNvPicPr preferRelativeResize="0"/>
          <p:nvPr/>
        </p:nvPicPr>
        <p:blipFill>
          <a:blip r:embed="rId3">
            <a:alphaModFix/>
          </a:blip>
          <a:stretch>
            <a:fillRect/>
          </a:stretch>
        </p:blipFill>
        <p:spPr>
          <a:xfrm>
            <a:off x="3704575" y="260225"/>
            <a:ext cx="5047325" cy="2297624"/>
          </a:xfrm>
          <a:prstGeom prst="rect">
            <a:avLst/>
          </a:prstGeom>
          <a:noFill/>
          <a:ln>
            <a:noFill/>
          </a:ln>
        </p:spPr>
      </p:pic>
      <p:pic>
        <p:nvPicPr>
          <p:cNvPr id="73" name="Shape 73" descr="TrailerPark.jpg"/>
          <p:cNvPicPr preferRelativeResize="0"/>
          <p:nvPr/>
        </p:nvPicPr>
        <p:blipFill rotWithShape="1">
          <a:blip r:embed="rId4">
            <a:alphaModFix/>
          </a:blip>
          <a:srcRect t="18420"/>
          <a:stretch/>
        </p:blipFill>
        <p:spPr>
          <a:xfrm>
            <a:off x="391200" y="1713075"/>
            <a:ext cx="2524747" cy="3059025"/>
          </a:xfrm>
          <a:prstGeom prst="rect">
            <a:avLst/>
          </a:prstGeom>
          <a:noFill/>
          <a:ln>
            <a:noFill/>
          </a:ln>
        </p:spPr>
      </p:pic>
      <p:sp>
        <p:nvSpPr>
          <p:cNvPr id="74" name="Shape 74"/>
          <p:cNvSpPr/>
          <p:nvPr/>
        </p:nvSpPr>
        <p:spPr>
          <a:xfrm>
            <a:off x="1716750" y="1109575"/>
            <a:ext cx="3451630" cy="1843321"/>
          </a:xfrm>
          <a:custGeom>
            <a:avLst/>
            <a:gdLst/>
            <a:ahLst/>
            <a:cxnLst/>
            <a:rect l="0" t="0" r="0" b="0"/>
            <a:pathLst>
              <a:path w="85373" h="59371" extrusionOk="0">
                <a:moveTo>
                  <a:pt x="0" y="14735"/>
                </a:moveTo>
                <a:lnTo>
                  <a:pt x="45937" y="0"/>
                </a:lnTo>
                <a:lnTo>
                  <a:pt x="44203" y="11268"/>
                </a:lnTo>
                <a:lnTo>
                  <a:pt x="55037" y="11701"/>
                </a:lnTo>
                <a:lnTo>
                  <a:pt x="53304" y="25135"/>
                </a:lnTo>
                <a:lnTo>
                  <a:pt x="67171" y="25135"/>
                </a:lnTo>
                <a:lnTo>
                  <a:pt x="63705" y="40303"/>
                </a:lnTo>
                <a:lnTo>
                  <a:pt x="85373" y="40303"/>
                </a:lnTo>
                <a:lnTo>
                  <a:pt x="74105" y="56338"/>
                </a:lnTo>
                <a:lnTo>
                  <a:pt x="38569" y="59371"/>
                </a:lnTo>
                <a:lnTo>
                  <a:pt x="22102" y="54604"/>
                </a:lnTo>
                <a:lnTo>
                  <a:pt x="26435" y="37703"/>
                </a:lnTo>
                <a:lnTo>
                  <a:pt x="11701" y="37703"/>
                </a:lnTo>
                <a:lnTo>
                  <a:pt x="16034" y="21235"/>
                </a:lnTo>
                <a:close/>
              </a:path>
            </a:pathLst>
          </a:custGeom>
          <a:solidFill>
            <a:srgbClr val="FFFFFF"/>
          </a:solidFill>
          <a:ln>
            <a:noFill/>
          </a:ln>
        </p:spPr>
      </p:sp>
      <p:pic>
        <p:nvPicPr>
          <p:cNvPr id="75" name="Shape 75"/>
          <p:cNvPicPr preferRelativeResize="0"/>
          <p:nvPr/>
        </p:nvPicPr>
        <p:blipFill>
          <a:blip r:embed="rId5">
            <a:alphaModFix/>
          </a:blip>
          <a:stretch>
            <a:fillRect/>
          </a:stretch>
        </p:blipFill>
        <p:spPr>
          <a:xfrm>
            <a:off x="1851137" y="133293"/>
            <a:ext cx="4995977" cy="3795884"/>
          </a:xfrm>
          <a:prstGeom prst="rect">
            <a:avLst/>
          </a:prstGeom>
          <a:noFill/>
          <a:ln>
            <a:noFill/>
          </a:ln>
        </p:spPr>
      </p:pic>
      <p:sp>
        <p:nvSpPr>
          <p:cNvPr id="2" name="TextBox 1"/>
          <p:cNvSpPr txBox="1"/>
          <p:nvPr/>
        </p:nvSpPr>
        <p:spPr>
          <a:xfrm>
            <a:off x="7097486" y="3810000"/>
            <a:ext cx="555171" cy="523220"/>
          </a:xfrm>
          <a:prstGeom prst="rect">
            <a:avLst/>
          </a:prstGeom>
          <a:solidFill>
            <a:srgbClr val="FFFF00"/>
          </a:solidFill>
        </p:spPr>
        <p:txBody>
          <a:bodyPr wrap="square" rtlCol="0">
            <a:spAutoFit/>
          </a:bodyPr>
          <a:lstStyle/>
          <a:p>
            <a:r>
              <a:rPr lang="en-US" dirty="0" smtClean="0"/>
              <a:t>1:4</a:t>
            </a:r>
          </a:p>
          <a:p>
            <a:r>
              <a:rPr lang="en-US" dirty="0" smtClean="0"/>
              <a:t>12:1</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Shape 396"/>
          <p:cNvSpPr txBox="1">
            <a:spLocks noGrp="1"/>
          </p:cNvSpPr>
          <p:nvPr>
            <p:ph type="title"/>
          </p:nvPr>
        </p:nvSpPr>
        <p:spPr>
          <a:xfrm>
            <a:off x="531940" y="325282"/>
            <a:ext cx="8289600" cy="572700"/>
          </a:xfrm>
          <a:prstGeom prst="rect">
            <a:avLst/>
          </a:prstGeom>
        </p:spPr>
        <p:txBody>
          <a:bodyPr lIns="91425" tIns="91425" rIns="91425" bIns="91425" anchor="t" anchorCtr="0">
            <a:noAutofit/>
          </a:bodyPr>
          <a:lstStyle/>
          <a:p>
            <a:pPr lvl="0" rtl="0">
              <a:spcBef>
                <a:spcPts val="0"/>
              </a:spcBef>
              <a:buNone/>
            </a:pPr>
            <a:r>
              <a:rPr lang="en" sz="3600">
                <a:latin typeface="Georgia"/>
                <a:ea typeface="Georgia"/>
                <a:cs typeface="Georgia"/>
                <a:sym typeface="Georgia"/>
              </a:rPr>
              <a:t>Context Design: Relational Criteria </a:t>
            </a:r>
          </a:p>
        </p:txBody>
      </p:sp>
      <p:sp>
        <p:nvSpPr>
          <p:cNvPr id="397" name="Shape 397"/>
          <p:cNvSpPr txBox="1">
            <a:spLocks noGrp="1"/>
          </p:cNvSpPr>
          <p:nvPr>
            <p:ph type="body" idx="1"/>
          </p:nvPr>
        </p:nvSpPr>
        <p:spPr>
          <a:xfrm>
            <a:off x="680546" y="1191125"/>
            <a:ext cx="6340740" cy="3642132"/>
          </a:xfrm>
          <a:prstGeom prst="rect">
            <a:avLst/>
          </a:prstGeom>
        </p:spPr>
        <p:txBody>
          <a:bodyPr lIns="91425" tIns="91425" rIns="91425" bIns="91425" anchor="t" anchorCtr="0">
            <a:noAutofit/>
          </a:bodyPr>
          <a:lstStyle/>
          <a:p>
            <a:pPr marL="457200" marR="0" lvl="0" indent="-381000" rtl="0">
              <a:lnSpc>
                <a:spcPct val="115000"/>
              </a:lnSpc>
              <a:spcBef>
                <a:spcPts val="0"/>
              </a:spcBef>
              <a:spcAft>
                <a:spcPts val="800"/>
              </a:spcAft>
              <a:buClr>
                <a:schemeClr val="dk1"/>
              </a:buClr>
              <a:buSzPct val="100000"/>
              <a:buFont typeface="Georgia"/>
              <a:buChar char="❖"/>
            </a:pPr>
            <a:r>
              <a:rPr lang="en" sz="2400" dirty="0">
                <a:solidFill>
                  <a:schemeClr val="dk1"/>
                </a:solidFill>
                <a:highlight>
                  <a:srgbClr val="FFFFFF"/>
                </a:highlight>
                <a:latin typeface="Georgia"/>
                <a:ea typeface="Georgia"/>
                <a:cs typeface="Georgia"/>
                <a:sym typeface="Georgia"/>
              </a:rPr>
              <a:t>A</a:t>
            </a:r>
            <a:r>
              <a:rPr lang="en" sz="2400" dirty="0">
                <a:solidFill>
                  <a:schemeClr val="dk1"/>
                </a:solidFill>
                <a:latin typeface="Georgia"/>
                <a:ea typeface="Georgia"/>
                <a:cs typeface="Georgia"/>
                <a:sym typeface="Georgia"/>
              </a:rPr>
              <a:t>ctive listening</a:t>
            </a:r>
          </a:p>
          <a:p>
            <a:pPr marL="457200" marR="0" lvl="0" indent="-381000" rtl="0">
              <a:lnSpc>
                <a:spcPct val="115000"/>
              </a:lnSpc>
              <a:spcBef>
                <a:spcPts val="0"/>
              </a:spcBef>
              <a:spcAft>
                <a:spcPts val="800"/>
              </a:spcAft>
              <a:buClr>
                <a:schemeClr val="dk1"/>
              </a:buClr>
              <a:buSzPct val="100000"/>
              <a:buFont typeface="Georgia"/>
              <a:buChar char="❖"/>
            </a:pPr>
            <a:r>
              <a:rPr lang="en" sz="2400" dirty="0">
                <a:solidFill>
                  <a:schemeClr val="dk1"/>
                </a:solidFill>
                <a:latin typeface="Georgia"/>
                <a:ea typeface="Georgia"/>
                <a:cs typeface="Georgia"/>
                <a:sym typeface="Georgia"/>
              </a:rPr>
              <a:t>Dialectic flow of thinking </a:t>
            </a:r>
          </a:p>
          <a:p>
            <a:pPr marL="457200" marR="0" lvl="0" indent="-381000" rtl="0">
              <a:lnSpc>
                <a:spcPct val="115000"/>
              </a:lnSpc>
              <a:spcBef>
                <a:spcPts val="0"/>
              </a:spcBef>
              <a:spcAft>
                <a:spcPts val="800"/>
              </a:spcAft>
              <a:buClr>
                <a:schemeClr val="dk1"/>
              </a:buClr>
              <a:buSzPct val="100000"/>
              <a:buFont typeface="Georgia"/>
              <a:buChar char="❖"/>
            </a:pPr>
            <a:r>
              <a:rPr lang="en" sz="2400" dirty="0">
                <a:solidFill>
                  <a:schemeClr val="dk1"/>
                </a:solidFill>
                <a:latin typeface="Georgia"/>
                <a:ea typeface="Georgia"/>
                <a:cs typeface="Georgia"/>
                <a:sym typeface="Georgia"/>
              </a:rPr>
              <a:t>Intercultural sensitivity</a:t>
            </a:r>
          </a:p>
          <a:p>
            <a:pPr marL="457200" marR="0" lvl="0" indent="-381000" rtl="0">
              <a:lnSpc>
                <a:spcPct val="115000"/>
              </a:lnSpc>
              <a:spcBef>
                <a:spcPts val="0"/>
              </a:spcBef>
              <a:spcAft>
                <a:spcPts val="800"/>
              </a:spcAft>
              <a:buClr>
                <a:schemeClr val="dk1"/>
              </a:buClr>
              <a:buSzPct val="100000"/>
              <a:buFont typeface="Georgia"/>
              <a:buChar char="❖"/>
            </a:pPr>
            <a:r>
              <a:rPr lang="en" sz="2400" dirty="0">
                <a:solidFill>
                  <a:schemeClr val="dk1"/>
                </a:solidFill>
                <a:latin typeface="Georgia"/>
                <a:ea typeface="Georgia"/>
                <a:cs typeface="Georgia"/>
                <a:sym typeface="Georgia"/>
              </a:rPr>
              <a:t>Critical co-reflection </a:t>
            </a:r>
          </a:p>
          <a:p>
            <a:pPr marL="457200" marR="0" lvl="0" indent="-381000" rtl="0">
              <a:lnSpc>
                <a:spcPct val="115000"/>
              </a:lnSpc>
              <a:spcBef>
                <a:spcPts val="0"/>
              </a:spcBef>
              <a:spcAft>
                <a:spcPts val="800"/>
              </a:spcAft>
              <a:buClr>
                <a:schemeClr val="dk1"/>
              </a:buClr>
              <a:buSzPct val="100000"/>
              <a:buFont typeface="Georgia"/>
              <a:buChar char="❖"/>
            </a:pPr>
            <a:r>
              <a:rPr lang="en" sz="2400" dirty="0">
                <a:solidFill>
                  <a:schemeClr val="dk1"/>
                </a:solidFill>
                <a:latin typeface="Georgia"/>
                <a:ea typeface="Georgia"/>
                <a:cs typeface="Georgia"/>
                <a:sym typeface="Georgia"/>
              </a:rPr>
              <a:t>Conscientization</a:t>
            </a:r>
          </a:p>
          <a:p>
            <a:pPr marL="457200" marR="0" lvl="0" indent="-381000" rtl="0">
              <a:lnSpc>
                <a:spcPct val="115000"/>
              </a:lnSpc>
              <a:spcBef>
                <a:spcPts val="0"/>
              </a:spcBef>
              <a:spcAft>
                <a:spcPts val="800"/>
              </a:spcAft>
              <a:buClr>
                <a:schemeClr val="dk1"/>
              </a:buClr>
              <a:buSzPct val="100000"/>
              <a:buFont typeface="Georgia"/>
              <a:buChar char="❖"/>
            </a:pPr>
            <a:r>
              <a:rPr lang="en" sz="2400" dirty="0">
                <a:solidFill>
                  <a:schemeClr val="dk1"/>
                </a:solidFill>
                <a:latin typeface="Georgia"/>
                <a:ea typeface="Georgia"/>
                <a:cs typeface="Georgia"/>
                <a:sym typeface="Georgia"/>
              </a:rPr>
              <a:t>Bodymindfulness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graphicFrame>
        <p:nvGraphicFramePr>
          <p:cNvPr id="517" name="Shape 517"/>
          <p:cNvGraphicFramePr/>
          <p:nvPr>
            <p:extLst>
              <p:ext uri="{D42A27DB-BD31-4B8C-83A1-F6EECF244321}">
                <p14:modId xmlns:p14="http://schemas.microsoft.com/office/powerpoint/2010/main" val="3652599189"/>
              </p:ext>
            </p:extLst>
          </p:nvPr>
        </p:nvGraphicFramePr>
        <p:xfrm>
          <a:off x="-35300" y="2385"/>
          <a:ext cx="9178950" cy="5157444"/>
        </p:xfrm>
        <a:graphic>
          <a:graphicData uri="http://schemas.openxmlformats.org/drawingml/2006/table">
            <a:tbl>
              <a:tblPr>
                <a:noFill/>
                <a:tableStyleId>{21CD4AA8-2DF1-460F-AA08-480AC3EE743E}</a:tableStyleId>
              </a:tblPr>
              <a:tblGrid>
                <a:gridCol w="3059650"/>
                <a:gridCol w="3077400"/>
                <a:gridCol w="3041900"/>
              </a:tblGrid>
              <a:tr h="498949">
                <a:tc>
                  <a:txBody>
                    <a:bodyPr/>
                    <a:lstStyle/>
                    <a:p>
                      <a:pPr marL="0" marR="0" lvl="0" indent="-69850" algn="ctr" rtl="0">
                        <a:lnSpc>
                          <a:spcPct val="100000"/>
                        </a:lnSpc>
                        <a:spcBef>
                          <a:spcPts val="0"/>
                        </a:spcBef>
                        <a:spcAft>
                          <a:spcPts val="0"/>
                        </a:spcAft>
                        <a:buClr>
                          <a:srgbClr val="000000"/>
                        </a:buClr>
                        <a:buSzPct val="55000"/>
                        <a:buFont typeface="Arial"/>
                        <a:buNone/>
                      </a:pPr>
                      <a:r>
                        <a:rPr lang="en" sz="2000" dirty="0">
                          <a:solidFill>
                            <a:srgbClr val="FFFFFF"/>
                          </a:solidFill>
                          <a:latin typeface="Georgia"/>
                          <a:ea typeface="Georgia"/>
                          <a:cs typeface="Georgia"/>
                          <a:sym typeface="Georgia"/>
                        </a:rPr>
                        <a:t>Intercultural Sensitivity </a:t>
                      </a:r>
                    </a:p>
                  </a:txBody>
                  <a:tcPr marL="91425" marR="91425" marT="91425" marB="91425" anchor="ctr">
                    <a:lnL w="38100" cap="flat" cmpd="sng">
                      <a:solidFill>
                        <a:srgbClr val="00FFFF"/>
                      </a:solidFill>
                      <a:prstDash val="solid"/>
                      <a:round/>
                      <a:headEnd type="none" w="med" len="med"/>
                      <a:tailEnd type="none" w="med" len="med"/>
                    </a:lnL>
                    <a:lnR w="38100" cap="flat" cmpd="sng">
                      <a:solidFill>
                        <a:srgbClr val="00FFFF"/>
                      </a:solidFill>
                      <a:prstDash val="solid"/>
                      <a:round/>
                      <a:headEnd type="none" w="med" len="med"/>
                      <a:tailEnd type="none" w="med" len="med"/>
                    </a:lnR>
                    <a:lnT w="38100" cap="flat" cmpd="sng">
                      <a:solidFill>
                        <a:srgbClr val="00FFFF"/>
                      </a:solidFill>
                      <a:prstDash val="solid"/>
                      <a:round/>
                      <a:headEnd type="none" w="med" len="med"/>
                      <a:tailEnd type="none" w="med" len="med"/>
                    </a:lnT>
                    <a:lnB w="38100" cap="flat" cmpd="sng">
                      <a:solidFill>
                        <a:srgbClr val="00FFFF"/>
                      </a:solidFill>
                      <a:prstDash val="solid"/>
                      <a:round/>
                      <a:headEnd type="none" w="med" len="med"/>
                      <a:tailEnd type="none" w="med" len="med"/>
                    </a:lnB>
                    <a:solidFill>
                      <a:srgbClr val="0000FF"/>
                    </a:solidFill>
                  </a:tcPr>
                </a:tc>
                <a:tc>
                  <a:txBody>
                    <a:bodyPr/>
                    <a:lstStyle/>
                    <a:p>
                      <a:pPr marL="0" marR="0" lvl="0" indent="0" algn="ctr" rtl="0">
                        <a:lnSpc>
                          <a:spcPct val="100000"/>
                        </a:lnSpc>
                        <a:spcBef>
                          <a:spcPts val="0"/>
                        </a:spcBef>
                        <a:spcAft>
                          <a:spcPts val="0"/>
                        </a:spcAft>
                        <a:buNone/>
                      </a:pPr>
                      <a:r>
                        <a:rPr lang="en" sz="2000">
                          <a:solidFill>
                            <a:srgbClr val="FFFFFF"/>
                          </a:solidFill>
                          <a:latin typeface="Georgia"/>
                          <a:ea typeface="Georgia"/>
                          <a:cs typeface="Georgia"/>
                          <a:sym typeface="Georgia"/>
                        </a:rPr>
                        <a:t>Active Listening</a:t>
                      </a:r>
                    </a:p>
                  </a:txBody>
                  <a:tcPr marL="91425" marR="91425" marT="91425" marB="91425" anchor="ctr">
                    <a:lnL w="38100" cap="flat" cmpd="sng">
                      <a:solidFill>
                        <a:srgbClr val="00FFFF"/>
                      </a:solidFill>
                      <a:prstDash val="solid"/>
                      <a:round/>
                      <a:headEnd type="none" w="med" len="med"/>
                      <a:tailEnd type="none" w="med" len="med"/>
                    </a:lnL>
                    <a:lnR w="38100" cap="flat" cmpd="sng">
                      <a:solidFill>
                        <a:srgbClr val="00FFFF"/>
                      </a:solidFill>
                      <a:prstDash val="solid"/>
                      <a:round/>
                      <a:headEnd type="none" w="med" len="med"/>
                      <a:tailEnd type="none" w="med" len="med"/>
                    </a:lnR>
                    <a:lnT w="38100" cap="flat" cmpd="sng">
                      <a:solidFill>
                        <a:srgbClr val="00FFFF"/>
                      </a:solidFill>
                      <a:prstDash val="solid"/>
                      <a:round/>
                      <a:headEnd type="none" w="med" len="med"/>
                      <a:tailEnd type="none" w="med" len="med"/>
                    </a:lnT>
                    <a:lnB w="38100" cap="flat" cmpd="sng">
                      <a:solidFill>
                        <a:srgbClr val="00FFFF"/>
                      </a:solidFill>
                      <a:prstDash val="solid"/>
                      <a:round/>
                      <a:headEnd type="none" w="med" len="med"/>
                      <a:tailEnd type="none" w="med" len="med"/>
                    </a:lnB>
                    <a:solidFill>
                      <a:srgbClr val="0000FF"/>
                    </a:solidFill>
                  </a:tcPr>
                </a:tc>
                <a:tc>
                  <a:txBody>
                    <a:bodyPr/>
                    <a:lstStyle/>
                    <a:p>
                      <a:pPr marL="0" marR="0" lvl="0" indent="0" algn="ctr" rtl="0">
                        <a:lnSpc>
                          <a:spcPct val="100000"/>
                        </a:lnSpc>
                        <a:spcBef>
                          <a:spcPts val="0"/>
                        </a:spcBef>
                        <a:spcAft>
                          <a:spcPts val="0"/>
                        </a:spcAft>
                        <a:buNone/>
                      </a:pPr>
                      <a:r>
                        <a:rPr lang="en" sz="2000">
                          <a:solidFill>
                            <a:srgbClr val="FFFFFF"/>
                          </a:solidFill>
                          <a:latin typeface="Georgia"/>
                          <a:ea typeface="Georgia"/>
                          <a:cs typeface="Georgia"/>
                          <a:sym typeface="Georgia"/>
                        </a:rPr>
                        <a:t>Bodymindfulness</a:t>
                      </a:r>
                    </a:p>
                  </a:txBody>
                  <a:tcPr marL="91425" marR="91425" marT="91425" marB="91425" anchor="ctr">
                    <a:lnL w="38100" cap="flat" cmpd="sng">
                      <a:solidFill>
                        <a:srgbClr val="00FFFF"/>
                      </a:solidFill>
                      <a:prstDash val="solid"/>
                      <a:round/>
                      <a:headEnd type="none" w="med" len="med"/>
                      <a:tailEnd type="none" w="med" len="med"/>
                    </a:lnL>
                    <a:lnR w="38100" cap="flat" cmpd="sng">
                      <a:solidFill>
                        <a:srgbClr val="00FFFF"/>
                      </a:solidFill>
                      <a:prstDash val="solid"/>
                      <a:round/>
                      <a:headEnd type="none" w="med" len="med"/>
                      <a:tailEnd type="none" w="med" len="med"/>
                    </a:lnR>
                    <a:lnT w="38100" cap="flat" cmpd="sng">
                      <a:solidFill>
                        <a:srgbClr val="00FFFF"/>
                      </a:solidFill>
                      <a:prstDash val="solid"/>
                      <a:round/>
                      <a:headEnd type="none" w="med" len="med"/>
                      <a:tailEnd type="none" w="med" len="med"/>
                    </a:lnT>
                    <a:lnB w="38100" cap="flat" cmpd="sng">
                      <a:solidFill>
                        <a:srgbClr val="00FFFF"/>
                      </a:solidFill>
                      <a:prstDash val="solid"/>
                      <a:round/>
                      <a:headEnd type="none" w="med" len="med"/>
                      <a:tailEnd type="none" w="med" len="med"/>
                    </a:lnB>
                    <a:solidFill>
                      <a:srgbClr val="0000FF"/>
                    </a:solidFill>
                  </a:tcPr>
                </a:tc>
              </a:tr>
              <a:tr h="1914170">
                <a:tc>
                  <a:txBody>
                    <a:bodyPr/>
                    <a:lstStyle/>
                    <a:p>
                      <a:pPr lvl="0">
                        <a:spcBef>
                          <a:spcPts val="0"/>
                        </a:spcBef>
                        <a:buNone/>
                      </a:pPr>
                      <a:endParaRPr lang="en" sz="1200" dirty="0">
                        <a:solidFill>
                          <a:schemeClr val="dk1"/>
                        </a:solidFill>
                        <a:latin typeface="Cambria"/>
                        <a:ea typeface="Cambria"/>
                        <a:cs typeface="Cambria"/>
                        <a:sym typeface="Cambria"/>
                      </a:endParaRPr>
                    </a:p>
                  </a:txBody>
                  <a:tcPr marL="91425" marR="91425" marT="91425" marB="91425" anchor="ctr">
                    <a:lnL w="38100" cap="flat" cmpd="sng">
                      <a:solidFill>
                        <a:srgbClr val="00FFFF"/>
                      </a:solidFill>
                      <a:prstDash val="solid"/>
                      <a:round/>
                      <a:headEnd type="none" w="med" len="med"/>
                      <a:tailEnd type="none" w="med" len="med"/>
                    </a:lnL>
                    <a:lnR w="38100" cap="flat" cmpd="sng">
                      <a:solidFill>
                        <a:srgbClr val="00FFFF"/>
                      </a:solidFill>
                      <a:prstDash val="solid"/>
                      <a:round/>
                      <a:headEnd type="none" w="med" len="med"/>
                      <a:tailEnd type="none" w="med" len="med"/>
                    </a:lnR>
                    <a:lnT w="38100" cap="flat" cmpd="sng">
                      <a:solidFill>
                        <a:srgbClr val="00FFFF"/>
                      </a:solidFill>
                      <a:prstDash val="solid"/>
                      <a:round/>
                      <a:headEnd type="none" w="med" len="med"/>
                      <a:tailEnd type="none" w="med" len="med"/>
                    </a:lnT>
                    <a:lnB w="38100" cap="flat" cmpd="sng">
                      <a:solidFill>
                        <a:srgbClr val="00FFFF"/>
                      </a:solidFill>
                      <a:prstDash val="solid"/>
                      <a:round/>
                      <a:headEnd type="none" w="med" len="med"/>
                      <a:tailEnd type="none" w="med" len="med"/>
                    </a:lnB>
                  </a:tcPr>
                </a:tc>
                <a:tc>
                  <a:txBody>
                    <a:bodyPr/>
                    <a:lstStyle/>
                    <a:p>
                      <a:pPr lvl="0">
                        <a:spcBef>
                          <a:spcPts val="0"/>
                        </a:spcBef>
                        <a:buNone/>
                      </a:pPr>
                      <a:endParaRPr lang="en" sz="1200" dirty="0">
                        <a:solidFill>
                          <a:schemeClr val="dk1"/>
                        </a:solidFill>
                        <a:latin typeface="Cambria"/>
                        <a:ea typeface="Cambria"/>
                        <a:cs typeface="Cambria"/>
                        <a:sym typeface="Cambria"/>
                      </a:endParaRPr>
                    </a:p>
                  </a:txBody>
                  <a:tcPr marL="91425" marR="91425" marT="91425" marB="91425" anchor="ctr">
                    <a:lnL w="38100" cap="flat" cmpd="sng">
                      <a:solidFill>
                        <a:srgbClr val="00FFFF"/>
                      </a:solidFill>
                      <a:prstDash val="solid"/>
                      <a:round/>
                      <a:headEnd type="none" w="med" len="med"/>
                      <a:tailEnd type="none" w="med" len="med"/>
                    </a:lnL>
                    <a:lnR w="38100" cap="flat" cmpd="sng">
                      <a:solidFill>
                        <a:srgbClr val="00FFFF"/>
                      </a:solidFill>
                      <a:prstDash val="solid"/>
                      <a:round/>
                      <a:headEnd type="none" w="med" len="med"/>
                      <a:tailEnd type="none" w="med" len="med"/>
                    </a:lnR>
                    <a:lnT w="38100" cap="flat" cmpd="sng">
                      <a:solidFill>
                        <a:srgbClr val="00FFFF"/>
                      </a:solidFill>
                      <a:prstDash val="solid"/>
                      <a:round/>
                      <a:headEnd type="none" w="med" len="med"/>
                      <a:tailEnd type="none" w="med" len="med"/>
                    </a:lnT>
                    <a:lnB w="38100" cap="flat" cmpd="sng">
                      <a:solidFill>
                        <a:srgbClr val="00FFFF"/>
                      </a:solidFill>
                      <a:prstDash val="solid"/>
                      <a:round/>
                      <a:headEnd type="none" w="med" len="med"/>
                      <a:tailEnd type="none" w="med" len="med"/>
                    </a:lnB>
                  </a:tcPr>
                </a:tc>
                <a:tc>
                  <a:txBody>
                    <a:bodyPr/>
                    <a:lstStyle/>
                    <a:p>
                      <a:pPr lvl="0" rtl="0">
                        <a:spcBef>
                          <a:spcPts val="0"/>
                        </a:spcBef>
                        <a:buNone/>
                      </a:pPr>
                      <a:endParaRPr lang="en" sz="1200" dirty="0">
                        <a:solidFill>
                          <a:schemeClr val="dk1"/>
                        </a:solidFill>
                        <a:latin typeface="Cambria"/>
                        <a:ea typeface="Cambria"/>
                        <a:cs typeface="Cambria"/>
                        <a:sym typeface="Cambria"/>
                      </a:endParaRPr>
                    </a:p>
                  </a:txBody>
                  <a:tcPr marL="91425" marR="91425" marT="91425" marB="91425" anchor="ctr">
                    <a:lnL w="38100" cap="flat" cmpd="sng">
                      <a:solidFill>
                        <a:srgbClr val="00FFFF"/>
                      </a:solidFill>
                      <a:prstDash val="solid"/>
                      <a:round/>
                      <a:headEnd type="none" w="med" len="med"/>
                      <a:tailEnd type="none" w="med" len="med"/>
                    </a:lnL>
                    <a:lnR w="38100" cap="flat" cmpd="sng">
                      <a:solidFill>
                        <a:srgbClr val="00FFFF"/>
                      </a:solidFill>
                      <a:prstDash val="solid"/>
                      <a:round/>
                      <a:headEnd type="none" w="med" len="med"/>
                      <a:tailEnd type="none" w="med" len="med"/>
                    </a:lnR>
                    <a:lnT w="38100" cap="flat" cmpd="sng">
                      <a:solidFill>
                        <a:srgbClr val="00FFFF"/>
                      </a:solidFill>
                      <a:prstDash val="solid"/>
                      <a:round/>
                      <a:headEnd type="none" w="med" len="med"/>
                      <a:tailEnd type="none" w="med" len="med"/>
                    </a:lnT>
                    <a:lnB w="38100" cap="flat" cmpd="sng">
                      <a:solidFill>
                        <a:srgbClr val="00FFFF"/>
                      </a:solidFill>
                      <a:prstDash val="solid"/>
                      <a:round/>
                      <a:headEnd type="none" w="med" len="med"/>
                      <a:tailEnd type="none" w="med" len="med"/>
                    </a:lnB>
                  </a:tcPr>
                </a:tc>
              </a:tr>
              <a:tr h="498949">
                <a:tc>
                  <a:txBody>
                    <a:bodyPr/>
                    <a:lstStyle/>
                    <a:p>
                      <a:pPr lvl="0" algn="ctr">
                        <a:spcBef>
                          <a:spcPts val="0"/>
                        </a:spcBef>
                        <a:buNone/>
                      </a:pPr>
                      <a:r>
                        <a:rPr lang="en" sz="2000">
                          <a:solidFill>
                            <a:srgbClr val="FFFFFF"/>
                          </a:solidFill>
                          <a:latin typeface="Georgia"/>
                          <a:ea typeface="Georgia"/>
                          <a:cs typeface="Georgia"/>
                          <a:sym typeface="Georgia"/>
                        </a:rPr>
                        <a:t>Dialectic Thinking </a:t>
                      </a:r>
                    </a:p>
                  </a:txBody>
                  <a:tcPr marL="91425" marR="91425" marT="91425" marB="91425" anchor="ctr">
                    <a:lnL w="38100" cap="flat" cmpd="sng">
                      <a:solidFill>
                        <a:srgbClr val="00FFFF"/>
                      </a:solidFill>
                      <a:prstDash val="solid"/>
                      <a:round/>
                      <a:headEnd type="none" w="med" len="med"/>
                      <a:tailEnd type="none" w="med" len="med"/>
                    </a:lnL>
                    <a:lnR w="38100" cap="flat" cmpd="sng">
                      <a:solidFill>
                        <a:srgbClr val="00FFFF"/>
                      </a:solidFill>
                      <a:prstDash val="solid"/>
                      <a:round/>
                      <a:headEnd type="none" w="med" len="med"/>
                      <a:tailEnd type="none" w="med" len="med"/>
                    </a:lnR>
                    <a:lnT w="38100" cap="flat" cmpd="sng">
                      <a:solidFill>
                        <a:srgbClr val="00FFFF"/>
                      </a:solidFill>
                      <a:prstDash val="solid"/>
                      <a:round/>
                      <a:headEnd type="none" w="med" len="med"/>
                      <a:tailEnd type="none" w="med" len="med"/>
                    </a:lnT>
                    <a:lnB w="38100" cap="flat" cmpd="sng">
                      <a:solidFill>
                        <a:srgbClr val="00FFFF"/>
                      </a:solidFill>
                      <a:prstDash val="solid"/>
                      <a:round/>
                      <a:headEnd type="none" w="med" len="med"/>
                      <a:tailEnd type="none" w="med" len="med"/>
                    </a:lnB>
                    <a:solidFill>
                      <a:srgbClr val="0000FF"/>
                    </a:solidFill>
                  </a:tcPr>
                </a:tc>
                <a:tc>
                  <a:txBody>
                    <a:bodyPr/>
                    <a:lstStyle/>
                    <a:p>
                      <a:pPr lvl="0" algn="ctr">
                        <a:spcBef>
                          <a:spcPts val="0"/>
                        </a:spcBef>
                        <a:buClr>
                          <a:schemeClr val="dk1"/>
                        </a:buClr>
                        <a:buSzPct val="55000"/>
                        <a:buFont typeface="Arial"/>
                        <a:buNone/>
                      </a:pPr>
                      <a:r>
                        <a:rPr lang="en" sz="2000">
                          <a:solidFill>
                            <a:srgbClr val="FFFFFF"/>
                          </a:solidFill>
                          <a:latin typeface="Georgia"/>
                          <a:ea typeface="Georgia"/>
                          <a:cs typeface="Georgia"/>
                          <a:sym typeface="Georgia"/>
                        </a:rPr>
                        <a:t>Critical Coreflection</a:t>
                      </a:r>
                    </a:p>
                  </a:txBody>
                  <a:tcPr marL="91425" marR="91425" marT="91425" marB="91425" anchor="ctr">
                    <a:lnL w="38100" cap="flat" cmpd="sng">
                      <a:solidFill>
                        <a:srgbClr val="00FFFF"/>
                      </a:solidFill>
                      <a:prstDash val="solid"/>
                      <a:round/>
                      <a:headEnd type="none" w="med" len="med"/>
                      <a:tailEnd type="none" w="med" len="med"/>
                    </a:lnL>
                    <a:lnR w="38100" cap="flat" cmpd="sng">
                      <a:solidFill>
                        <a:srgbClr val="00FFFF"/>
                      </a:solidFill>
                      <a:prstDash val="solid"/>
                      <a:round/>
                      <a:headEnd type="none" w="med" len="med"/>
                      <a:tailEnd type="none" w="med" len="med"/>
                    </a:lnR>
                    <a:lnT w="38100" cap="flat" cmpd="sng">
                      <a:solidFill>
                        <a:srgbClr val="00FFFF"/>
                      </a:solidFill>
                      <a:prstDash val="solid"/>
                      <a:round/>
                      <a:headEnd type="none" w="med" len="med"/>
                      <a:tailEnd type="none" w="med" len="med"/>
                    </a:lnT>
                    <a:lnB w="38100" cap="flat" cmpd="sng">
                      <a:solidFill>
                        <a:srgbClr val="00FFFF"/>
                      </a:solidFill>
                      <a:prstDash val="solid"/>
                      <a:round/>
                      <a:headEnd type="none" w="med" len="med"/>
                      <a:tailEnd type="none" w="med" len="med"/>
                    </a:lnB>
                    <a:solidFill>
                      <a:srgbClr val="0000FF"/>
                    </a:solidFill>
                  </a:tcPr>
                </a:tc>
                <a:tc>
                  <a:txBody>
                    <a:bodyPr/>
                    <a:lstStyle/>
                    <a:p>
                      <a:pPr lvl="0" algn="ctr">
                        <a:spcBef>
                          <a:spcPts val="0"/>
                        </a:spcBef>
                        <a:buNone/>
                      </a:pPr>
                      <a:r>
                        <a:rPr lang="en" sz="2000">
                          <a:solidFill>
                            <a:srgbClr val="FFFFFF"/>
                          </a:solidFill>
                          <a:latin typeface="Georgia"/>
                          <a:ea typeface="Georgia"/>
                          <a:cs typeface="Georgia"/>
                          <a:sym typeface="Georgia"/>
                        </a:rPr>
                        <a:t>Conscientization</a:t>
                      </a:r>
                    </a:p>
                  </a:txBody>
                  <a:tcPr marL="91425" marR="91425" marT="91425" marB="91425" anchor="ctr">
                    <a:lnL w="38100" cap="flat" cmpd="sng">
                      <a:solidFill>
                        <a:srgbClr val="00FFFF"/>
                      </a:solidFill>
                      <a:prstDash val="solid"/>
                      <a:round/>
                      <a:headEnd type="none" w="med" len="med"/>
                      <a:tailEnd type="none" w="med" len="med"/>
                    </a:lnL>
                    <a:lnR w="38100" cap="flat" cmpd="sng">
                      <a:solidFill>
                        <a:srgbClr val="00FFFF"/>
                      </a:solidFill>
                      <a:prstDash val="solid"/>
                      <a:round/>
                      <a:headEnd type="none" w="med" len="med"/>
                      <a:tailEnd type="none" w="med" len="med"/>
                    </a:lnR>
                    <a:lnT w="38100" cap="flat" cmpd="sng">
                      <a:solidFill>
                        <a:srgbClr val="00FFFF"/>
                      </a:solidFill>
                      <a:prstDash val="solid"/>
                      <a:round/>
                      <a:headEnd type="none" w="med" len="med"/>
                      <a:tailEnd type="none" w="med" len="med"/>
                    </a:lnT>
                    <a:lnB w="38100" cap="flat" cmpd="sng">
                      <a:solidFill>
                        <a:srgbClr val="00FFFF"/>
                      </a:solidFill>
                      <a:prstDash val="solid"/>
                      <a:round/>
                      <a:headEnd type="none" w="med" len="med"/>
                      <a:tailEnd type="none" w="med" len="med"/>
                    </a:lnB>
                    <a:solidFill>
                      <a:srgbClr val="0000FF"/>
                    </a:solidFill>
                  </a:tcPr>
                </a:tc>
              </a:tr>
              <a:tr h="2245376">
                <a:tc>
                  <a:txBody>
                    <a:bodyPr/>
                    <a:lstStyle/>
                    <a:p>
                      <a:pPr marL="0" marR="0" lvl="0" indent="0" algn="l" rtl="0">
                        <a:lnSpc>
                          <a:spcPct val="100000"/>
                        </a:lnSpc>
                        <a:spcBef>
                          <a:spcPts val="0"/>
                        </a:spcBef>
                        <a:spcAft>
                          <a:spcPts val="0"/>
                        </a:spcAft>
                        <a:buNone/>
                      </a:pPr>
                      <a:endParaRPr lang="en" sz="1200" i="1" dirty="0">
                        <a:solidFill>
                          <a:schemeClr val="dk1"/>
                        </a:solidFill>
                        <a:latin typeface="Cambria"/>
                        <a:ea typeface="Cambria"/>
                        <a:cs typeface="Cambria"/>
                        <a:sym typeface="Cambria"/>
                      </a:endParaRPr>
                    </a:p>
                  </a:txBody>
                  <a:tcPr marL="91425" marR="91425" marT="91425" marB="91425" anchor="ctr">
                    <a:lnL w="38100" cap="flat" cmpd="sng">
                      <a:solidFill>
                        <a:srgbClr val="00FFFF"/>
                      </a:solidFill>
                      <a:prstDash val="solid"/>
                      <a:round/>
                      <a:headEnd type="none" w="med" len="med"/>
                      <a:tailEnd type="none" w="med" len="med"/>
                    </a:lnL>
                    <a:lnR w="38100" cap="flat" cmpd="sng">
                      <a:solidFill>
                        <a:srgbClr val="00FFFF"/>
                      </a:solidFill>
                      <a:prstDash val="solid"/>
                      <a:round/>
                      <a:headEnd type="none" w="med" len="med"/>
                      <a:tailEnd type="none" w="med" len="med"/>
                    </a:lnR>
                    <a:lnT w="38100" cap="flat" cmpd="sng">
                      <a:solidFill>
                        <a:srgbClr val="00FFFF"/>
                      </a:solidFill>
                      <a:prstDash val="solid"/>
                      <a:round/>
                      <a:headEnd type="none" w="med" len="med"/>
                      <a:tailEnd type="none" w="med" len="med"/>
                    </a:lnT>
                    <a:lnB w="38100" cap="flat" cmpd="sng">
                      <a:solidFill>
                        <a:srgbClr val="00FFFF"/>
                      </a:solidFill>
                      <a:prstDash val="solid"/>
                      <a:round/>
                      <a:headEnd type="none" w="med" len="med"/>
                      <a:tailEnd type="none" w="med" len="med"/>
                    </a:lnB>
                  </a:tcPr>
                </a:tc>
                <a:tc>
                  <a:txBody>
                    <a:bodyPr/>
                    <a:lstStyle/>
                    <a:p>
                      <a:pPr lvl="0">
                        <a:spcBef>
                          <a:spcPts val="0"/>
                        </a:spcBef>
                        <a:buNone/>
                      </a:pPr>
                      <a:endParaRPr sz="1200" dirty="0">
                        <a:solidFill>
                          <a:schemeClr val="dk1"/>
                        </a:solidFill>
                        <a:latin typeface="Cambria"/>
                        <a:ea typeface="Cambria"/>
                        <a:cs typeface="Cambria"/>
                        <a:sym typeface="Cambria"/>
                      </a:endParaRPr>
                    </a:p>
                  </a:txBody>
                  <a:tcPr marL="91425" marR="91425" marT="91425" marB="91425">
                    <a:lnL w="38100" cap="flat" cmpd="sng">
                      <a:solidFill>
                        <a:srgbClr val="00FFFF"/>
                      </a:solidFill>
                      <a:prstDash val="solid"/>
                      <a:round/>
                      <a:headEnd type="none" w="med" len="med"/>
                      <a:tailEnd type="none" w="med" len="med"/>
                    </a:lnL>
                    <a:lnR w="38100" cap="flat" cmpd="sng">
                      <a:solidFill>
                        <a:srgbClr val="00FFFF"/>
                      </a:solidFill>
                      <a:prstDash val="solid"/>
                      <a:round/>
                      <a:headEnd type="none" w="med" len="med"/>
                      <a:tailEnd type="none" w="med" len="med"/>
                    </a:lnR>
                    <a:lnT w="38100" cap="flat" cmpd="sng">
                      <a:solidFill>
                        <a:srgbClr val="00FFFF"/>
                      </a:solidFill>
                      <a:prstDash val="solid"/>
                      <a:round/>
                      <a:headEnd type="none" w="med" len="med"/>
                      <a:tailEnd type="none" w="med" len="med"/>
                    </a:lnT>
                    <a:lnB w="38100" cap="flat" cmpd="sng">
                      <a:solidFill>
                        <a:srgbClr val="00FFFF"/>
                      </a:solidFill>
                      <a:prstDash val="solid"/>
                      <a:round/>
                      <a:headEnd type="none" w="med" len="med"/>
                      <a:tailEnd type="none" w="med" len="med"/>
                    </a:lnB>
                  </a:tcPr>
                </a:tc>
                <a:tc>
                  <a:txBody>
                    <a:bodyPr/>
                    <a:lstStyle/>
                    <a:p>
                      <a:pPr lvl="0">
                        <a:spcBef>
                          <a:spcPts val="0"/>
                        </a:spcBef>
                        <a:buNone/>
                      </a:pPr>
                      <a:endParaRPr lang="en" sz="1200" dirty="0">
                        <a:solidFill>
                          <a:schemeClr val="dk1"/>
                        </a:solidFill>
                        <a:latin typeface="Cambria"/>
                        <a:ea typeface="Cambria"/>
                        <a:cs typeface="Cambria"/>
                        <a:sym typeface="Cambria"/>
                      </a:endParaRPr>
                    </a:p>
                  </a:txBody>
                  <a:tcPr marL="91425" marR="91425" marT="91425" marB="91425">
                    <a:lnL w="38100" cap="flat" cmpd="sng">
                      <a:solidFill>
                        <a:srgbClr val="00FFFF"/>
                      </a:solidFill>
                      <a:prstDash val="solid"/>
                      <a:round/>
                      <a:headEnd type="none" w="med" len="med"/>
                      <a:tailEnd type="none" w="med" len="med"/>
                    </a:lnL>
                    <a:lnR w="38100" cap="flat" cmpd="sng">
                      <a:solidFill>
                        <a:srgbClr val="00FFFF"/>
                      </a:solidFill>
                      <a:prstDash val="solid"/>
                      <a:round/>
                      <a:headEnd type="none" w="med" len="med"/>
                      <a:tailEnd type="none" w="med" len="med"/>
                    </a:lnR>
                    <a:lnT w="38100" cap="flat" cmpd="sng">
                      <a:solidFill>
                        <a:srgbClr val="00FFFF"/>
                      </a:solidFill>
                      <a:prstDash val="solid"/>
                      <a:round/>
                      <a:headEnd type="none" w="med" len="med"/>
                      <a:tailEnd type="none" w="med" len="med"/>
                    </a:lnT>
                    <a:lnB w="38100" cap="flat" cmpd="sng">
                      <a:solidFill>
                        <a:srgbClr val="00FFFF"/>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graphicFrame>
        <p:nvGraphicFramePr>
          <p:cNvPr id="517" name="Shape 517"/>
          <p:cNvGraphicFramePr/>
          <p:nvPr>
            <p:extLst>
              <p:ext uri="{D42A27DB-BD31-4B8C-83A1-F6EECF244321}">
                <p14:modId xmlns:p14="http://schemas.microsoft.com/office/powerpoint/2010/main" val="2598112233"/>
              </p:ext>
            </p:extLst>
          </p:nvPr>
        </p:nvGraphicFramePr>
        <p:xfrm>
          <a:off x="-35300" y="2385"/>
          <a:ext cx="9178950" cy="5157444"/>
        </p:xfrm>
        <a:graphic>
          <a:graphicData uri="http://schemas.openxmlformats.org/drawingml/2006/table">
            <a:tbl>
              <a:tblPr>
                <a:noFill/>
                <a:tableStyleId>{21CD4AA8-2DF1-460F-AA08-480AC3EE743E}</a:tableStyleId>
              </a:tblPr>
              <a:tblGrid>
                <a:gridCol w="3059650"/>
                <a:gridCol w="3077400"/>
                <a:gridCol w="3041900"/>
              </a:tblGrid>
              <a:tr h="498949">
                <a:tc>
                  <a:txBody>
                    <a:bodyPr/>
                    <a:lstStyle/>
                    <a:p>
                      <a:pPr marL="0" marR="0" lvl="0" indent="-69850" algn="ctr" rtl="0">
                        <a:lnSpc>
                          <a:spcPct val="100000"/>
                        </a:lnSpc>
                        <a:spcBef>
                          <a:spcPts val="0"/>
                        </a:spcBef>
                        <a:spcAft>
                          <a:spcPts val="0"/>
                        </a:spcAft>
                        <a:buClr>
                          <a:srgbClr val="000000"/>
                        </a:buClr>
                        <a:buSzPct val="55000"/>
                        <a:buFont typeface="Arial"/>
                        <a:buNone/>
                      </a:pPr>
                      <a:r>
                        <a:rPr lang="en" sz="2000" dirty="0">
                          <a:solidFill>
                            <a:srgbClr val="FFFFFF"/>
                          </a:solidFill>
                          <a:latin typeface="Georgia"/>
                          <a:ea typeface="Georgia"/>
                          <a:cs typeface="Georgia"/>
                          <a:sym typeface="Georgia"/>
                        </a:rPr>
                        <a:t>Intercultural Sensitivity </a:t>
                      </a:r>
                    </a:p>
                  </a:txBody>
                  <a:tcPr marL="91425" marR="91425" marT="91425" marB="91425" anchor="ctr">
                    <a:lnL w="38100" cap="flat" cmpd="sng">
                      <a:solidFill>
                        <a:srgbClr val="00FFFF"/>
                      </a:solidFill>
                      <a:prstDash val="solid"/>
                      <a:round/>
                      <a:headEnd type="none" w="med" len="med"/>
                      <a:tailEnd type="none" w="med" len="med"/>
                    </a:lnL>
                    <a:lnR w="38100" cap="flat" cmpd="sng">
                      <a:solidFill>
                        <a:srgbClr val="00FFFF"/>
                      </a:solidFill>
                      <a:prstDash val="solid"/>
                      <a:round/>
                      <a:headEnd type="none" w="med" len="med"/>
                      <a:tailEnd type="none" w="med" len="med"/>
                    </a:lnR>
                    <a:lnT w="38100" cap="flat" cmpd="sng">
                      <a:solidFill>
                        <a:srgbClr val="00FFFF"/>
                      </a:solidFill>
                      <a:prstDash val="solid"/>
                      <a:round/>
                      <a:headEnd type="none" w="med" len="med"/>
                      <a:tailEnd type="none" w="med" len="med"/>
                    </a:lnT>
                    <a:lnB w="38100" cap="flat" cmpd="sng">
                      <a:solidFill>
                        <a:srgbClr val="00FFFF"/>
                      </a:solidFill>
                      <a:prstDash val="solid"/>
                      <a:round/>
                      <a:headEnd type="none" w="med" len="med"/>
                      <a:tailEnd type="none" w="med" len="med"/>
                    </a:lnB>
                    <a:solidFill>
                      <a:srgbClr val="0000FF"/>
                    </a:solidFill>
                  </a:tcPr>
                </a:tc>
                <a:tc>
                  <a:txBody>
                    <a:bodyPr/>
                    <a:lstStyle/>
                    <a:p>
                      <a:pPr marL="0" marR="0" lvl="0" indent="0" algn="ctr" rtl="0">
                        <a:lnSpc>
                          <a:spcPct val="100000"/>
                        </a:lnSpc>
                        <a:spcBef>
                          <a:spcPts val="0"/>
                        </a:spcBef>
                        <a:spcAft>
                          <a:spcPts val="0"/>
                        </a:spcAft>
                        <a:buNone/>
                      </a:pPr>
                      <a:r>
                        <a:rPr lang="en" sz="2000">
                          <a:solidFill>
                            <a:srgbClr val="FFFFFF"/>
                          </a:solidFill>
                          <a:latin typeface="Georgia"/>
                          <a:ea typeface="Georgia"/>
                          <a:cs typeface="Georgia"/>
                          <a:sym typeface="Georgia"/>
                        </a:rPr>
                        <a:t>Active Listening</a:t>
                      </a:r>
                    </a:p>
                  </a:txBody>
                  <a:tcPr marL="91425" marR="91425" marT="91425" marB="91425" anchor="ctr">
                    <a:lnL w="38100" cap="flat" cmpd="sng">
                      <a:solidFill>
                        <a:srgbClr val="00FFFF"/>
                      </a:solidFill>
                      <a:prstDash val="solid"/>
                      <a:round/>
                      <a:headEnd type="none" w="med" len="med"/>
                      <a:tailEnd type="none" w="med" len="med"/>
                    </a:lnL>
                    <a:lnR w="38100" cap="flat" cmpd="sng">
                      <a:solidFill>
                        <a:srgbClr val="00FFFF"/>
                      </a:solidFill>
                      <a:prstDash val="solid"/>
                      <a:round/>
                      <a:headEnd type="none" w="med" len="med"/>
                      <a:tailEnd type="none" w="med" len="med"/>
                    </a:lnR>
                    <a:lnT w="38100" cap="flat" cmpd="sng">
                      <a:solidFill>
                        <a:srgbClr val="00FFFF"/>
                      </a:solidFill>
                      <a:prstDash val="solid"/>
                      <a:round/>
                      <a:headEnd type="none" w="med" len="med"/>
                      <a:tailEnd type="none" w="med" len="med"/>
                    </a:lnT>
                    <a:lnB w="38100" cap="flat" cmpd="sng">
                      <a:solidFill>
                        <a:srgbClr val="00FFFF"/>
                      </a:solidFill>
                      <a:prstDash val="solid"/>
                      <a:round/>
                      <a:headEnd type="none" w="med" len="med"/>
                      <a:tailEnd type="none" w="med" len="med"/>
                    </a:lnB>
                    <a:solidFill>
                      <a:srgbClr val="0000FF"/>
                    </a:solidFill>
                  </a:tcPr>
                </a:tc>
                <a:tc>
                  <a:txBody>
                    <a:bodyPr/>
                    <a:lstStyle/>
                    <a:p>
                      <a:pPr marL="0" marR="0" lvl="0" indent="0" algn="ctr" rtl="0">
                        <a:lnSpc>
                          <a:spcPct val="100000"/>
                        </a:lnSpc>
                        <a:spcBef>
                          <a:spcPts val="0"/>
                        </a:spcBef>
                        <a:spcAft>
                          <a:spcPts val="0"/>
                        </a:spcAft>
                        <a:buNone/>
                      </a:pPr>
                      <a:r>
                        <a:rPr lang="en" sz="2000">
                          <a:solidFill>
                            <a:srgbClr val="FFFFFF"/>
                          </a:solidFill>
                          <a:latin typeface="Georgia"/>
                          <a:ea typeface="Georgia"/>
                          <a:cs typeface="Georgia"/>
                          <a:sym typeface="Georgia"/>
                        </a:rPr>
                        <a:t>Bodymindfulness</a:t>
                      </a:r>
                    </a:p>
                  </a:txBody>
                  <a:tcPr marL="91425" marR="91425" marT="91425" marB="91425" anchor="ctr">
                    <a:lnL w="38100" cap="flat" cmpd="sng">
                      <a:solidFill>
                        <a:srgbClr val="00FFFF"/>
                      </a:solidFill>
                      <a:prstDash val="solid"/>
                      <a:round/>
                      <a:headEnd type="none" w="med" len="med"/>
                      <a:tailEnd type="none" w="med" len="med"/>
                    </a:lnL>
                    <a:lnR w="38100" cap="flat" cmpd="sng">
                      <a:solidFill>
                        <a:srgbClr val="00FFFF"/>
                      </a:solidFill>
                      <a:prstDash val="solid"/>
                      <a:round/>
                      <a:headEnd type="none" w="med" len="med"/>
                      <a:tailEnd type="none" w="med" len="med"/>
                    </a:lnR>
                    <a:lnT w="38100" cap="flat" cmpd="sng">
                      <a:solidFill>
                        <a:srgbClr val="00FFFF"/>
                      </a:solidFill>
                      <a:prstDash val="solid"/>
                      <a:round/>
                      <a:headEnd type="none" w="med" len="med"/>
                      <a:tailEnd type="none" w="med" len="med"/>
                    </a:lnT>
                    <a:lnB w="38100" cap="flat" cmpd="sng">
                      <a:solidFill>
                        <a:srgbClr val="00FFFF"/>
                      </a:solidFill>
                      <a:prstDash val="solid"/>
                      <a:round/>
                      <a:headEnd type="none" w="med" len="med"/>
                      <a:tailEnd type="none" w="med" len="med"/>
                    </a:lnB>
                    <a:solidFill>
                      <a:srgbClr val="0000FF"/>
                    </a:solidFill>
                  </a:tcPr>
                </a:tc>
              </a:tr>
              <a:tr h="1914170">
                <a:tc>
                  <a:txBody>
                    <a:bodyPr/>
                    <a:lstStyle/>
                    <a:p>
                      <a:pPr lvl="0">
                        <a:spcBef>
                          <a:spcPts val="0"/>
                        </a:spcBef>
                        <a:buNone/>
                      </a:pPr>
                      <a:r>
                        <a:rPr lang="en" sz="1200">
                          <a:solidFill>
                            <a:schemeClr val="dk1"/>
                          </a:solidFill>
                          <a:latin typeface="Cambria"/>
                          <a:ea typeface="Cambria"/>
                          <a:cs typeface="Cambria"/>
                          <a:sym typeface="Cambria"/>
                        </a:rPr>
                        <a:t>“...the affective dimension of intercultural communication competence...” (Chen &amp; Starosta, 2000, 4) and refers to feelings and attitudes in our relationships and communication with stakeholders from other cultural groups, being careful to not identify culture directly with nation </a:t>
                      </a:r>
                      <a:r>
                        <a:rPr lang="en" sz="1200" i="1">
                          <a:solidFill>
                            <a:schemeClr val="dk1"/>
                          </a:solidFill>
                          <a:latin typeface="Cambria"/>
                          <a:ea typeface="Cambria"/>
                          <a:cs typeface="Cambria"/>
                          <a:sym typeface="Cambria"/>
                        </a:rPr>
                        <a:t>per se</a:t>
                      </a:r>
                      <a:r>
                        <a:rPr lang="en" sz="1200">
                          <a:solidFill>
                            <a:schemeClr val="dk1"/>
                          </a:solidFill>
                          <a:latin typeface="Cambria"/>
                          <a:ea typeface="Cambria"/>
                          <a:cs typeface="Cambria"/>
                          <a:sym typeface="Cambria"/>
                        </a:rPr>
                        <a:t>. </a:t>
                      </a:r>
                    </a:p>
                  </a:txBody>
                  <a:tcPr marL="91425" marR="91425" marT="91425" marB="91425" anchor="ctr">
                    <a:lnL w="38100" cap="flat" cmpd="sng">
                      <a:solidFill>
                        <a:srgbClr val="00FFFF"/>
                      </a:solidFill>
                      <a:prstDash val="solid"/>
                      <a:round/>
                      <a:headEnd type="none" w="med" len="med"/>
                      <a:tailEnd type="none" w="med" len="med"/>
                    </a:lnL>
                    <a:lnR w="38100" cap="flat" cmpd="sng">
                      <a:solidFill>
                        <a:srgbClr val="00FFFF"/>
                      </a:solidFill>
                      <a:prstDash val="solid"/>
                      <a:round/>
                      <a:headEnd type="none" w="med" len="med"/>
                      <a:tailEnd type="none" w="med" len="med"/>
                    </a:lnR>
                    <a:lnT w="38100" cap="flat" cmpd="sng">
                      <a:solidFill>
                        <a:srgbClr val="00FFFF"/>
                      </a:solidFill>
                      <a:prstDash val="solid"/>
                      <a:round/>
                      <a:headEnd type="none" w="med" len="med"/>
                      <a:tailEnd type="none" w="med" len="med"/>
                    </a:lnT>
                    <a:lnB w="38100" cap="flat" cmpd="sng">
                      <a:solidFill>
                        <a:srgbClr val="00FFFF"/>
                      </a:solidFill>
                      <a:prstDash val="solid"/>
                      <a:round/>
                      <a:headEnd type="none" w="med" len="med"/>
                      <a:tailEnd type="none" w="med" len="med"/>
                    </a:lnB>
                  </a:tcPr>
                </a:tc>
                <a:tc>
                  <a:txBody>
                    <a:bodyPr/>
                    <a:lstStyle/>
                    <a:p>
                      <a:pPr lvl="0">
                        <a:spcBef>
                          <a:spcPts val="0"/>
                        </a:spcBef>
                        <a:buNone/>
                      </a:pPr>
                      <a:r>
                        <a:rPr lang="en" sz="1200">
                          <a:solidFill>
                            <a:schemeClr val="dk1"/>
                          </a:solidFill>
                          <a:latin typeface="Cambria"/>
                          <a:ea typeface="Cambria"/>
                          <a:cs typeface="Cambria"/>
                          <a:sym typeface="Cambria"/>
                        </a:rPr>
                        <a:t>Enryo-Sasshi model.The focus is on applying our understanding of the other’s perspective, when interpreting (Sasshi) what the other has written or said and then processing the derived interpretation to then shape (Enryo) a response that we hope the other will interpret as we intend (Ishii, 1984). </a:t>
                      </a:r>
                    </a:p>
                  </a:txBody>
                  <a:tcPr marL="91425" marR="91425" marT="91425" marB="91425" anchor="ctr">
                    <a:lnL w="38100" cap="flat" cmpd="sng">
                      <a:solidFill>
                        <a:srgbClr val="00FFFF"/>
                      </a:solidFill>
                      <a:prstDash val="solid"/>
                      <a:round/>
                      <a:headEnd type="none" w="med" len="med"/>
                      <a:tailEnd type="none" w="med" len="med"/>
                    </a:lnL>
                    <a:lnR w="38100" cap="flat" cmpd="sng">
                      <a:solidFill>
                        <a:srgbClr val="00FFFF"/>
                      </a:solidFill>
                      <a:prstDash val="solid"/>
                      <a:round/>
                      <a:headEnd type="none" w="med" len="med"/>
                      <a:tailEnd type="none" w="med" len="med"/>
                    </a:lnR>
                    <a:lnT w="38100" cap="flat" cmpd="sng">
                      <a:solidFill>
                        <a:srgbClr val="00FFFF"/>
                      </a:solidFill>
                      <a:prstDash val="solid"/>
                      <a:round/>
                      <a:headEnd type="none" w="med" len="med"/>
                      <a:tailEnd type="none" w="med" len="med"/>
                    </a:lnT>
                    <a:lnB w="38100" cap="flat" cmpd="sng">
                      <a:solidFill>
                        <a:srgbClr val="00FFFF"/>
                      </a:solidFill>
                      <a:prstDash val="solid"/>
                      <a:round/>
                      <a:headEnd type="none" w="med" len="med"/>
                      <a:tailEnd type="none" w="med" len="med"/>
                    </a:lnB>
                  </a:tcPr>
                </a:tc>
                <a:tc>
                  <a:txBody>
                    <a:bodyPr/>
                    <a:lstStyle/>
                    <a:p>
                      <a:pPr lvl="0" rtl="0">
                        <a:spcBef>
                          <a:spcPts val="0"/>
                        </a:spcBef>
                        <a:buNone/>
                      </a:pPr>
                      <a:r>
                        <a:rPr lang="en" sz="1200">
                          <a:solidFill>
                            <a:schemeClr val="dk1"/>
                          </a:solidFill>
                          <a:latin typeface="Cambria"/>
                          <a:ea typeface="Cambria"/>
                          <a:cs typeface="Cambria"/>
                          <a:sym typeface="Cambria"/>
                        </a:rPr>
                        <a:t>The dimension of Somatic Emotional State (SES) in stakeholders’ understanding of each other’s perspectives and to some degree being able to respond to each other’s SES and achieve resonance and harmony necessary for meaningful involvement in emotional topics during interactions in diverse and interculturally complex contexts ( Nagata, 2002, 2007).</a:t>
                      </a:r>
                    </a:p>
                  </a:txBody>
                  <a:tcPr marL="91425" marR="91425" marT="91425" marB="91425" anchor="ctr">
                    <a:lnL w="38100" cap="flat" cmpd="sng">
                      <a:solidFill>
                        <a:srgbClr val="00FFFF"/>
                      </a:solidFill>
                      <a:prstDash val="solid"/>
                      <a:round/>
                      <a:headEnd type="none" w="med" len="med"/>
                      <a:tailEnd type="none" w="med" len="med"/>
                    </a:lnL>
                    <a:lnR w="38100" cap="flat" cmpd="sng">
                      <a:solidFill>
                        <a:srgbClr val="00FFFF"/>
                      </a:solidFill>
                      <a:prstDash val="solid"/>
                      <a:round/>
                      <a:headEnd type="none" w="med" len="med"/>
                      <a:tailEnd type="none" w="med" len="med"/>
                    </a:lnR>
                    <a:lnT w="38100" cap="flat" cmpd="sng">
                      <a:solidFill>
                        <a:srgbClr val="00FFFF"/>
                      </a:solidFill>
                      <a:prstDash val="solid"/>
                      <a:round/>
                      <a:headEnd type="none" w="med" len="med"/>
                      <a:tailEnd type="none" w="med" len="med"/>
                    </a:lnT>
                    <a:lnB w="38100" cap="flat" cmpd="sng">
                      <a:solidFill>
                        <a:srgbClr val="00FFFF"/>
                      </a:solidFill>
                      <a:prstDash val="solid"/>
                      <a:round/>
                      <a:headEnd type="none" w="med" len="med"/>
                      <a:tailEnd type="none" w="med" len="med"/>
                    </a:lnB>
                  </a:tcPr>
                </a:tc>
              </a:tr>
              <a:tr h="498949">
                <a:tc>
                  <a:txBody>
                    <a:bodyPr/>
                    <a:lstStyle/>
                    <a:p>
                      <a:pPr lvl="0" algn="ctr">
                        <a:spcBef>
                          <a:spcPts val="0"/>
                        </a:spcBef>
                        <a:buNone/>
                      </a:pPr>
                      <a:r>
                        <a:rPr lang="en" sz="2000">
                          <a:solidFill>
                            <a:srgbClr val="FFFFFF"/>
                          </a:solidFill>
                          <a:latin typeface="Georgia"/>
                          <a:ea typeface="Georgia"/>
                          <a:cs typeface="Georgia"/>
                          <a:sym typeface="Georgia"/>
                        </a:rPr>
                        <a:t>Dialectic Thinking </a:t>
                      </a:r>
                    </a:p>
                  </a:txBody>
                  <a:tcPr marL="91425" marR="91425" marT="91425" marB="91425" anchor="ctr">
                    <a:lnL w="38100" cap="flat" cmpd="sng">
                      <a:solidFill>
                        <a:srgbClr val="00FFFF"/>
                      </a:solidFill>
                      <a:prstDash val="solid"/>
                      <a:round/>
                      <a:headEnd type="none" w="med" len="med"/>
                      <a:tailEnd type="none" w="med" len="med"/>
                    </a:lnL>
                    <a:lnR w="38100" cap="flat" cmpd="sng">
                      <a:solidFill>
                        <a:srgbClr val="00FFFF"/>
                      </a:solidFill>
                      <a:prstDash val="solid"/>
                      <a:round/>
                      <a:headEnd type="none" w="med" len="med"/>
                      <a:tailEnd type="none" w="med" len="med"/>
                    </a:lnR>
                    <a:lnT w="38100" cap="flat" cmpd="sng">
                      <a:solidFill>
                        <a:srgbClr val="00FFFF"/>
                      </a:solidFill>
                      <a:prstDash val="solid"/>
                      <a:round/>
                      <a:headEnd type="none" w="med" len="med"/>
                      <a:tailEnd type="none" w="med" len="med"/>
                    </a:lnT>
                    <a:lnB w="38100" cap="flat" cmpd="sng">
                      <a:solidFill>
                        <a:srgbClr val="00FFFF"/>
                      </a:solidFill>
                      <a:prstDash val="solid"/>
                      <a:round/>
                      <a:headEnd type="none" w="med" len="med"/>
                      <a:tailEnd type="none" w="med" len="med"/>
                    </a:lnB>
                    <a:solidFill>
                      <a:srgbClr val="0000FF"/>
                    </a:solidFill>
                  </a:tcPr>
                </a:tc>
                <a:tc>
                  <a:txBody>
                    <a:bodyPr/>
                    <a:lstStyle/>
                    <a:p>
                      <a:pPr lvl="0" algn="ctr">
                        <a:spcBef>
                          <a:spcPts val="0"/>
                        </a:spcBef>
                        <a:buClr>
                          <a:schemeClr val="dk1"/>
                        </a:buClr>
                        <a:buSzPct val="55000"/>
                        <a:buFont typeface="Arial"/>
                        <a:buNone/>
                      </a:pPr>
                      <a:r>
                        <a:rPr lang="en" sz="2000">
                          <a:solidFill>
                            <a:srgbClr val="FFFFFF"/>
                          </a:solidFill>
                          <a:latin typeface="Georgia"/>
                          <a:ea typeface="Georgia"/>
                          <a:cs typeface="Georgia"/>
                          <a:sym typeface="Georgia"/>
                        </a:rPr>
                        <a:t>Critical Coreflection</a:t>
                      </a:r>
                    </a:p>
                  </a:txBody>
                  <a:tcPr marL="91425" marR="91425" marT="91425" marB="91425" anchor="ctr">
                    <a:lnL w="38100" cap="flat" cmpd="sng">
                      <a:solidFill>
                        <a:srgbClr val="00FFFF"/>
                      </a:solidFill>
                      <a:prstDash val="solid"/>
                      <a:round/>
                      <a:headEnd type="none" w="med" len="med"/>
                      <a:tailEnd type="none" w="med" len="med"/>
                    </a:lnL>
                    <a:lnR w="38100" cap="flat" cmpd="sng">
                      <a:solidFill>
                        <a:srgbClr val="00FFFF"/>
                      </a:solidFill>
                      <a:prstDash val="solid"/>
                      <a:round/>
                      <a:headEnd type="none" w="med" len="med"/>
                      <a:tailEnd type="none" w="med" len="med"/>
                    </a:lnR>
                    <a:lnT w="38100" cap="flat" cmpd="sng">
                      <a:solidFill>
                        <a:srgbClr val="00FFFF"/>
                      </a:solidFill>
                      <a:prstDash val="solid"/>
                      <a:round/>
                      <a:headEnd type="none" w="med" len="med"/>
                      <a:tailEnd type="none" w="med" len="med"/>
                    </a:lnT>
                    <a:lnB w="38100" cap="flat" cmpd="sng">
                      <a:solidFill>
                        <a:srgbClr val="00FFFF"/>
                      </a:solidFill>
                      <a:prstDash val="solid"/>
                      <a:round/>
                      <a:headEnd type="none" w="med" len="med"/>
                      <a:tailEnd type="none" w="med" len="med"/>
                    </a:lnB>
                    <a:solidFill>
                      <a:srgbClr val="0000FF"/>
                    </a:solidFill>
                  </a:tcPr>
                </a:tc>
                <a:tc>
                  <a:txBody>
                    <a:bodyPr/>
                    <a:lstStyle/>
                    <a:p>
                      <a:pPr lvl="0" algn="ctr">
                        <a:spcBef>
                          <a:spcPts val="0"/>
                        </a:spcBef>
                        <a:buNone/>
                      </a:pPr>
                      <a:r>
                        <a:rPr lang="en" sz="2000">
                          <a:solidFill>
                            <a:srgbClr val="FFFFFF"/>
                          </a:solidFill>
                          <a:latin typeface="Georgia"/>
                          <a:ea typeface="Georgia"/>
                          <a:cs typeface="Georgia"/>
                          <a:sym typeface="Georgia"/>
                        </a:rPr>
                        <a:t>Conscientization</a:t>
                      </a:r>
                    </a:p>
                  </a:txBody>
                  <a:tcPr marL="91425" marR="91425" marT="91425" marB="91425" anchor="ctr">
                    <a:lnL w="38100" cap="flat" cmpd="sng">
                      <a:solidFill>
                        <a:srgbClr val="00FFFF"/>
                      </a:solidFill>
                      <a:prstDash val="solid"/>
                      <a:round/>
                      <a:headEnd type="none" w="med" len="med"/>
                      <a:tailEnd type="none" w="med" len="med"/>
                    </a:lnL>
                    <a:lnR w="38100" cap="flat" cmpd="sng">
                      <a:solidFill>
                        <a:srgbClr val="00FFFF"/>
                      </a:solidFill>
                      <a:prstDash val="solid"/>
                      <a:round/>
                      <a:headEnd type="none" w="med" len="med"/>
                      <a:tailEnd type="none" w="med" len="med"/>
                    </a:lnR>
                    <a:lnT w="38100" cap="flat" cmpd="sng">
                      <a:solidFill>
                        <a:srgbClr val="00FFFF"/>
                      </a:solidFill>
                      <a:prstDash val="solid"/>
                      <a:round/>
                      <a:headEnd type="none" w="med" len="med"/>
                      <a:tailEnd type="none" w="med" len="med"/>
                    </a:lnT>
                    <a:lnB w="38100" cap="flat" cmpd="sng">
                      <a:solidFill>
                        <a:srgbClr val="00FFFF"/>
                      </a:solidFill>
                      <a:prstDash val="solid"/>
                      <a:round/>
                      <a:headEnd type="none" w="med" len="med"/>
                      <a:tailEnd type="none" w="med" len="med"/>
                    </a:lnB>
                    <a:solidFill>
                      <a:srgbClr val="0000FF"/>
                    </a:solidFill>
                  </a:tcPr>
                </a:tc>
              </a:tr>
              <a:tr h="2245376">
                <a:tc>
                  <a:txBody>
                    <a:bodyPr/>
                    <a:lstStyle/>
                    <a:p>
                      <a:pPr marL="0" marR="0" lvl="0" indent="0" algn="l" rtl="0">
                        <a:lnSpc>
                          <a:spcPct val="100000"/>
                        </a:lnSpc>
                        <a:spcBef>
                          <a:spcPts val="0"/>
                        </a:spcBef>
                        <a:spcAft>
                          <a:spcPts val="0"/>
                        </a:spcAft>
                        <a:buNone/>
                      </a:pPr>
                      <a:r>
                        <a:rPr lang="en" sz="1200">
                          <a:solidFill>
                            <a:schemeClr val="dk1"/>
                          </a:solidFill>
                          <a:latin typeface="Cambria"/>
                          <a:ea typeface="Cambria"/>
                          <a:cs typeface="Cambria"/>
                          <a:sym typeface="Cambria"/>
                        </a:rPr>
                        <a:t>In the dialectical approach to complexities and dynamics of BUD, similarly as in the studies of ICC, (Martin &amp; Nakayama, 1999, 2008) there are two points of reference - </a:t>
                      </a:r>
                      <a:r>
                        <a:rPr lang="en" sz="1200" i="1">
                          <a:solidFill>
                            <a:schemeClr val="dk1"/>
                          </a:solidFill>
                          <a:latin typeface="Cambria"/>
                          <a:ea typeface="Cambria"/>
                          <a:cs typeface="Cambria"/>
                          <a:sym typeface="Cambria"/>
                        </a:rPr>
                        <a:t>context and power </a:t>
                      </a:r>
                      <a:r>
                        <a:rPr lang="en" sz="1200">
                          <a:solidFill>
                            <a:schemeClr val="dk1"/>
                          </a:solidFill>
                          <a:latin typeface="Cambria"/>
                          <a:ea typeface="Cambria"/>
                          <a:cs typeface="Cambria"/>
                          <a:sym typeface="Cambria"/>
                        </a:rPr>
                        <a:t>- relative to which we need to recognize multiple, contradictory viewpoints in the domains of </a:t>
                      </a:r>
                      <a:r>
                        <a:rPr lang="en" sz="1200" i="1">
                          <a:solidFill>
                            <a:schemeClr val="dk1"/>
                          </a:solidFill>
                          <a:latin typeface="Cambria"/>
                          <a:ea typeface="Cambria"/>
                          <a:cs typeface="Cambria"/>
                          <a:sym typeface="Cambria"/>
                        </a:rPr>
                        <a:t>culture and communication. </a:t>
                      </a:r>
                    </a:p>
                    <a:p>
                      <a:pPr marL="0" marR="0" lvl="0" indent="0" algn="l" rtl="0">
                        <a:lnSpc>
                          <a:spcPct val="100000"/>
                        </a:lnSpc>
                        <a:spcBef>
                          <a:spcPts val="0"/>
                        </a:spcBef>
                        <a:spcAft>
                          <a:spcPts val="0"/>
                        </a:spcAft>
                        <a:buNone/>
                      </a:pPr>
                      <a:endParaRPr sz="1200" i="1">
                        <a:solidFill>
                          <a:schemeClr val="dk1"/>
                        </a:solidFill>
                        <a:latin typeface="Cambria"/>
                        <a:ea typeface="Cambria"/>
                        <a:cs typeface="Cambria"/>
                        <a:sym typeface="Cambria"/>
                      </a:endParaRPr>
                    </a:p>
                    <a:p>
                      <a:pPr marL="0" marR="0" lvl="0" indent="0" algn="l" rtl="0">
                        <a:lnSpc>
                          <a:spcPct val="100000"/>
                        </a:lnSpc>
                        <a:spcBef>
                          <a:spcPts val="0"/>
                        </a:spcBef>
                        <a:spcAft>
                          <a:spcPts val="0"/>
                        </a:spcAft>
                        <a:buNone/>
                      </a:pPr>
                      <a:r>
                        <a:rPr lang="en" sz="1200" i="1">
                          <a:solidFill>
                            <a:schemeClr val="dk1"/>
                          </a:solidFill>
                          <a:latin typeface="Cambria"/>
                          <a:ea typeface="Cambria"/>
                          <a:cs typeface="Cambria"/>
                          <a:sym typeface="Cambria"/>
                        </a:rPr>
                        <a:t>Dialectic pairs</a:t>
                      </a:r>
                    </a:p>
                  </a:txBody>
                  <a:tcPr marL="91425" marR="91425" marT="91425" marB="91425" anchor="ctr">
                    <a:lnL w="38100" cap="flat" cmpd="sng">
                      <a:solidFill>
                        <a:srgbClr val="00FFFF"/>
                      </a:solidFill>
                      <a:prstDash val="solid"/>
                      <a:round/>
                      <a:headEnd type="none" w="med" len="med"/>
                      <a:tailEnd type="none" w="med" len="med"/>
                    </a:lnL>
                    <a:lnR w="38100" cap="flat" cmpd="sng">
                      <a:solidFill>
                        <a:srgbClr val="00FFFF"/>
                      </a:solidFill>
                      <a:prstDash val="solid"/>
                      <a:round/>
                      <a:headEnd type="none" w="med" len="med"/>
                      <a:tailEnd type="none" w="med" len="med"/>
                    </a:lnR>
                    <a:lnT w="38100" cap="flat" cmpd="sng">
                      <a:solidFill>
                        <a:srgbClr val="00FFFF"/>
                      </a:solidFill>
                      <a:prstDash val="solid"/>
                      <a:round/>
                      <a:headEnd type="none" w="med" len="med"/>
                      <a:tailEnd type="none" w="med" len="med"/>
                    </a:lnT>
                    <a:lnB w="38100" cap="flat" cmpd="sng">
                      <a:solidFill>
                        <a:srgbClr val="00FFFF"/>
                      </a:solidFill>
                      <a:prstDash val="solid"/>
                      <a:round/>
                      <a:headEnd type="none" w="med" len="med"/>
                      <a:tailEnd type="none" w="med" len="med"/>
                    </a:lnB>
                  </a:tcPr>
                </a:tc>
                <a:tc>
                  <a:txBody>
                    <a:bodyPr/>
                    <a:lstStyle/>
                    <a:p>
                      <a:pPr lvl="0">
                        <a:spcBef>
                          <a:spcPts val="0"/>
                        </a:spcBef>
                        <a:buNone/>
                      </a:pPr>
                      <a:r>
                        <a:rPr lang="en" sz="1200" dirty="0">
                          <a:solidFill>
                            <a:schemeClr val="dk1"/>
                          </a:solidFill>
                          <a:latin typeface="Cambria"/>
                          <a:ea typeface="Cambria"/>
                          <a:cs typeface="Cambria"/>
                          <a:sym typeface="Cambria"/>
                        </a:rPr>
                        <a:t>Reflection, on its own, as a rigorous way of thinking (Schön, 1983), but is not necessarily </a:t>
                      </a:r>
                      <a:r>
                        <a:rPr lang="en" sz="1200" i="1" dirty="0">
                          <a:solidFill>
                            <a:schemeClr val="dk1"/>
                          </a:solidFill>
                          <a:latin typeface="Cambria"/>
                          <a:ea typeface="Cambria"/>
                          <a:cs typeface="Cambria"/>
                          <a:sym typeface="Cambria"/>
                        </a:rPr>
                        <a:t>critical</a:t>
                      </a:r>
                      <a:r>
                        <a:rPr lang="en" sz="1200" dirty="0">
                          <a:solidFill>
                            <a:schemeClr val="dk1"/>
                          </a:solidFill>
                          <a:latin typeface="Cambria"/>
                          <a:ea typeface="Cambria"/>
                          <a:cs typeface="Cambria"/>
                          <a:sym typeface="Cambria"/>
                        </a:rPr>
                        <a:t>. Critical reflection is a deeper, more intense, probing form of reflection that focuses on power relationships during co-reflection (Mezirow, 1998); when we identify and challenge the criteria that define how things should be problematized; how certain conventions came to constitute the accepted norms…</a:t>
                      </a:r>
                    </a:p>
                    <a:p>
                      <a:pPr lvl="0">
                        <a:spcBef>
                          <a:spcPts val="0"/>
                        </a:spcBef>
                        <a:buNone/>
                      </a:pPr>
                      <a:endParaRPr sz="1200" dirty="0">
                        <a:solidFill>
                          <a:schemeClr val="dk1"/>
                        </a:solidFill>
                        <a:latin typeface="Cambria"/>
                        <a:ea typeface="Cambria"/>
                        <a:cs typeface="Cambria"/>
                        <a:sym typeface="Cambria"/>
                      </a:endParaRPr>
                    </a:p>
                  </a:txBody>
                  <a:tcPr marL="91425" marR="91425" marT="91425" marB="91425">
                    <a:lnL w="38100" cap="flat" cmpd="sng">
                      <a:solidFill>
                        <a:srgbClr val="00FFFF"/>
                      </a:solidFill>
                      <a:prstDash val="solid"/>
                      <a:round/>
                      <a:headEnd type="none" w="med" len="med"/>
                      <a:tailEnd type="none" w="med" len="med"/>
                    </a:lnL>
                    <a:lnR w="38100" cap="flat" cmpd="sng">
                      <a:solidFill>
                        <a:srgbClr val="00FFFF"/>
                      </a:solidFill>
                      <a:prstDash val="solid"/>
                      <a:round/>
                      <a:headEnd type="none" w="med" len="med"/>
                      <a:tailEnd type="none" w="med" len="med"/>
                    </a:lnR>
                    <a:lnT w="38100" cap="flat" cmpd="sng">
                      <a:solidFill>
                        <a:srgbClr val="00FFFF"/>
                      </a:solidFill>
                      <a:prstDash val="solid"/>
                      <a:round/>
                      <a:headEnd type="none" w="med" len="med"/>
                      <a:tailEnd type="none" w="med" len="med"/>
                    </a:lnT>
                    <a:lnB w="38100" cap="flat" cmpd="sng">
                      <a:solidFill>
                        <a:srgbClr val="00FFFF"/>
                      </a:solidFill>
                      <a:prstDash val="solid"/>
                      <a:round/>
                      <a:headEnd type="none" w="med" len="med"/>
                      <a:tailEnd type="none" w="med" len="med"/>
                    </a:lnB>
                  </a:tcPr>
                </a:tc>
                <a:tc>
                  <a:txBody>
                    <a:bodyPr/>
                    <a:lstStyle/>
                    <a:p>
                      <a:pPr lvl="0">
                        <a:spcBef>
                          <a:spcPts val="0"/>
                        </a:spcBef>
                        <a:buNone/>
                      </a:pPr>
                      <a:r>
                        <a:rPr lang="en" sz="1200" dirty="0">
                          <a:solidFill>
                            <a:schemeClr val="dk1"/>
                          </a:solidFill>
                          <a:latin typeface="Cambria"/>
                          <a:ea typeface="Cambria"/>
                          <a:cs typeface="Cambria"/>
                          <a:sym typeface="Cambria"/>
                        </a:rPr>
                        <a:t>The critically conscious stakeholder realizes that (a) the maintenance of power differences in society is associated with restrictions placed on social discourse, as well as the design of education, religious beliefs, laws, and mass media; and (b) the actions needed to redress large power differences associated with privilege and oppression (Freire, 1968|1970).</a:t>
                      </a:r>
                    </a:p>
                  </a:txBody>
                  <a:tcPr marL="91425" marR="91425" marT="91425" marB="91425">
                    <a:lnL w="38100" cap="flat" cmpd="sng">
                      <a:solidFill>
                        <a:srgbClr val="00FFFF"/>
                      </a:solidFill>
                      <a:prstDash val="solid"/>
                      <a:round/>
                      <a:headEnd type="none" w="med" len="med"/>
                      <a:tailEnd type="none" w="med" len="med"/>
                    </a:lnL>
                    <a:lnR w="38100" cap="flat" cmpd="sng">
                      <a:solidFill>
                        <a:srgbClr val="00FFFF"/>
                      </a:solidFill>
                      <a:prstDash val="solid"/>
                      <a:round/>
                      <a:headEnd type="none" w="med" len="med"/>
                      <a:tailEnd type="none" w="med" len="med"/>
                    </a:lnR>
                    <a:lnT w="38100" cap="flat" cmpd="sng">
                      <a:solidFill>
                        <a:srgbClr val="00FFFF"/>
                      </a:solidFill>
                      <a:prstDash val="solid"/>
                      <a:round/>
                      <a:headEnd type="none" w="med" len="med"/>
                      <a:tailEnd type="none" w="med" len="med"/>
                    </a:lnT>
                    <a:lnB w="38100" cap="flat" cmpd="sng">
                      <a:solidFill>
                        <a:srgbClr val="00FFFF"/>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606255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511" name="Shape 511"/>
          <p:cNvSpPr/>
          <p:nvPr/>
        </p:nvSpPr>
        <p:spPr>
          <a:xfrm>
            <a:off x="286181" y="826727"/>
            <a:ext cx="901311" cy="951846"/>
          </a:xfrm>
          <a:prstGeom prst="lightningBolt">
            <a:avLst/>
          </a:prstGeom>
          <a:solidFill>
            <a:srgbClr val="FF0000"/>
          </a:solidFill>
          <a:ln>
            <a:noFill/>
          </a:ln>
        </p:spPr>
        <p:txBody>
          <a:bodyPr lIns="91425" tIns="91425" rIns="91425" bIns="91425" anchor="ctr" anchorCtr="0">
            <a:noAutofit/>
          </a:bodyPr>
          <a:lstStyle/>
          <a:p>
            <a:pPr lvl="0">
              <a:spcBef>
                <a:spcPts val="0"/>
              </a:spcBef>
              <a:buNone/>
            </a:pPr>
            <a:endParaRPr/>
          </a:p>
        </p:txBody>
      </p:sp>
      <p:sp>
        <p:nvSpPr>
          <p:cNvPr id="3" name="5-Point Star 2"/>
          <p:cNvSpPr/>
          <p:nvPr/>
        </p:nvSpPr>
        <p:spPr>
          <a:xfrm>
            <a:off x="149976" y="47769"/>
            <a:ext cx="1388849" cy="1076587"/>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Shape 481"/>
          <p:cNvSpPr/>
          <p:nvPr/>
        </p:nvSpPr>
        <p:spPr>
          <a:xfrm>
            <a:off x="1263425" y="810721"/>
            <a:ext cx="7435500" cy="3744600"/>
          </a:xfrm>
          <a:prstGeom prst="roundRect">
            <a:avLst>
              <a:gd name="adj" fmla="val 16667"/>
            </a:avLst>
          </a:prstGeom>
          <a:solidFill>
            <a:schemeClr val="bg1">
              <a:lumMod val="95000"/>
            </a:schemeClr>
          </a:solidFill>
          <a:ln w="28575" cap="flat" cmpd="sng">
            <a:solidFill>
              <a:srgbClr val="0000C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482" name="Shape 482"/>
          <p:cNvCxnSpPr/>
          <p:nvPr/>
        </p:nvCxnSpPr>
        <p:spPr>
          <a:xfrm rot="10800000">
            <a:off x="774600" y="3408225"/>
            <a:ext cx="7575600" cy="0"/>
          </a:xfrm>
          <a:prstGeom prst="straightConnector1">
            <a:avLst/>
          </a:prstGeom>
          <a:noFill/>
          <a:ln w="19050" cap="flat" cmpd="sng">
            <a:solidFill>
              <a:srgbClr val="980000"/>
            </a:solidFill>
            <a:prstDash val="dash"/>
            <a:round/>
            <a:headEnd type="none" w="lg" len="lg"/>
            <a:tailEnd type="none" w="lg" len="lg"/>
          </a:ln>
        </p:spPr>
      </p:cxnSp>
      <p:sp>
        <p:nvSpPr>
          <p:cNvPr id="483" name="Shape 483"/>
          <p:cNvSpPr/>
          <p:nvPr/>
        </p:nvSpPr>
        <p:spPr>
          <a:xfrm>
            <a:off x="1496900" y="3150850"/>
            <a:ext cx="1311900" cy="537900"/>
          </a:xfrm>
          <a:prstGeom prst="roundRect">
            <a:avLst>
              <a:gd name="adj" fmla="val 16667"/>
            </a:avLst>
          </a:prstGeom>
          <a:solidFill>
            <a:srgbClr val="FFFFFF"/>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84" name="Shape 484"/>
          <p:cNvSpPr/>
          <p:nvPr/>
        </p:nvSpPr>
        <p:spPr>
          <a:xfrm>
            <a:off x="7117826" y="1626804"/>
            <a:ext cx="1464077" cy="537900"/>
          </a:xfrm>
          <a:prstGeom prst="roundRect">
            <a:avLst>
              <a:gd name="adj" fmla="val 16667"/>
            </a:avLst>
          </a:prstGeom>
          <a:solidFill>
            <a:srgbClr val="FFFFFF"/>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85" name="Shape 485"/>
          <p:cNvSpPr txBox="1"/>
          <p:nvPr/>
        </p:nvSpPr>
        <p:spPr>
          <a:xfrm>
            <a:off x="1503800" y="3058300"/>
            <a:ext cx="1411676" cy="723000"/>
          </a:xfrm>
          <a:prstGeom prst="rect">
            <a:avLst/>
          </a:prstGeom>
          <a:noFill/>
          <a:ln>
            <a:noFill/>
          </a:ln>
        </p:spPr>
        <p:txBody>
          <a:bodyPr lIns="91425" tIns="91425" rIns="91425" bIns="91425" anchor="ctr" anchorCtr="0">
            <a:noAutofit/>
          </a:bodyPr>
          <a:lstStyle/>
          <a:p>
            <a:pPr lvl="0">
              <a:spcBef>
                <a:spcPts val="0"/>
              </a:spcBef>
              <a:buNone/>
            </a:pPr>
            <a:r>
              <a:rPr lang="en" sz="1600" dirty="0">
                <a:latin typeface="Georgia" panose="02040502050405020303" pitchFamily="18" charset="0"/>
              </a:rPr>
              <a:t>Distressed</a:t>
            </a:r>
          </a:p>
          <a:p>
            <a:pPr lvl="0">
              <a:spcBef>
                <a:spcPts val="0"/>
              </a:spcBef>
              <a:buNone/>
            </a:pPr>
            <a:r>
              <a:rPr lang="en" sz="1600" dirty="0">
                <a:latin typeface="Georgia" panose="02040502050405020303" pitchFamily="18" charset="0"/>
              </a:rPr>
              <a:t>Stakeholders</a:t>
            </a:r>
          </a:p>
        </p:txBody>
      </p:sp>
      <p:sp>
        <p:nvSpPr>
          <p:cNvPr id="486" name="Shape 486"/>
          <p:cNvSpPr txBox="1"/>
          <p:nvPr/>
        </p:nvSpPr>
        <p:spPr>
          <a:xfrm>
            <a:off x="7172525" y="1530437"/>
            <a:ext cx="1409379" cy="687089"/>
          </a:xfrm>
          <a:prstGeom prst="rect">
            <a:avLst/>
          </a:prstGeom>
          <a:noFill/>
          <a:ln>
            <a:noFill/>
          </a:ln>
        </p:spPr>
        <p:txBody>
          <a:bodyPr lIns="91425" tIns="91425" rIns="91425" bIns="91425" anchor="t" anchorCtr="0">
            <a:noAutofit/>
          </a:bodyPr>
          <a:lstStyle/>
          <a:p>
            <a:pPr lvl="0" rtl="0">
              <a:spcBef>
                <a:spcPts val="0"/>
              </a:spcBef>
              <a:buNone/>
            </a:pPr>
            <a:r>
              <a:rPr lang="en" sz="1600" dirty="0">
                <a:latin typeface="Georgia" panose="02040502050405020303" pitchFamily="18" charset="0"/>
              </a:rPr>
              <a:t>Prosperous</a:t>
            </a:r>
          </a:p>
          <a:p>
            <a:pPr lvl="0" rtl="0">
              <a:spcBef>
                <a:spcPts val="0"/>
              </a:spcBef>
              <a:buNone/>
            </a:pPr>
            <a:r>
              <a:rPr lang="en" sz="1600" dirty="0">
                <a:latin typeface="Georgia" panose="02040502050405020303" pitchFamily="18" charset="0"/>
              </a:rPr>
              <a:t>Stakeholders</a:t>
            </a:r>
          </a:p>
        </p:txBody>
      </p:sp>
      <p:cxnSp>
        <p:nvCxnSpPr>
          <p:cNvPr id="487" name="Shape 487"/>
          <p:cNvCxnSpPr/>
          <p:nvPr/>
        </p:nvCxnSpPr>
        <p:spPr>
          <a:xfrm>
            <a:off x="2733250" y="535175"/>
            <a:ext cx="4573200" cy="10800"/>
          </a:xfrm>
          <a:prstGeom prst="straightConnector1">
            <a:avLst/>
          </a:prstGeom>
          <a:noFill/>
          <a:ln w="76200" cap="flat" cmpd="sng">
            <a:solidFill>
              <a:srgbClr val="0000FF"/>
            </a:solidFill>
            <a:prstDash val="solid"/>
            <a:round/>
            <a:headEnd type="stealth" w="lg" len="lg"/>
            <a:tailEnd type="stealth" w="lg" len="lg"/>
          </a:ln>
        </p:spPr>
      </p:cxnSp>
      <p:sp>
        <p:nvSpPr>
          <p:cNvPr id="488" name="Shape 488"/>
          <p:cNvSpPr txBox="1"/>
          <p:nvPr/>
        </p:nvSpPr>
        <p:spPr>
          <a:xfrm>
            <a:off x="4481650" y="146900"/>
            <a:ext cx="1755864" cy="388200"/>
          </a:xfrm>
          <a:prstGeom prst="rect">
            <a:avLst/>
          </a:prstGeom>
          <a:noFill/>
          <a:ln>
            <a:noFill/>
          </a:ln>
        </p:spPr>
        <p:txBody>
          <a:bodyPr lIns="91425" tIns="91425" rIns="91425" bIns="91425" anchor="t" anchorCtr="0">
            <a:noAutofit/>
          </a:bodyPr>
          <a:lstStyle/>
          <a:p>
            <a:pPr lvl="0">
              <a:spcBef>
                <a:spcPts val="0"/>
              </a:spcBef>
              <a:buNone/>
            </a:pPr>
            <a:r>
              <a:rPr lang="en" sz="1600" dirty="0">
                <a:solidFill>
                  <a:srgbClr val="0000FF"/>
                </a:solidFill>
                <a:latin typeface="Georgia" panose="02040502050405020303" pitchFamily="18" charset="0"/>
                <a:ea typeface="Times New Roman"/>
                <a:cs typeface="Times New Roman"/>
                <a:sym typeface="Times New Roman"/>
              </a:rPr>
              <a:t>Urban Divide</a:t>
            </a:r>
          </a:p>
        </p:txBody>
      </p:sp>
      <p:cxnSp>
        <p:nvCxnSpPr>
          <p:cNvPr id="489" name="Shape 489"/>
          <p:cNvCxnSpPr/>
          <p:nvPr/>
        </p:nvCxnSpPr>
        <p:spPr>
          <a:xfrm flipH="1">
            <a:off x="777850" y="1870350"/>
            <a:ext cx="21600" cy="1571100"/>
          </a:xfrm>
          <a:prstGeom prst="straightConnector1">
            <a:avLst/>
          </a:prstGeom>
          <a:noFill/>
          <a:ln w="76200" cap="flat" cmpd="sng">
            <a:solidFill>
              <a:srgbClr val="980000"/>
            </a:solidFill>
            <a:prstDash val="solid"/>
            <a:round/>
            <a:headEnd type="stealth" w="lg" len="lg"/>
            <a:tailEnd type="stealth" w="lg" len="lg"/>
          </a:ln>
        </p:spPr>
      </p:cxnSp>
      <p:cxnSp>
        <p:nvCxnSpPr>
          <p:cNvPr id="490" name="Shape 490"/>
          <p:cNvCxnSpPr/>
          <p:nvPr/>
        </p:nvCxnSpPr>
        <p:spPr>
          <a:xfrm flipH="1">
            <a:off x="817749" y="1871150"/>
            <a:ext cx="6147900" cy="26400"/>
          </a:xfrm>
          <a:prstGeom prst="straightConnector1">
            <a:avLst/>
          </a:prstGeom>
          <a:noFill/>
          <a:ln w="19050" cap="flat" cmpd="sng">
            <a:solidFill>
              <a:srgbClr val="980000"/>
            </a:solidFill>
            <a:prstDash val="dash"/>
            <a:round/>
            <a:headEnd type="none" w="lg" len="lg"/>
            <a:tailEnd type="none" w="lg" len="lg"/>
          </a:ln>
        </p:spPr>
      </p:cxnSp>
      <p:sp>
        <p:nvSpPr>
          <p:cNvPr id="491" name="Shape 491"/>
          <p:cNvSpPr txBox="1"/>
          <p:nvPr/>
        </p:nvSpPr>
        <p:spPr>
          <a:xfrm rot="-5400000">
            <a:off x="-637279" y="2377375"/>
            <a:ext cx="1915900" cy="388200"/>
          </a:xfrm>
          <a:prstGeom prst="rect">
            <a:avLst/>
          </a:prstGeom>
          <a:noFill/>
          <a:ln>
            <a:noFill/>
          </a:ln>
        </p:spPr>
        <p:txBody>
          <a:bodyPr lIns="91425" tIns="91425" rIns="91425" bIns="91425" anchor="t" anchorCtr="0">
            <a:noAutofit/>
          </a:bodyPr>
          <a:lstStyle/>
          <a:p>
            <a:pPr lvl="0">
              <a:spcBef>
                <a:spcPts val="0"/>
              </a:spcBef>
              <a:buNone/>
            </a:pPr>
            <a:r>
              <a:rPr lang="en" sz="1600" dirty="0">
                <a:solidFill>
                  <a:srgbClr val="980000"/>
                </a:solidFill>
                <a:latin typeface="Georgia" panose="02040502050405020303" pitchFamily="18" charset="0"/>
                <a:ea typeface="Times New Roman"/>
                <a:cs typeface="Times New Roman"/>
                <a:sym typeface="Times New Roman"/>
              </a:rPr>
              <a:t>Power Difference</a:t>
            </a:r>
          </a:p>
        </p:txBody>
      </p:sp>
      <p:sp>
        <p:nvSpPr>
          <p:cNvPr id="492" name="Shape 492"/>
          <p:cNvSpPr/>
          <p:nvPr/>
        </p:nvSpPr>
        <p:spPr>
          <a:xfrm>
            <a:off x="3792675" y="2021875"/>
            <a:ext cx="2702100" cy="1111200"/>
          </a:xfrm>
          <a:prstGeom prst="donut">
            <a:avLst>
              <a:gd name="adj" fmla="val 29267"/>
            </a:avLst>
          </a:prstGeom>
          <a:solidFill>
            <a:srgbClr val="00B050"/>
          </a:solidFill>
          <a:ln>
            <a:noFill/>
          </a:ln>
        </p:spPr>
        <p:txBody>
          <a:bodyPr lIns="91425" tIns="91425" rIns="91425" bIns="91425" anchor="ctr" anchorCtr="0">
            <a:noAutofit/>
          </a:bodyPr>
          <a:lstStyle/>
          <a:p>
            <a:pPr lvl="0">
              <a:spcBef>
                <a:spcPts val="0"/>
              </a:spcBef>
              <a:buNone/>
            </a:pPr>
            <a:endParaRPr/>
          </a:p>
        </p:txBody>
      </p:sp>
      <p:sp>
        <p:nvSpPr>
          <p:cNvPr id="493" name="Shape 493"/>
          <p:cNvSpPr txBox="1"/>
          <p:nvPr/>
        </p:nvSpPr>
        <p:spPr>
          <a:xfrm rot="1245">
            <a:off x="4125836" y="2063274"/>
            <a:ext cx="2486100" cy="387900"/>
          </a:xfrm>
          <a:prstGeom prst="rect">
            <a:avLst/>
          </a:prstGeom>
          <a:noFill/>
          <a:ln>
            <a:noFill/>
          </a:ln>
        </p:spPr>
        <p:txBody>
          <a:bodyPr lIns="91425" tIns="91425" rIns="91425" bIns="91425" anchor="t" anchorCtr="0">
            <a:noAutofit/>
          </a:bodyPr>
          <a:lstStyle/>
          <a:p>
            <a:pPr lvl="0">
              <a:spcBef>
                <a:spcPts val="0"/>
              </a:spcBef>
              <a:buNone/>
            </a:pPr>
            <a:r>
              <a:rPr lang="en" b="1" dirty="0">
                <a:solidFill>
                  <a:srgbClr val="0000CC"/>
                </a:solidFill>
                <a:latin typeface="Times New Roman"/>
                <a:ea typeface="Times New Roman"/>
                <a:cs typeface="Times New Roman"/>
                <a:sym typeface="Times New Roman"/>
              </a:rPr>
              <a:t>Dialogic Co-construction</a:t>
            </a:r>
          </a:p>
        </p:txBody>
      </p:sp>
      <p:sp>
        <p:nvSpPr>
          <p:cNvPr id="494" name="Shape 494"/>
          <p:cNvSpPr txBox="1"/>
          <p:nvPr/>
        </p:nvSpPr>
        <p:spPr>
          <a:xfrm rot="-1536">
            <a:off x="4687313" y="2744286"/>
            <a:ext cx="1342500" cy="388500"/>
          </a:xfrm>
          <a:prstGeom prst="rect">
            <a:avLst/>
          </a:prstGeom>
          <a:noFill/>
          <a:ln>
            <a:noFill/>
          </a:ln>
        </p:spPr>
        <p:txBody>
          <a:bodyPr lIns="91425" tIns="91425" rIns="91425" bIns="91425" anchor="t" anchorCtr="0">
            <a:noAutofit/>
          </a:bodyPr>
          <a:lstStyle/>
          <a:p>
            <a:pPr lvl="0" rtl="0">
              <a:spcBef>
                <a:spcPts val="0"/>
              </a:spcBef>
              <a:buNone/>
            </a:pPr>
            <a:r>
              <a:rPr lang="en" b="1" dirty="0">
                <a:solidFill>
                  <a:srgbClr val="0000CC"/>
                </a:solidFill>
                <a:latin typeface="Times New Roman"/>
                <a:ea typeface="Times New Roman"/>
                <a:cs typeface="Times New Roman"/>
                <a:sym typeface="Times New Roman"/>
              </a:rPr>
              <a:t>of Meaning</a:t>
            </a:r>
          </a:p>
        </p:txBody>
      </p:sp>
      <p:sp>
        <p:nvSpPr>
          <p:cNvPr id="495" name="Shape 495"/>
          <p:cNvSpPr/>
          <p:nvPr/>
        </p:nvSpPr>
        <p:spPr>
          <a:xfrm>
            <a:off x="3953775" y="2323525"/>
            <a:ext cx="215100" cy="193800"/>
          </a:xfrm>
          <a:prstGeom prst="rtTriangle">
            <a:avLst/>
          </a:prstGeom>
          <a:solidFill>
            <a:srgbClr val="FFFFFF"/>
          </a:solidFill>
          <a:ln w="9525" cap="flat" cmpd="sng">
            <a:solidFill>
              <a:srgbClr val="99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96" name="Shape 496"/>
          <p:cNvSpPr/>
          <p:nvPr/>
        </p:nvSpPr>
        <p:spPr>
          <a:xfrm rot="-6401496">
            <a:off x="4250179" y="2777842"/>
            <a:ext cx="215166" cy="194189"/>
          </a:xfrm>
          <a:prstGeom prst="rtTriangle">
            <a:avLst/>
          </a:prstGeom>
          <a:solidFill>
            <a:srgbClr val="FFFFFF"/>
          </a:solidFill>
          <a:ln w="9525" cap="flat" cmpd="sng">
            <a:solidFill>
              <a:srgbClr val="99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97" name="Shape 497"/>
          <p:cNvSpPr/>
          <p:nvPr/>
        </p:nvSpPr>
        <p:spPr>
          <a:xfrm rot="-8980818">
            <a:off x="5853488" y="2777827"/>
            <a:ext cx="215124" cy="194134"/>
          </a:xfrm>
          <a:prstGeom prst="rtTriangle">
            <a:avLst/>
          </a:prstGeom>
          <a:solidFill>
            <a:srgbClr val="FFFFFF"/>
          </a:solidFill>
          <a:ln w="9525" cap="flat" cmpd="sng">
            <a:solidFill>
              <a:srgbClr val="99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98" name="Shape 498"/>
          <p:cNvSpPr/>
          <p:nvPr/>
        </p:nvSpPr>
        <p:spPr>
          <a:xfrm rot="5404788">
            <a:off x="6135168" y="2323364"/>
            <a:ext cx="215400" cy="194100"/>
          </a:xfrm>
          <a:prstGeom prst="rtTriangle">
            <a:avLst/>
          </a:prstGeom>
          <a:solidFill>
            <a:srgbClr val="FFFFFF"/>
          </a:solidFill>
          <a:ln w="9525" cap="flat" cmpd="sng">
            <a:solidFill>
              <a:srgbClr val="99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99" name="Shape 499"/>
          <p:cNvSpPr txBox="1"/>
          <p:nvPr/>
        </p:nvSpPr>
        <p:spPr>
          <a:xfrm>
            <a:off x="4327637" y="2302525"/>
            <a:ext cx="1616400" cy="537900"/>
          </a:xfrm>
          <a:prstGeom prst="rect">
            <a:avLst/>
          </a:prstGeom>
          <a:noFill/>
          <a:ln>
            <a:noFill/>
          </a:ln>
        </p:spPr>
        <p:txBody>
          <a:bodyPr lIns="91425" tIns="91425" rIns="91425" bIns="91425" anchor="ctr" anchorCtr="0">
            <a:noAutofit/>
          </a:bodyPr>
          <a:lstStyle/>
          <a:p>
            <a:pPr lvl="0" algn="ctr">
              <a:spcBef>
                <a:spcPts val="0"/>
              </a:spcBef>
              <a:buNone/>
            </a:pPr>
            <a:r>
              <a:rPr lang="en" sz="1600" b="1" i="1" dirty="0">
                <a:solidFill>
                  <a:srgbClr val="9900FF"/>
                </a:solidFill>
                <a:latin typeface="Times New Roman"/>
                <a:ea typeface="Times New Roman"/>
                <a:cs typeface="Times New Roman"/>
                <a:sym typeface="Times New Roman"/>
              </a:rPr>
              <a:t>Shared</a:t>
            </a:r>
          </a:p>
          <a:p>
            <a:pPr lvl="0" algn="ctr">
              <a:spcBef>
                <a:spcPts val="0"/>
              </a:spcBef>
              <a:buNone/>
            </a:pPr>
            <a:r>
              <a:rPr lang="en" sz="1600" b="1" i="1" dirty="0">
                <a:solidFill>
                  <a:srgbClr val="9900FF"/>
                </a:solidFill>
                <a:latin typeface="Times New Roman"/>
                <a:ea typeface="Times New Roman"/>
                <a:cs typeface="Times New Roman"/>
                <a:sym typeface="Times New Roman"/>
              </a:rPr>
              <a:t>Perspectives</a:t>
            </a:r>
          </a:p>
        </p:txBody>
      </p:sp>
      <p:sp>
        <p:nvSpPr>
          <p:cNvPr id="500" name="Shape 500"/>
          <p:cNvSpPr txBox="1"/>
          <p:nvPr/>
        </p:nvSpPr>
        <p:spPr>
          <a:xfrm>
            <a:off x="1538825" y="913550"/>
            <a:ext cx="2318100" cy="389100"/>
          </a:xfrm>
          <a:prstGeom prst="rect">
            <a:avLst/>
          </a:prstGeom>
          <a:noFill/>
          <a:ln>
            <a:noFill/>
          </a:ln>
        </p:spPr>
        <p:txBody>
          <a:bodyPr lIns="91425" tIns="91425" rIns="91425" bIns="91425" anchor="ctr" anchorCtr="0">
            <a:noAutofit/>
          </a:bodyPr>
          <a:lstStyle/>
          <a:p>
            <a:pPr lvl="0">
              <a:spcBef>
                <a:spcPts val="0"/>
              </a:spcBef>
              <a:buNone/>
            </a:pPr>
            <a:r>
              <a:rPr lang="en" sz="1800" dirty="0">
                <a:solidFill>
                  <a:srgbClr val="0000CC"/>
                </a:solidFill>
                <a:latin typeface="Times New Roman"/>
                <a:ea typeface="Times New Roman"/>
                <a:cs typeface="Times New Roman"/>
                <a:sym typeface="Times New Roman"/>
              </a:rPr>
              <a:t>Third Place Learning</a:t>
            </a:r>
          </a:p>
        </p:txBody>
      </p:sp>
      <p:sp>
        <p:nvSpPr>
          <p:cNvPr id="501" name="Shape 501"/>
          <p:cNvSpPr/>
          <p:nvPr/>
        </p:nvSpPr>
        <p:spPr>
          <a:xfrm>
            <a:off x="2815700" y="1530437"/>
            <a:ext cx="1672672" cy="849095"/>
          </a:xfrm>
          <a:prstGeom prst="cloud">
            <a:avLst/>
          </a:prstGeom>
          <a:solidFill>
            <a:srgbClr val="0000CC"/>
          </a:solidFill>
          <a:ln>
            <a:solidFill>
              <a:schemeClr val="bg1"/>
            </a:solidFill>
          </a:ln>
        </p:spPr>
        <p:txBody>
          <a:bodyPr lIns="91425" tIns="91425" rIns="91425" bIns="91425" anchor="ctr" anchorCtr="0">
            <a:noAutofit/>
          </a:bodyPr>
          <a:lstStyle/>
          <a:p>
            <a:pPr lvl="0">
              <a:spcBef>
                <a:spcPts val="0"/>
              </a:spcBef>
              <a:buNone/>
            </a:pPr>
            <a:r>
              <a:rPr lang="en" sz="1600" dirty="0">
                <a:solidFill>
                  <a:srgbClr val="FFFFFF"/>
                </a:solidFill>
                <a:latin typeface="Georgia" panose="02040502050405020303" pitchFamily="18" charset="0"/>
                <a:ea typeface="Times New Roman"/>
                <a:cs typeface="Times New Roman"/>
                <a:sym typeface="Times New Roman"/>
              </a:rPr>
              <a:t>Active</a:t>
            </a:r>
          </a:p>
          <a:p>
            <a:pPr lvl="0">
              <a:spcBef>
                <a:spcPts val="0"/>
              </a:spcBef>
              <a:buNone/>
            </a:pPr>
            <a:r>
              <a:rPr lang="en" sz="1600" dirty="0">
                <a:solidFill>
                  <a:srgbClr val="FFFFFF"/>
                </a:solidFill>
                <a:latin typeface="Georgia" panose="02040502050405020303" pitchFamily="18" charset="0"/>
                <a:ea typeface="Times New Roman"/>
                <a:cs typeface="Times New Roman"/>
                <a:sym typeface="Times New Roman"/>
              </a:rPr>
              <a:t>Listening</a:t>
            </a:r>
          </a:p>
        </p:txBody>
      </p:sp>
      <p:sp>
        <p:nvSpPr>
          <p:cNvPr id="502" name="Shape 502"/>
          <p:cNvSpPr/>
          <p:nvPr/>
        </p:nvSpPr>
        <p:spPr>
          <a:xfrm>
            <a:off x="4028286" y="1228834"/>
            <a:ext cx="1553861" cy="849095"/>
          </a:xfrm>
          <a:prstGeom prst="cloud">
            <a:avLst/>
          </a:prstGeom>
          <a:solidFill>
            <a:srgbClr val="0000CC"/>
          </a:solidFill>
          <a:ln>
            <a:solidFill>
              <a:schemeClr val="bg1"/>
            </a:solidFill>
          </a:ln>
        </p:spPr>
        <p:txBody>
          <a:bodyPr lIns="91425" tIns="91425" rIns="91425" bIns="91425" anchor="ctr" anchorCtr="0">
            <a:noAutofit/>
          </a:bodyPr>
          <a:lstStyle/>
          <a:p>
            <a:pPr lvl="0">
              <a:spcBef>
                <a:spcPts val="0"/>
              </a:spcBef>
              <a:buNone/>
            </a:pPr>
            <a:r>
              <a:rPr lang="en" sz="1600" dirty="0">
                <a:solidFill>
                  <a:srgbClr val="FFFFFF"/>
                </a:solidFill>
                <a:latin typeface="Georgia" panose="02040502050405020303" pitchFamily="18" charset="0"/>
                <a:ea typeface="Times New Roman"/>
                <a:cs typeface="Times New Roman"/>
                <a:sym typeface="Times New Roman"/>
              </a:rPr>
              <a:t>Dialectic</a:t>
            </a:r>
          </a:p>
          <a:p>
            <a:pPr lvl="0" rtl="0">
              <a:spcBef>
                <a:spcPts val="0"/>
              </a:spcBef>
              <a:buNone/>
            </a:pPr>
            <a:r>
              <a:rPr lang="en" sz="1600" dirty="0">
                <a:solidFill>
                  <a:srgbClr val="FFFFFF"/>
                </a:solidFill>
                <a:latin typeface="Georgia" panose="02040502050405020303" pitchFamily="18" charset="0"/>
                <a:ea typeface="Times New Roman"/>
                <a:cs typeface="Times New Roman"/>
                <a:sym typeface="Times New Roman"/>
              </a:rPr>
              <a:t>Thinking</a:t>
            </a:r>
          </a:p>
        </p:txBody>
      </p:sp>
      <p:sp>
        <p:nvSpPr>
          <p:cNvPr id="503" name="Shape 503"/>
          <p:cNvSpPr/>
          <p:nvPr/>
        </p:nvSpPr>
        <p:spPr>
          <a:xfrm>
            <a:off x="5184911" y="1347700"/>
            <a:ext cx="2050148" cy="849095"/>
          </a:xfrm>
          <a:prstGeom prst="cloud">
            <a:avLst/>
          </a:prstGeom>
          <a:solidFill>
            <a:srgbClr val="0000CC"/>
          </a:solidFill>
          <a:ln>
            <a:solidFill>
              <a:schemeClr val="bg1"/>
            </a:solidFill>
          </a:ln>
        </p:spPr>
        <p:txBody>
          <a:bodyPr lIns="91425" tIns="91425" rIns="91425" bIns="91425" anchor="ctr" anchorCtr="0">
            <a:noAutofit/>
          </a:bodyPr>
          <a:lstStyle/>
          <a:p>
            <a:pPr lvl="0">
              <a:spcBef>
                <a:spcPts val="0"/>
              </a:spcBef>
              <a:buNone/>
            </a:pPr>
            <a:r>
              <a:rPr lang="en" sz="1600" dirty="0">
                <a:solidFill>
                  <a:srgbClr val="FFFFFF"/>
                </a:solidFill>
                <a:latin typeface="Georgia" panose="02040502050405020303" pitchFamily="18" charset="0"/>
                <a:ea typeface="Times New Roman"/>
                <a:cs typeface="Times New Roman"/>
                <a:sym typeface="Times New Roman"/>
              </a:rPr>
              <a:t>Intercultural</a:t>
            </a:r>
          </a:p>
          <a:p>
            <a:pPr lvl="0" rtl="0">
              <a:spcBef>
                <a:spcPts val="0"/>
              </a:spcBef>
              <a:buNone/>
            </a:pPr>
            <a:r>
              <a:rPr lang="en" sz="1600" dirty="0">
                <a:solidFill>
                  <a:srgbClr val="FFFFFF"/>
                </a:solidFill>
                <a:latin typeface="Georgia" panose="02040502050405020303" pitchFamily="18" charset="0"/>
                <a:ea typeface="Times New Roman"/>
                <a:cs typeface="Times New Roman"/>
                <a:sym typeface="Times New Roman"/>
              </a:rPr>
              <a:t>Sensitivity</a:t>
            </a:r>
          </a:p>
        </p:txBody>
      </p:sp>
      <p:sp>
        <p:nvSpPr>
          <p:cNvPr id="504" name="Shape 504"/>
          <p:cNvSpPr/>
          <p:nvPr/>
        </p:nvSpPr>
        <p:spPr>
          <a:xfrm>
            <a:off x="3462551" y="3048300"/>
            <a:ext cx="1958283" cy="849095"/>
          </a:xfrm>
          <a:prstGeom prst="cloud">
            <a:avLst/>
          </a:prstGeom>
          <a:solidFill>
            <a:srgbClr val="0000CC"/>
          </a:solidFill>
          <a:ln>
            <a:solidFill>
              <a:schemeClr val="bg1"/>
            </a:solidFill>
          </a:ln>
        </p:spPr>
        <p:txBody>
          <a:bodyPr lIns="91425" tIns="91425" rIns="91425" bIns="91425" anchor="ctr" anchorCtr="0">
            <a:noAutofit/>
          </a:bodyPr>
          <a:lstStyle/>
          <a:p>
            <a:pPr lvl="0">
              <a:spcBef>
                <a:spcPts val="0"/>
              </a:spcBef>
              <a:buNone/>
            </a:pPr>
            <a:r>
              <a:rPr lang="en" sz="1600" dirty="0">
                <a:solidFill>
                  <a:srgbClr val="FFFFFF"/>
                </a:solidFill>
                <a:latin typeface="Times New Roman"/>
                <a:ea typeface="Times New Roman"/>
                <a:cs typeface="Times New Roman"/>
                <a:sym typeface="Times New Roman"/>
              </a:rPr>
              <a:t>Body</a:t>
            </a:r>
          </a:p>
          <a:p>
            <a:pPr lvl="0" rtl="0">
              <a:spcBef>
                <a:spcPts val="0"/>
              </a:spcBef>
              <a:buNone/>
            </a:pPr>
            <a:r>
              <a:rPr lang="en" sz="1600" dirty="0">
                <a:solidFill>
                  <a:srgbClr val="FFFFFF"/>
                </a:solidFill>
                <a:latin typeface="Times New Roman"/>
                <a:ea typeface="Times New Roman"/>
                <a:cs typeface="Times New Roman"/>
                <a:sym typeface="Times New Roman"/>
              </a:rPr>
              <a:t>Mindfulness</a:t>
            </a:r>
          </a:p>
        </p:txBody>
      </p:sp>
      <p:sp>
        <p:nvSpPr>
          <p:cNvPr id="505" name="Shape 505"/>
          <p:cNvSpPr/>
          <p:nvPr/>
        </p:nvSpPr>
        <p:spPr>
          <a:xfrm>
            <a:off x="5044050" y="2972100"/>
            <a:ext cx="1997800" cy="849095"/>
          </a:xfrm>
          <a:prstGeom prst="cloud">
            <a:avLst/>
          </a:prstGeom>
          <a:solidFill>
            <a:srgbClr val="0000CC"/>
          </a:solidFill>
          <a:ln>
            <a:solidFill>
              <a:schemeClr val="tx2"/>
            </a:solidFill>
          </a:ln>
        </p:spPr>
        <p:txBody>
          <a:bodyPr lIns="91425" tIns="91425" rIns="91425" bIns="91425" anchor="ctr" anchorCtr="0">
            <a:noAutofit/>
          </a:bodyPr>
          <a:lstStyle/>
          <a:p>
            <a:pPr lvl="0">
              <a:spcBef>
                <a:spcPts val="0"/>
              </a:spcBef>
              <a:buNone/>
            </a:pPr>
            <a:r>
              <a:rPr lang="en" sz="1600" dirty="0">
                <a:solidFill>
                  <a:srgbClr val="FFFFFF"/>
                </a:solidFill>
                <a:latin typeface="Times New Roman"/>
                <a:ea typeface="Times New Roman"/>
                <a:cs typeface="Times New Roman"/>
                <a:sym typeface="Times New Roman"/>
              </a:rPr>
              <a:t>Critical</a:t>
            </a:r>
          </a:p>
          <a:p>
            <a:pPr lvl="0" rtl="0">
              <a:spcBef>
                <a:spcPts val="0"/>
              </a:spcBef>
              <a:buNone/>
            </a:pPr>
            <a:r>
              <a:rPr lang="en" sz="1600" dirty="0">
                <a:solidFill>
                  <a:srgbClr val="FFFFFF"/>
                </a:solidFill>
                <a:latin typeface="Times New Roman"/>
                <a:ea typeface="Times New Roman"/>
                <a:cs typeface="Times New Roman"/>
                <a:sym typeface="Times New Roman"/>
              </a:rPr>
              <a:t>Co-reflection</a:t>
            </a:r>
          </a:p>
        </p:txBody>
      </p:sp>
      <p:sp>
        <p:nvSpPr>
          <p:cNvPr id="506" name="Shape 506"/>
          <p:cNvSpPr/>
          <p:nvPr/>
        </p:nvSpPr>
        <p:spPr>
          <a:xfrm>
            <a:off x="1019300" y="2263648"/>
            <a:ext cx="2409925" cy="626075"/>
          </a:xfrm>
          <a:prstGeom prst="cloud">
            <a:avLst/>
          </a:prstGeom>
          <a:solidFill>
            <a:srgbClr val="0000CC"/>
          </a:solidFill>
          <a:ln>
            <a:solidFill>
              <a:schemeClr val="bg1"/>
            </a:solidFill>
          </a:ln>
        </p:spPr>
        <p:txBody>
          <a:bodyPr lIns="91425" tIns="91425" rIns="91425" bIns="91425" anchor="ctr" anchorCtr="0">
            <a:noAutofit/>
          </a:bodyPr>
          <a:lstStyle/>
          <a:p>
            <a:pPr lvl="0" rtl="0">
              <a:spcBef>
                <a:spcPts val="0"/>
              </a:spcBef>
              <a:buNone/>
            </a:pPr>
            <a:r>
              <a:rPr lang="en" sz="1600" dirty="0">
                <a:solidFill>
                  <a:srgbClr val="FFFFFF"/>
                </a:solidFill>
                <a:latin typeface="Times New Roman"/>
                <a:ea typeface="Times New Roman"/>
                <a:cs typeface="Times New Roman"/>
                <a:sym typeface="Times New Roman"/>
              </a:rPr>
              <a:t>Conscientization</a:t>
            </a:r>
          </a:p>
        </p:txBody>
      </p:sp>
      <p:sp>
        <p:nvSpPr>
          <p:cNvPr id="507" name="Shape 507"/>
          <p:cNvSpPr/>
          <p:nvPr/>
        </p:nvSpPr>
        <p:spPr>
          <a:xfrm>
            <a:off x="1917650" y="2719600"/>
            <a:ext cx="484200" cy="388200"/>
          </a:xfrm>
          <a:prstGeom prst="upArrow">
            <a:avLst>
              <a:gd name="adj1" fmla="val 50000"/>
              <a:gd name="adj2" fmla="val 50000"/>
            </a:avLst>
          </a:prstGeom>
          <a:solidFill>
            <a:srgbClr val="38761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08" name="Shape 508"/>
          <p:cNvSpPr/>
          <p:nvPr/>
        </p:nvSpPr>
        <p:spPr>
          <a:xfrm>
            <a:off x="6541700" y="2384923"/>
            <a:ext cx="2402512" cy="626075"/>
          </a:xfrm>
          <a:prstGeom prst="cloud">
            <a:avLst/>
          </a:prstGeom>
          <a:solidFill>
            <a:srgbClr val="0000CC"/>
          </a:solidFill>
          <a:ln>
            <a:solidFill>
              <a:schemeClr val="bg1"/>
            </a:solidFill>
          </a:ln>
        </p:spPr>
        <p:txBody>
          <a:bodyPr lIns="91425" tIns="91425" rIns="91425" bIns="91425" anchor="ctr" anchorCtr="0">
            <a:noAutofit/>
          </a:bodyPr>
          <a:lstStyle/>
          <a:p>
            <a:pPr lvl="0" rtl="0">
              <a:spcBef>
                <a:spcPts val="0"/>
              </a:spcBef>
              <a:buNone/>
            </a:pPr>
            <a:r>
              <a:rPr lang="en" sz="1600" dirty="0">
                <a:solidFill>
                  <a:srgbClr val="FFFFFF"/>
                </a:solidFill>
                <a:latin typeface="Times New Roman"/>
                <a:ea typeface="Times New Roman"/>
                <a:cs typeface="Times New Roman"/>
                <a:sym typeface="Times New Roman"/>
              </a:rPr>
              <a:t>Conscientization</a:t>
            </a:r>
          </a:p>
        </p:txBody>
      </p:sp>
      <p:sp>
        <p:nvSpPr>
          <p:cNvPr id="509" name="Shape 509"/>
          <p:cNvSpPr/>
          <p:nvPr/>
        </p:nvSpPr>
        <p:spPr>
          <a:xfrm>
            <a:off x="7427850" y="2226325"/>
            <a:ext cx="430500" cy="388200"/>
          </a:xfrm>
          <a:prstGeom prst="downArrow">
            <a:avLst>
              <a:gd name="adj1" fmla="val 50000"/>
              <a:gd name="adj2" fmla="val 50000"/>
            </a:avLst>
          </a:prstGeom>
          <a:solidFill>
            <a:srgbClr val="38761D"/>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10" name="Shape 510"/>
          <p:cNvSpPr txBox="1"/>
          <p:nvPr/>
        </p:nvSpPr>
        <p:spPr>
          <a:xfrm>
            <a:off x="542750" y="4598925"/>
            <a:ext cx="5910900" cy="388200"/>
          </a:xfrm>
          <a:prstGeom prst="rect">
            <a:avLst/>
          </a:prstGeom>
          <a:noFill/>
          <a:ln>
            <a:noFill/>
          </a:ln>
        </p:spPr>
        <p:txBody>
          <a:bodyPr lIns="91425" tIns="91425" rIns="91425" bIns="91425" anchor="t" anchorCtr="0">
            <a:noAutofit/>
          </a:bodyPr>
          <a:lstStyle/>
          <a:p>
            <a:pPr lvl="0">
              <a:spcBef>
                <a:spcPts val="0"/>
              </a:spcBef>
              <a:buNone/>
            </a:pPr>
            <a:r>
              <a:rPr lang="en" sz="1800" b="1">
                <a:latin typeface="Times New Roman"/>
                <a:ea typeface="Times New Roman"/>
                <a:cs typeface="Times New Roman"/>
                <a:sym typeface="Times New Roman"/>
              </a:rPr>
              <a:t>Urban Context</a:t>
            </a:r>
            <a:r>
              <a:rPr lang="en" sz="1800">
                <a:latin typeface="Times New Roman"/>
                <a:ea typeface="Times New Roman"/>
                <a:cs typeface="Times New Roman"/>
                <a:sym typeface="Times New Roman"/>
              </a:rPr>
              <a:t> - </a:t>
            </a:r>
            <a:r>
              <a:rPr lang="en" sz="1800" i="1">
                <a:latin typeface="Times New Roman"/>
                <a:ea typeface="Times New Roman"/>
                <a:cs typeface="Times New Roman"/>
                <a:sym typeface="Times New Roman"/>
              </a:rPr>
              <a:t>Spatial, Temporal, Relational, Historical</a:t>
            </a:r>
          </a:p>
        </p:txBody>
      </p:sp>
      <p:sp>
        <p:nvSpPr>
          <p:cNvPr id="512" name="Shape 512"/>
          <p:cNvSpPr txBox="1"/>
          <p:nvPr/>
        </p:nvSpPr>
        <p:spPr>
          <a:xfrm>
            <a:off x="420948" y="328739"/>
            <a:ext cx="936300" cy="379745"/>
          </a:xfrm>
          <a:prstGeom prst="rect">
            <a:avLst/>
          </a:prstGeom>
          <a:noFill/>
          <a:ln>
            <a:noFill/>
          </a:ln>
        </p:spPr>
        <p:txBody>
          <a:bodyPr lIns="91425" tIns="91425" rIns="91425" bIns="91425" anchor="t" anchorCtr="0">
            <a:noAutofit/>
          </a:bodyPr>
          <a:lstStyle/>
          <a:p>
            <a:pPr lvl="0">
              <a:spcBef>
                <a:spcPts val="0"/>
              </a:spcBef>
              <a:buNone/>
            </a:pPr>
            <a:r>
              <a:rPr lang="en" sz="1800" dirty="0">
                <a:solidFill>
                  <a:srgbClr val="FF0000"/>
                </a:solidFill>
                <a:latin typeface="Times New Roman"/>
                <a:ea typeface="Times New Roman"/>
                <a:cs typeface="Times New Roman"/>
                <a:sym typeface="Times New Roman"/>
              </a:rPr>
              <a:t>Trigger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p:nvPr/>
        </p:nvSpPr>
        <p:spPr>
          <a:xfrm>
            <a:off x="2375925" y="556875"/>
            <a:ext cx="4333800" cy="4333800"/>
          </a:xfrm>
          <a:prstGeom prst="roundRect">
            <a:avLst>
              <a:gd name="adj" fmla="val 16667"/>
            </a:avLst>
          </a:prstGeom>
          <a:solidFill>
            <a:srgbClr val="EFEFEF"/>
          </a:solidFill>
          <a:ln w="2857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03" name="Shape 403"/>
          <p:cNvSpPr/>
          <p:nvPr/>
        </p:nvSpPr>
        <p:spPr>
          <a:xfrm>
            <a:off x="2370475" y="555550"/>
            <a:ext cx="2105025" cy="2201150"/>
          </a:xfrm>
          <a:custGeom>
            <a:avLst/>
            <a:gdLst/>
            <a:ahLst/>
            <a:cxnLst/>
            <a:rect l="0" t="0" r="0" b="0"/>
            <a:pathLst>
              <a:path w="84201" h="88046" extrusionOk="0">
                <a:moveTo>
                  <a:pt x="81725" y="312"/>
                </a:moveTo>
                <a:lnTo>
                  <a:pt x="78296" y="5265"/>
                </a:lnTo>
                <a:lnTo>
                  <a:pt x="76391" y="9075"/>
                </a:lnTo>
                <a:lnTo>
                  <a:pt x="75629" y="11742"/>
                </a:lnTo>
                <a:lnTo>
                  <a:pt x="75248" y="16124"/>
                </a:lnTo>
                <a:lnTo>
                  <a:pt x="75819" y="19934"/>
                </a:lnTo>
                <a:lnTo>
                  <a:pt x="79248" y="26982"/>
                </a:lnTo>
                <a:lnTo>
                  <a:pt x="81725" y="33269"/>
                </a:lnTo>
                <a:lnTo>
                  <a:pt x="84201" y="44127"/>
                </a:lnTo>
                <a:lnTo>
                  <a:pt x="84201" y="53462"/>
                </a:lnTo>
                <a:lnTo>
                  <a:pt x="84201" y="59852"/>
                </a:lnTo>
                <a:lnTo>
                  <a:pt x="81725" y="69949"/>
                </a:lnTo>
                <a:lnTo>
                  <a:pt x="77534" y="74330"/>
                </a:lnTo>
                <a:lnTo>
                  <a:pt x="68199" y="76426"/>
                </a:lnTo>
                <a:lnTo>
                  <a:pt x="56007" y="76616"/>
                </a:lnTo>
                <a:lnTo>
                  <a:pt x="44006" y="72806"/>
                </a:lnTo>
                <a:lnTo>
                  <a:pt x="35052" y="71473"/>
                </a:lnTo>
                <a:lnTo>
                  <a:pt x="26289" y="74711"/>
                </a:lnTo>
                <a:lnTo>
                  <a:pt x="19431" y="80045"/>
                </a:lnTo>
                <a:lnTo>
                  <a:pt x="9525" y="85379"/>
                </a:lnTo>
                <a:lnTo>
                  <a:pt x="0" y="88046"/>
                </a:lnTo>
                <a:lnTo>
                  <a:pt x="381" y="25372"/>
                </a:lnTo>
                <a:lnTo>
                  <a:pt x="2096" y="19241"/>
                </a:lnTo>
                <a:lnTo>
                  <a:pt x="6477" y="10859"/>
                </a:lnTo>
                <a:lnTo>
                  <a:pt x="12383" y="5144"/>
                </a:lnTo>
                <a:lnTo>
                  <a:pt x="19812" y="1334"/>
                </a:lnTo>
                <a:lnTo>
                  <a:pt x="28004" y="0"/>
                </a:lnTo>
                <a:close/>
              </a:path>
            </a:pathLst>
          </a:custGeom>
          <a:solidFill>
            <a:srgbClr val="FFE599"/>
          </a:solidFill>
          <a:ln w="19050" cap="flat" cmpd="sng">
            <a:solidFill>
              <a:schemeClr val="dk2"/>
            </a:solidFill>
            <a:prstDash val="solid"/>
            <a:round/>
            <a:headEnd type="none" w="lg" len="lg"/>
            <a:tailEnd type="none" w="lg" len="lg"/>
          </a:ln>
        </p:spPr>
      </p:sp>
      <p:sp>
        <p:nvSpPr>
          <p:cNvPr id="404" name="Shape 404"/>
          <p:cNvSpPr/>
          <p:nvPr/>
        </p:nvSpPr>
        <p:spPr>
          <a:xfrm>
            <a:off x="4256425" y="561200"/>
            <a:ext cx="2452700" cy="2043100"/>
          </a:xfrm>
          <a:custGeom>
            <a:avLst/>
            <a:gdLst/>
            <a:ahLst/>
            <a:cxnLst/>
            <a:rect l="0" t="0" r="0" b="0"/>
            <a:pathLst>
              <a:path w="98108" h="81724" extrusionOk="0">
                <a:moveTo>
                  <a:pt x="6668" y="571"/>
                </a:moveTo>
                <a:lnTo>
                  <a:pt x="3429" y="4953"/>
                </a:lnTo>
                <a:lnTo>
                  <a:pt x="1715" y="8191"/>
                </a:lnTo>
                <a:lnTo>
                  <a:pt x="191" y="12573"/>
                </a:lnTo>
                <a:lnTo>
                  <a:pt x="0" y="17716"/>
                </a:lnTo>
                <a:lnTo>
                  <a:pt x="1143" y="21526"/>
                </a:lnTo>
                <a:lnTo>
                  <a:pt x="3810" y="27241"/>
                </a:lnTo>
                <a:lnTo>
                  <a:pt x="6096" y="32194"/>
                </a:lnTo>
                <a:lnTo>
                  <a:pt x="7620" y="37147"/>
                </a:lnTo>
                <a:lnTo>
                  <a:pt x="8954" y="43624"/>
                </a:lnTo>
                <a:lnTo>
                  <a:pt x="8954" y="49911"/>
                </a:lnTo>
                <a:lnTo>
                  <a:pt x="11621" y="56197"/>
                </a:lnTo>
                <a:lnTo>
                  <a:pt x="15050" y="61912"/>
                </a:lnTo>
                <a:lnTo>
                  <a:pt x="19050" y="68770"/>
                </a:lnTo>
                <a:lnTo>
                  <a:pt x="25527" y="75438"/>
                </a:lnTo>
                <a:lnTo>
                  <a:pt x="32195" y="79438"/>
                </a:lnTo>
                <a:lnTo>
                  <a:pt x="40577" y="81724"/>
                </a:lnTo>
                <a:lnTo>
                  <a:pt x="47244" y="81153"/>
                </a:lnTo>
                <a:lnTo>
                  <a:pt x="54864" y="76771"/>
                </a:lnTo>
                <a:lnTo>
                  <a:pt x="62294" y="75438"/>
                </a:lnTo>
                <a:lnTo>
                  <a:pt x="72581" y="76962"/>
                </a:lnTo>
                <a:lnTo>
                  <a:pt x="85344" y="79629"/>
                </a:lnTo>
                <a:lnTo>
                  <a:pt x="98108" y="81153"/>
                </a:lnTo>
                <a:lnTo>
                  <a:pt x="98108" y="26479"/>
                </a:lnTo>
                <a:lnTo>
                  <a:pt x="95631" y="17716"/>
                </a:lnTo>
                <a:lnTo>
                  <a:pt x="91440" y="10477"/>
                </a:lnTo>
                <a:lnTo>
                  <a:pt x="85344" y="5524"/>
                </a:lnTo>
                <a:lnTo>
                  <a:pt x="79248" y="1714"/>
                </a:lnTo>
                <a:lnTo>
                  <a:pt x="72390" y="0"/>
                </a:lnTo>
                <a:close/>
              </a:path>
            </a:pathLst>
          </a:custGeom>
          <a:solidFill>
            <a:srgbClr val="D9EAD3"/>
          </a:solidFill>
          <a:ln w="19050" cap="flat" cmpd="sng">
            <a:solidFill>
              <a:schemeClr val="dk2"/>
            </a:solidFill>
            <a:prstDash val="solid"/>
            <a:round/>
            <a:headEnd type="none" w="lg" len="lg"/>
            <a:tailEnd type="none" w="lg" len="lg"/>
          </a:ln>
        </p:spPr>
      </p:sp>
      <p:sp>
        <p:nvSpPr>
          <p:cNvPr id="405" name="Shape 405"/>
          <p:cNvSpPr/>
          <p:nvPr/>
        </p:nvSpPr>
        <p:spPr>
          <a:xfrm>
            <a:off x="2370475" y="2344975"/>
            <a:ext cx="2533650" cy="2543175"/>
          </a:xfrm>
          <a:custGeom>
            <a:avLst/>
            <a:gdLst/>
            <a:ahLst/>
            <a:cxnLst/>
            <a:rect l="0" t="0" r="0" b="0"/>
            <a:pathLst>
              <a:path w="101346" h="101727" extrusionOk="0">
                <a:moveTo>
                  <a:pt x="0" y="16383"/>
                </a:moveTo>
                <a:lnTo>
                  <a:pt x="9716" y="13906"/>
                </a:lnTo>
                <a:lnTo>
                  <a:pt x="19050" y="8763"/>
                </a:lnTo>
                <a:lnTo>
                  <a:pt x="26670" y="3048"/>
                </a:lnTo>
                <a:lnTo>
                  <a:pt x="34100" y="0"/>
                </a:lnTo>
                <a:lnTo>
                  <a:pt x="40196" y="381"/>
                </a:lnTo>
                <a:lnTo>
                  <a:pt x="44387" y="1714"/>
                </a:lnTo>
                <a:lnTo>
                  <a:pt x="55626" y="4953"/>
                </a:lnTo>
                <a:lnTo>
                  <a:pt x="63818" y="10096"/>
                </a:lnTo>
                <a:lnTo>
                  <a:pt x="71057" y="19431"/>
                </a:lnTo>
                <a:lnTo>
                  <a:pt x="80391" y="26860"/>
                </a:lnTo>
                <a:lnTo>
                  <a:pt x="92012" y="27813"/>
                </a:lnTo>
                <a:lnTo>
                  <a:pt x="98108" y="30670"/>
                </a:lnTo>
                <a:lnTo>
                  <a:pt x="100775" y="33909"/>
                </a:lnTo>
                <a:lnTo>
                  <a:pt x="101346" y="38290"/>
                </a:lnTo>
                <a:lnTo>
                  <a:pt x="98870" y="44196"/>
                </a:lnTo>
                <a:lnTo>
                  <a:pt x="97917" y="53340"/>
                </a:lnTo>
                <a:lnTo>
                  <a:pt x="96393" y="61341"/>
                </a:lnTo>
                <a:lnTo>
                  <a:pt x="93726" y="71628"/>
                </a:lnTo>
                <a:lnTo>
                  <a:pt x="91059" y="84963"/>
                </a:lnTo>
                <a:lnTo>
                  <a:pt x="91440" y="95059"/>
                </a:lnTo>
                <a:lnTo>
                  <a:pt x="92012" y="101536"/>
                </a:lnTo>
                <a:lnTo>
                  <a:pt x="27051" y="101727"/>
                </a:lnTo>
                <a:lnTo>
                  <a:pt x="17526" y="99441"/>
                </a:lnTo>
                <a:lnTo>
                  <a:pt x="8192" y="93154"/>
                </a:lnTo>
                <a:lnTo>
                  <a:pt x="2667" y="84963"/>
                </a:lnTo>
                <a:lnTo>
                  <a:pt x="191" y="71437"/>
                </a:lnTo>
                <a:lnTo>
                  <a:pt x="381" y="58864"/>
                </a:lnTo>
                <a:close/>
              </a:path>
            </a:pathLst>
          </a:custGeom>
          <a:solidFill>
            <a:srgbClr val="CFE2F3"/>
          </a:solidFill>
          <a:ln w="19050" cap="flat" cmpd="sng">
            <a:solidFill>
              <a:schemeClr val="dk2"/>
            </a:solidFill>
            <a:prstDash val="solid"/>
            <a:round/>
            <a:headEnd type="none" w="lg" len="lg"/>
            <a:tailEnd type="none" w="lg" len="lg"/>
          </a:ln>
        </p:spPr>
      </p:sp>
      <p:sp>
        <p:nvSpPr>
          <p:cNvPr id="406" name="Shape 406"/>
          <p:cNvSpPr/>
          <p:nvPr/>
        </p:nvSpPr>
        <p:spPr>
          <a:xfrm>
            <a:off x="4646950" y="2454500"/>
            <a:ext cx="2066925" cy="2438400"/>
          </a:xfrm>
          <a:custGeom>
            <a:avLst/>
            <a:gdLst/>
            <a:ahLst/>
            <a:cxnLst/>
            <a:rect l="0" t="0" r="0" b="0"/>
            <a:pathLst>
              <a:path w="82677" h="97536" extrusionOk="0">
                <a:moveTo>
                  <a:pt x="82677" y="5334"/>
                </a:moveTo>
                <a:lnTo>
                  <a:pt x="73914" y="4191"/>
                </a:lnTo>
                <a:lnTo>
                  <a:pt x="68199" y="3810"/>
                </a:lnTo>
                <a:lnTo>
                  <a:pt x="58103" y="1334"/>
                </a:lnTo>
                <a:lnTo>
                  <a:pt x="49911" y="191"/>
                </a:lnTo>
                <a:lnTo>
                  <a:pt x="46292" y="0"/>
                </a:lnTo>
                <a:lnTo>
                  <a:pt x="41148" y="762"/>
                </a:lnTo>
                <a:lnTo>
                  <a:pt x="38291" y="2096"/>
                </a:lnTo>
                <a:lnTo>
                  <a:pt x="31052" y="7811"/>
                </a:lnTo>
                <a:lnTo>
                  <a:pt x="20765" y="13716"/>
                </a:lnTo>
                <a:lnTo>
                  <a:pt x="15812" y="19431"/>
                </a:lnTo>
                <a:lnTo>
                  <a:pt x="12573" y="25337"/>
                </a:lnTo>
                <a:lnTo>
                  <a:pt x="10287" y="33719"/>
                </a:lnTo>
                <a:lnTo>
                  <a:pt x="7811" y="40196"/>
                </a:lnTo>
                <a:lnTo>
                  <a:pt x="6858" y="47054"/>
                </a:lnTo>
                <a:lnTo>
                  <a:pt x="4382" y="59436"/>
                </a:lnTo>
                <a:lnTo>
                  <a:pt x="1905" y="70676"/>
                </a:lnTo>
                <a:lnTo>
                  <a:pt x="0" y="80010"/>
                </a:lnTo>
                <a:lnTo>
                  <a:pt x="0" y="87249"/>
                </a:lnTo>
                <a:lnTo>
                  <a:pt x="1143" y="97536"/>
                </a:lnTo>
                <a:lnTo>
                  <a:pt x="57341" y="97155"/>
                </a:lnTo>
                <a:lnTo>
                  <a:pt x="65532" y="95250"/>
                </a:lnTo>
                <a:lnTo>
                  <a:pt x="72771" y="90678"/>
                </a:lnTo>
                <a:lnTo>
                  <a:pt x="77534" y="84392"/>
                </a:lnTo>
                <a:lnTo>
                  <a:pt x="80772" y="79248"/>
                </a:lnTo>
                <a:lnTo>
                  <a:pt x="82296" y="71438"/>
                </a:lnTo>
                <a:lnTo>
                  <a:pt x="82677" y="63056"/>
                </a:lnTo>
                <a:close/>
              </a:path>
            </a:pathLst>
          </a:custGeom>
          <a:solidFill>
            <a:srgbClr val="EAD1DC"/>
          </a:solidFill>
          <a:ln w="19050" cap="flat" cmpd="sng">
            <a:solidFill>
              <a:schemeClr val="dk2"/>
            </a:solidFill>
            <a:prstDash val="solid"/>
            <a:round/>
            <a:headEnd type="none" w="lg" len="lg"/>
            <a:tailEnd type="none" w="lg" len="lg"/>
          </a:ln>
        </p:spPr>
      </p:sp>
      <p:sp>
        <p:nvSpPr>
          <p:cNvPr id="407" name="Shape 407"/>
          <p:cNvSpPr txBox="1"/>
          <p:nvPr/>
        </p:nvSpPr>
        <p:spPr>
          <a:xfrm>
            <a:off x="5146650" y="3154825"/>
            <a:ext cx="1343100" cy="890700"/>
          </a:xfrm>
          <a:prstGeom prst="rect">
            <a:avLst/>
          </a:prstGeom>
          <a:noFill/>
          <a:ln>
            <a:noFill/>
          </a:ln>
        </p:spPr>
        <p:txBody>
          <a:bodyPr lIns="91425" tIns="91425" rIns="91425" bIns="91425" anchor="ctr" anchorCtr="0">
            <a:noAutofit/>
          </a:bodyPr>
          <a:lstStyle/>
          <a:p>
            <a:pPr lvl="0" algn="ctr" rtl="0">
              <a:spcBef>
                <a:spcPts val="0"/>
              </a:spcBef>
              <a:buNone/>
            </a:pPr>
            <a:r>
              <a:rPr lang="en" sz="2400">
                <a:latin typeface="Times New Roman"/>
                <a:ea typeface="Times New Roman"/>
                <a:cs typeface="Times New Roman"/>
                <a:sym typeface="Times New Roman"/>
              </a:rPr>
              <a:t>Simple</a:t>
            </a:r>
          </a:p>
          <a:p>
            <a:pPr lvl="0" algn="ctr">
              <a:spcBef>
                <a:spcPts val="0"/>
              </a:spcBef>
              <a:buNone/>
            </a:pPr>
            <a:r>
              <a:rPr lang="en" sz="2400">
                <a:latin typeface="Times New Roman"/>
                <a:ea typeface="Times New Roman"/>
                <a:cs typeface="Times New Roman"/>
                <a:sym typeface="Times New Roman"/>
              </a:rPr>
              <a:t>Known</a:t>
            </a:r>
          </a:p>
        </p:txBody>
      </p:sp>
      <p:sp>
        <p:nvSpPr>
          <p:cNvPr id="408" name="Shape 408"/>
          <p:cNvSpPr txBox="1"/>
          <p:nvPr/>
        </p:nvSpPr>
        <p:spPr>
          <a:xfrm>
            <a:off x="4475500" y="1212725"/>
            <a:ext cx="2067000" cy="890700"/>
          </a:xfrm>
          <a:prstGeom prst="rect">
            <a:avLst/>
          </a:prstGeom>
          <a:noFill/>
          <a:ln>
            <a:noFill/>
          </a:ln>
        </p:spPr>
        <p:txBody>
          <a:bodyPr lIns="91425" tIns="91425" rIns="91425" bIns="91425" anchor="ctr" anchorCtr="0">
            <a:noAutofit/>
          </a:bodyPr>
          <a:lstStyle/>
          <a:p>
            <a:pPr lvl="0" algn="ctr" rtl="0">
              <a:spcBef>
                <a:spcPts val="0"/>
              </a:spcBef>
              <a:buNone/>
            </a:pPr>
            <a:r>
              <a:rPr lang="en" sz="2400">
                <a:latin typeface="Times New Roman"/>
                <a:ea typeface="Times New Roman"/>
                <a:cs typeface="Times New Roman"/>
                <a:sym typeface="Times New Roman"/>
              </a:rPr>
              <a:t>Complicated</a:t>
            </a:r>
          </a:p>
        </p:txBody>
      </p:sp>
      <p:sp>
        <p:nvSpPr>
          <p:cNvPr id="409" name="Shape 409"/>
          <p:cNvSpPr txBox="1"/>
          <p:nvPr/>
        </p:nvSpPr>
        <p:spPr>
          <a:xfrm>
            <a:off x="2656300" y="930700"/>
            <a:ext cx="1392600" cy="1304100"/>
          </a:xfrm>
          <a:prstGeom prst="rect">
            <a:avLst/>
          </a:prstGeom>
          <a:noFill/>
          <a:ln>
            <a:noFill/>
          </a:ln>
        </p:spPr>
        <p:txBody>
          <a:bodyPr lIns="91425" tIns="91425" rIns="91425" bIns="91425" anchor="ctr" anchorCtr="0">
            <a:noAutofit/>
          </a:bodyPr>
          <a:lstStyle/>
          <a:p>
            <a:pPr lvl="0" algn="ctr" rtl="0">
              <a:spcBef>
                <a:spcPts val="0"/>
              </a:spcBef>
              <a:buNone/>
            </a:pPr>
            <a:r>
              <a:rPr lang="en" sz="2400" dirty="0">
                <a:latin typeface="Times New Roman"/>
                <a:ea typeface="Times New Roman"/>
                <a:cs typeface="Times New Roman"/>
                <a:sym typeface="Times New Roman"/>
              </a:rPr>
              <a:t>Complex</a:t>
            </a:r>
          </a:p>
        </p:txBody>
      </p:sp>
      <p:sp>
        <p:nvSpPr>
          <p:cNvPr id="410" name="Shape 410"/>
          <p:cNvSpPr txBox="1"/>
          <p:nvPr/>
        </p:nvSpPr>
        <p:spPr>
          <a:xfrm rot="397029">
            <a:off x="3916718" y="2183802"/>
            <a:ext cx="1343348" cy="890629"/>
          </a:xfrm>
          <a:prstGeom prst="rect">
            <a:avLst/>
          </a:prstGeom>
          <a:noFill/>
          <a:ln>
            <a:noFill/>
          </a:ln>
        </p:spPr>
        <p:txBody>
          <a:bodyPr lIns="91425" tIns="91425" rIns="91425" bIns="91425" anchor="ctr" anchorCtr="0">
            <a:noAutofit/>
          </a:bodyPr>
          <a:lstStyle/>
          <a:p>
            <a:pPr lvl="0" algn="ctr" rtl="0">
              <a:spcBef>
                <a:spcPts val="0"/>
              </a:spcBef>
              <a:buNone/>
            </a:pPr>
            <a:r>
              <a:rPr lang="en" sz="1800" b="1" dirty="0">
                <a:latin typeface="Times New Roman"/>
                <a:ea typeface="Times New Roman"/>
                <a:cs typeface="Times New Roman"/>
                <a:sym typeface="Times New Roman"/>
              </a:rPr>
              <a:t>Disordered</a:t>
            </a:r>
          </a:p>
        </p:txBody>
      </p:sp>
      <p:sp>
        <p:nvSpPr>
          <p:cNvPr id="411" name="Shape 411"/>
          <p:cNvSpPr/>
          <p:nvPr/>
        </p:nvSpPr>
        <p:spPr>
          <a:xfrm rot="10800000">
            <a:off x="3667400" y="819975"/>
            <a:ext cx="1993800" cy="393600"/>
          </a:xfrm>
          <a:prstGeom prst="homePlate">
            <a:avLst>
              <a:gd name="adj" fmla="val 50000"/>
            </a:avLst>
          </a:prstGeom>
          <a:solidFill>
            <a:srgbClr val="CC0000"/>
          </a:solidFill>
          <a:ln>
            <a:noFill/>
          </a:ln>
        </p:spPr>
        <p:txBody>
          <a:bodyPr lIns="91425" tIns="91425" rIns="91425" bIns="91425" anchor="ctr" anchorCtr="0">
            <a:noAutofit/>
          </a:bodyPr>
          <a:lstStyle/>
          <a:p>
            <a:pPr lvl="0">
              <a:spcBef>
                <a:spcPts val="0"/>
              </a:spcBef>
              <a:buNone/>
            </a:pPr>
            <a:endParaRPr/>
          </a:p>
        </p:txBody>
      </p:sp>
      <p:sp>
        <p:nvSpPr>
          <p:cNvPr id="412" name="Shape 412"/>
          <p:cNvSpPr txBox="1"/>
          <p:nvPr/>
        </p:nvSpPr>
        <p:spPr>
          <a:xfrm>
            <a:off x="3591500" y="733425"/>
            <a:ext cx="1993800" cy="504900"/>
          </a:xfrm>
          <a:prstGeom prst="rect">
            <a:avLst/>
          </a:prstGeom>
          <a:noFill/>
          <a:ln>
            <a:noFill/>
          </a:ln>
        </p:spPr>
        <p:txBody>
          <a:bodyPr lIns="91425" tIns="91425" rIns="91425" bIns="91425" anchor="ctr" anchorCtr="0">
            <a:noAutofit/>
          </a:bodyPr>
          <a:lstStyle/>
          <a:p>
            <a:pPr lvl="0" algn="r">
              <a:spcBef>
                <a:spcPts val="0"/>
              </a:spcBef>
              <a:buNone/>
            </a:pPr>
            <a:r>
              <a:rPr lang="en" sz="1800" i="1">
                <a:solidFill>
                  <a:srgbClr val="FFFFFF"/>
                </a:solidFill>
                <a:latin typeface="Times New Roman"/>
                <a:ea typeface="Times New Roman"/>
                <a:cs typeface="Times New Roman"/>
                <a:sym typeface="Times New Roman"/>
              </a:rPr>
              <a:t>Complexification</a:t>
            </a:r>
          </a:p>
        </p:txBody>
      </p:sp>
      <p:sp>
        <p:nvSpPr>
          <p:cNvPr id="413" name="Shape 413"/>
          <p:cNvSpPr/>
          <p:nvPr/>
        </p:nvSpPr>
        <p:spPr>
          <a:xfrm rot="10800000">
            <a:off x="3707425" y="4036045"/>
            <a:ext cx="1678800" cy="687600"/>
          </a:xfrm>
          <a:prstGeom prst="homePlate">
            <a:avLst>
              <a:gd name="adj" fmla="val 50000"/>
            </a:avLst>
          </a:prstGeom>
          <a:solidFill>
            <a:srgbClr val="CC0000"/>
          </a:solidFill>
          <a:ln>
            <a:noFill/>
          </a:ln>
        </p:spPr>
        <p:txBody>
          <a:bodyPr lIns="91425" tIns="91425" rIns="91425" bIns="91425" anchor="ctr" anchorCtr="0">
            <a:noAutofit/>
          </a:bodyPr>
          <a:lstStyle/>
          <a:p>
            <a:pPr lvl="0">
              <a:spcBef>
                <a:spcPts val="0"/>
              </a:spcBef>
              <a:buNone/>
            </a:pPr>
            <a:endParaRPr/>
          </a:p>
        </p:txBody>
      </p:sp>
      <p:sp>
        <p:nvSpPr>
          <p:cNvPr id="414" name="Shape 414"/>
          <p:cNvSpPr txBox="1"/>
          <p:nvPr/>
        </p:nvSpPr>
        <p:spPr>
          <a:xfrm>
            <a:off x="3662752" y="4011543"/>
            <a:ext cx="1770300" cy="566700"/>
          </a:xfrm>
          <a:prstGeom prst="rect">
            <a:avLst/>
          </a:prstGeom>
          <a:noFill/>
          <a:ln>
            <a:noFill/>
          </a:ln>
        </p:spPr>
        <p:txBody>
          <a:bodyPr lIns="91425" tIns="91425" rIns="91425" bIns="91425" anchor="t" anchorCtr="0">
            <a:noAutofit/>
          </a:bodyPr>
          <a:lstStyle/>
          <a:p>
            <a:pPr lvl="0" algn="ctr">
              <a:spcBef>
                <a:spcPts val="0"/>
              </a:spcBef>
              <a:buNone/>
            </a:pPr>
            <a:r>
              <a:rPr lang="en" sz="1800" i="1" dirty="0">
                <a:solidFill>
                  <a:srgbClr val="FFFFFF"/>
                </a:solidFill>
                <a:latin typeface="Times New Roman"/>
                <a:ea typeface="Times New Roman"/>
                <a:cs typeface="Times New Roman"/>
                <a:sym typeface="Times New Roman"/>
              </a:rPr>
              <a:t>Unexpected</a:t>
            </a:r>
          </a:p>
          <a:p>
            <a:pPr lvl="0" algn="ctr">
              <a:spcBef>
                <a:spcPts val="0"/>
              </a:spcBef>
              <a:buNone/>
            </a:pPr>
            <a:r>
              <a:rPr lang="en" sz="1800" i="1" dirty="0">
                <a:solidFill>
                  <a:srgbClr val="FFFFFF"/>
                </a:solidFill>
                <a:latin typeface="Times New Roman"/>
                <a:ea typeface="Times New Roman"/>
                <a:cs typeface="Times New Roman"/>
                <a:sym typeface="Times New Roman"/>
              </a:rPr>
              <a:t>Change</a:t>
            </a:r>
          </a:p>
          <a:p>
            <a:pPr lvl="0" algn="ctr">
              <a:spcBef>
                <a:spcPts val="0"/>
              </a:spcBef>
              <a:buNone/>
            </a:pPr>
            <a:endParaRPr sz="1200" i="1" dirty="0">
              <a:solidFill>
                <a:srgbClr val="FFFFFF"/>
              </a:solidFill>
              <a:latin typeface="Times New Roman"/>
              <a:ea typeface="Times New Roman"/>
              <a:cs typeface="Times New Roman"/>
              <a:sym typeface="Times New Roman"/>
            </a:endParaRPr>
          </a:p>
        </p:txBody>
      </p:sp>
      <p:sp>
        <p:nvSpPr>
          <p:cNvPr id="415" name="Shape 415"/>
          <p:cNvSpPr txBox="1"/>
          <p:nvPr/>
        </p:nvSpPr>
        <p:spPr>
          <a:xfrm>
            <a:off x="2878250" y="3513650"/>
            <a:ext cx="1101600" cy="320100"/>
          </a:xfrm>
          <a:prstGeom prst="rect">
            <a:avLst/>
          </a:prstGeom>
          <a:noFill/>
          <a:ln>
            <a:noFill/>
          </a:ln>
        </p:spPr>
        <p:txBody>
          <a:bodyPr lIns="91425" tIns="91425" rIns="91425" bIns="91425" anchor="ctr" anchorCtr="0">
            <a:noAutofit/>
          </a:bodyPr>
          <a:lstStyle/>
          <a:p>
            <a:pPr lvl="0">
              <a:spcBef>
                <a:spcPts val="0"/>
              </a:spcBef>
              <a:buNone/>
            </a:pPr>
            <a:r>
              <a:rPr lang="en" sz="2400">
                <a:latin typeface="Times New Roman"/>
                <a:ea typeface="Times New Roman"/>
                <a:cs typeface="Times New Roman"/>
                <a:sym typeface="Times New Roman"/>
              </a:rPr>
              <a:t>Chaos</a:t>
            </a:r>
          </a:p>
        </p:txBody>
      </p:sp>
      <p:sp>
        <p:nvSpPr>
          <p:cNvPr id="416" name="Shape 416"/>
          <p:cNvSpPr/>
          <p:nvPr/>
        </p:nvSpPr>
        <p:spPr>
          <a:xfrm rot="-5400000">
            <a:off x="5519200" y="1784925"/>
            <a:ext cx="751800" cy="1436400"/>
          </a:xfrm>
          <a:prstGeom prst="homePlate">
            <a:avLst>
              <a:gd name="adj" fmla="val 49158"/>
            </a:avLst>
          </a:prstGeom>
          <a:solidFill>
            <a:srgbClr val="CC0000"/>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17" name="Shape 417"/>
          <p:cNvSpPr txBox="1"/>
          <p:nvPr/>
        </p:nvSpPr>
        <p:spPr>
          <a:xfrm>
            <a:off x="5146650" y="2270825"/>
            <a:ext cx="1343100" cy="566700"/>
          </a:xfrm>
          <a:prstGeom prst="rect">
            <a:avLst/>
          </a:prstGeom>
          <a:noFill/>
          <a:ln>
            <a:noFill/>
          </a:ln>
        </p:spPr>
        <p:txBody>
          <a:bodyPr lIns="91425" tIns="91425" rIns="91425" bIns="91425" anchor="ctr" anchorCtr="0">
            <a:noAutofit/>
          </a:bodyPr>
          <a:lstStyle/>
          <a:p>
            <a:pPr lvl="0" algn="r" rtl="0">
              <a:spcBef>
                <a:spcPts val="0"/>
              </a:spcBef>
              <a:buNone/>
            </a:pPr>
            <a:r>
              <a:rPr lang="en" sz="1800" i="1">
                <a:solidFill>
                  <a:srgbClr val="FFFFFF"/>
                </a:solidFill>
                <a:latin typeface="Times New Roman"/>
                <a:ea typeface="Times New Roman"/>
                <a:cs typeface="Times New Roman"/>
                <a:sym typeface="Times New Roman"/>
              </a:rPr>
              <a:t>Elaboration</a:t>
            </a:r>
          </a:p>
        </p:txBody>
      </p:sp>
      <p:sp>
        <p:nvSpPr>
          <p:cNvPr id="418" name="Shape 418"/>
          <p:cNvSpPr txBox="1"/>
          <p:nvPr/>
        </p:nvSpPr>
        <p:spPr>
          <a:xfrm>
            <a:off x="2555150" y="128150"/>
            <a:ext cx="3851100" cy="320100"/>
          </a:xfrm>
          <a:prstGeom prst="rect">
            <a:avLst/>
          </a:prstGeom>
          <a:noFill/>
          <a:ln>
            <a:noFill/>
          </a:ln>
        </p:spPr>
        <p:txBody>
          <a:bodyPr lIns="91425" tIns="91425" rIns="91425" bIns="91425" anchor="ctr" anchorCtr="0">
            <a:noAutofit/>
          </a:bodyPr>
          <a:lstStyle/>
          <a:p>
            <a:pPr lvl="0" algn="ctr">
              <a:spcBef>
                <a:spcPts val="0"/>
              </a:spcBef>
              <a:buNone/>
            </a:pPr>
            <a:r>
              <a:rPr lang="en" sz="2000" b="1">
                <a:latin typeface="Times New Roman"/>
                <a:ea typeface="Times New Roman"/>
                <a:cs typeface="Times New Roman"/>
                <a:sym typeface="Times New Roman"/>
              </a:rPr>
              <a:t>Classification of System Domains</a:t>
            </a:r>
          </a:p>
        </p:txBody>
      </p:sp>
      <p:sp>
        <p:nvSpPr>
          <p:cNvPr id="419" name="Shape 419"/>
          <p:cNvSpPr txBox="1"/>
          <p:nvPr/>
        </p:nvSpPr>
        <p:spPr>
          <a:xfrm>
            <a:off x="6732275" y="2802200"/>
            <a:ext cx="2533800" cy="1883100"/>
          </a:xfrm>
          <a:prstGeom prst="rect">
            <a:avLst/>
          </a:prstGeom>
          <a:noFill/>
          <a:ln>
            <a:noFill/>
          </a:ln>
        </p:spPr>
        <p:txBody>
          <a:bodyPr lIns="91425" tIns="91425" rIns="91425" bIns="91425" anchor="t" anchorCtr="0">
            <a:noAutofit/>
          </a:bodyPr>
          <a:lstStyle/>
          <a:p>
            <a:pPr lvl="0">
              <a:spcBef>
                <a:spcPts val="0"/>
              </a:spcBef>
              <a:buNone/>
            </a:pPr>
            <a:r>
              <a:rPr lang="en" sz="1600" b="1" dirty="0">
                <a:latin typeface="Times New Roman"/>
                <a:ea typeface="Times New Roman"/>
                <a:cs typeface="Times New Roman"/>
                <a:sym typeface="Times New Roman"/>
              </a:rPr>
              <a:t>Traditional (Technical)</a:t>
            </a:r>
          </a:p>
          <a:p>
            <a:pPr lvl="0">
              <a:spcBef>
                <a:spcPts val="0"/>
              </a:spcBef>
              <a:buNone/>
            </a:pPr>
            <a:r>
              <a:rPr lang="en" sz="1600" b="1" dirty="0">
                <a:latin typeface="Times New Roman"/>
                <a:ea typeface="Times New Roman"/>
                <a:cs typeface="Times New Roman"/>
                <a:sym typeface="Times New Roman"/>
              </a:rPr>
              <a:t>Leadership / Management</a:t>
            </a:r>
          </a:p>
          <a:p>
            <a:pPr lvl="0">
              <a:spcBef>
                <a:spcPts val="0"/>
              </a:spcBef>
              <a:buNone/>
            </a:pPr>
            <a:r>
              <a:rPr lang="en" sz="1600" i="1" dirty="0">
                <a:latin typeface="Times New Roman"/>
                <a:ea typeface="Times New Roman"/>
                <a:cs typeface="Times New Roman"/>
                <a:sym typeface="Times New Roman"/>
              </a:rPr>
              <a:t>Linear</a:t>
            </a:r>
          </a:p>
          <a:p>
            <a:pPr lvl="0">
              <a:spcBef>
                <a:spcPts val="0"/>
              </a:spcBef>
              <a:buNone/>
            </a:pPr>
            <a:r>
              <a:rPr lang="en" sz="1600" i="1" dirty="0">
                <a:latin typeface="Times New Roman"/>
                <a:ea typeface="Times New Roman"/>
                <a:cs typeface="Times New Roman"/>
                <a:sym typeface="Times New Roman"/>
              </a:rPr>
              <a:t>Cause &amp; Effect</a:t>
            </a:r>
          </a:p>
          <a:p>
            <a:pPr lvl="0">
              <a:spcBef>
                <a:spcPts val="0"/>
              </a:spcBef>
              <a:buNone/>
            </a:pPr>
            <a:r>
              <a:rPr lang="en" sz="1600" i="1" dirty="0">
                <a:latin typeface="Times New Roman"/>
                <a:ea typeface="Times New Roman"/>
                <a:cs typeface="Times New Roman"/>
                <a:sym typeface="Times New Roman"/>
              </a:rPr>
              <a:t>Predictable</a:t>
            </a:r>
          </a:p>
          <a:p>
            <a:pPr lvl="0">
              <a:spcBef>
                <a:spcPts val="0"/>
              </a:spcBef>
              <a:buNone/>
            </a:pPr>
            <a:r>
              <a:rPr lang="en" sz="1600" i="1" dirty="0">
                <a:latin typeface="Times New Roman"/>
                <a:ea typeface="Times New Roman"/>
                <a:cs typeface="Times New Roman"/>
                <a:sym typeface="Times New Roman"/>
              </a:rPr>
              <a:t>Fixed Structures</a:t>
            </a:r>
          </a:p>
          <a:p>
            <a:pPr lvl="0">
              <a:spcBef>
                <a:spcPts val="0"/>
              </a:spcBef>
              <a:buNone/>
            </a:pPr>
            <a:r>
              <a:rPr lang="en" sz="1600" i="1" dirty="0">
                <a:latin typeface="Times New Roman"/>
                <a:ea typeface="Times New Roman"/>
                <a:cs typeface="Times New Roman"/>
                <a:sym typeface="Times New Roman"/>
              </a:rPr>
              <a:t>Based on Past Experience</a:t>
            </a:r>
          </a:p>
        </p:txBody>
      </p:sp>
      <p:sp>
        <p:nvSpPr>
          <p:cNvPr id="420" name="Shape 420"/>
          <p:cNvSpPr txBox="1"/>
          <p:nvPr/>
        </p:nvSpPr>
        <p:spPr>
          <a:xfrm>
            <a:off x="6710100" y="638375"/>
            <a:ext cx="2664900" cy="1883100"/>
          </a:xfrm>
          <a:prstGeom prst="rect">
            <a:avLst/>
          </a:prstGeom>
          <a:noFill/>
          <a:ln>
            <a:noFill/>
          </a:ln>
        </p:spPr>
        <p:txBody>
          <a:bodyPr lIns="91425" tIns="91425" rIns="91425" bIns="91425" anchor="t" anchorCtr="0">
            <a:noAutofit/>
          </a:bodyPr>
          <a:lstStyle/>
          <a:p>
            <a:pPr lvl="0" rtl="0">
              <a:spcBef>
                <a:spcPts val="0"/>
              </a:spcBef>
              <a:buNone/>
            </a:pPr>
            <a:r>
              <a:rPr lang="en" sz="1600" b="1">
                <a:latin typeface="Times New Roman"/>
                <a:ea typeface="Times New Roman"/>
                <a:cs typeface="Times New Roman"/>
                <a:sym typeface="Times New Roman"/>
              </a:rPr>
              <a:t>Traditional (Technical)</a:t>
            </a:r>
          </a:p>
          <a:p>
            <a:pPr lvl="0">
              <a:spcBef>
                <a:spcPts val="0"/>
              </a:spcBef>
              <a:buNone/>
            </a:pPr>
            <a:r>
              <a:rPr lang="en" sz="1600" b="1">
                <a:latin typeface="Times New Roman"/>
                <a:ea typeface="Times New Roman"/>
                <a:cs typeface="Times New Roman"/>
                <a:sym typeface="Times New Roman"/>
              </a:rPr>
              <a:t>Leadership / Management</a:t>
            </a:r>
          </a:p>
          <a:p>
            <a:pPr lvl="0">
              <a:spcBef>
                <a:spcPts val="0"/>
              </a:spcBef>
              <a:buNone/>
            </a:pPr>
            <a:r>
              <a:rPr lang="en" sz="1600" i="1">
                <a:latin typeface="Times New Roman"/>
                <a:ea typeface="Times New Roman"/>
                <a:cs typeface="Times New Roman"/>
                <a:sym typeface="Times New Roman"/>
              </a:rPr>
              <a:t>Larger Problems</a:t>
            </a:r>
          </a:p>
          <a:p>
            <a:pPr lvl="0" rtl="0">
              <a:spcBef>
                <a:spcPts val="0"/>
              </a:spcBef>
              <a:buNone/>
            </a:pPr>
            <a:r>
              <a:rPr lang="en" sz="1600" i="1">
                <a:latin typeface="Times New Roman"/>
                <a:ea typeface="Times New Roman"/>
                <a:cs typeface="Times New Roman"/>
                <a:sym typeface="Times New Roman"/>
              </a:rPr>
              <a:t>Same Approach</a:t>
            </a:r>
          </a:p>
        </p:txBody>
      </p:sp>
      <p:sp>
        <p:nvSpPr>
          <p:cNvPr id="421" name="Shape 421"/>
          <p:cNvSpPr txBox="1"/>
          <p:nvPr/>
        </p:nvSpPr>
        <p:spPr>
          <a:xfrm>
            <a:off x="122500" y="638375"/>
            <a:ext cx="2128800" cy="2163900"/>
          </a:xfrm>
          <a:prstGeom prst="rect">
            <a:avLst/>
          </a:prstGeom>
          <a:noFill/>
          <a:ln>
            <a:noFill/>
          </a:ln>
        </p:spPr>
        <p:txBody>
          <a:bodyPr lIns="91425" tIns="91425" rIns="91425" bIns="91425" anchor="t" anchorCtr="0">
            <a:noAutofit/>
          </a:bodyPr>
          <a:lstStyle/>
          <a:p>
            <a:pPr lvl="0">
              <a:spcBef>
                <a:spcPts val="0"/>
              </a:spcBef>
              <a:buNone/>
            </a:pPr>
            <a:r>
              <a:rPr lang="en" sz="1600" b="1">
                <a:latin typeface="Times New Roman"/>
                <a:ea typeface="Times New Roman"/>
                <a:cs typeface="Times New Roman"/>
                <a:sym typeface="Times New Roman"/>
              </a:rPr>
              <a:t>Adaptive Leadership</a:t>
            </a:r>
          </a:p>
          <a:p>
            <a:pPr lvl="0">
              <a:spcBef>
                <a:spcPts val="0"/>
              </a:spcBef>
              <a:buNone/>
            </a:pPr>
            <a:r>
              <a:rPr lang="en" sz="1600" i="1">
                <a:latin typeface="Times New Roman"/>
                <a:ea typeface="Times New Roman"/>
                <a:cs typeface="Times New Roman"/>
                <a:sym typeface="Times New Roman"/>
              </a:rPr>
              <a:t>Unpredictable</a:t>
            </a:r>
          </a:p>
          <a:p>
            <a:pPr lvl="0">
              <a:spcBef>
                <a:spcPts val="0"/>
              </a:spcBef>
              <a:buNone/>
            </a:pPr>
            <a:r>
              <a:rPr lang="en" sz="1600" i="1">
                <a:latin typeface="Times New Roman"/>
                <a:ea typeface="Times New Roman"/>
                <a:cs typeface="Times New Roman"/>
                <a:sym typeface="Times New Roman"/>
              </a:rPr>
              <a:t>Non-Linear</a:t>
            </a:r>
          </a:p>
          <a:p>
            <a:pPr lvl="0">
              <a:spcBef>
                <a:spcPts val="0"/>
              </a:spcBef>
              <a:buNone/>
            </a:pPr>
            <a:r>
              <a:rPr lang="en" sz="1600" i="1">
                <a:latin typeface="Times New Roman"/>
                <a:ea typeface="Times New Roman"/>
                <a:cs typeface="Times New Roman"/>
                <a:sym typeface="Times New Roman"/>
              </a:rPr>
              <a:t>Evolutionary</a:t>
            </a:r>
          </a:p>
          <a:p>
            <a:pPr lvl="0">
              <a:spcBef>
                <a:spcPts val="0"/>
              </a:spcBef>
              <a:buNone/>
            </a:pPr>
            <a:r>
              <a:rPr lang="en" sz="1600" i="1">
                <a:latin typeface="Times New Roman"/>
                <a:ea typeface="Times New Roman"/>
                <a:cs typeface="Times New Roman"/>
                <a:sym typeface="Times New Roman"/>
              </a:rPr>
              <a:t>Instability</a:t>
            </a:r>
          </a:p>
          <a:p>
            <a:pPr lvl="0">
              <a:spcBef>
                <a:spcPts val="0"/>
              </a:spcBef>
              <a:buNone/>
            </a:pPr>
            <a:r>
              <a:rPr lang="en" sz="1600" i="1">
                <a:latin typeface="Times New Roman"/>
                <a:ea typeface="Times New Roman"/>
                <a:cs typeface="Times New Roman"/>
                <a:sym typeface="Times New Roman"/>
              </a:rPr>
              <a:t>Feedback Loops</a:t>
            </a:r>
          </a:p>
          <a:p>
            <a:pPr lvl="0">
              <a:spcBef>
                <a:spcPts val="0"/>
              </a:spcBef>
              <a:buNone/>
            </a:pPr>
            <a:r>
              <a:rPr lang="en" sz="1600" i="1">
                <a:latin typeface="Times New Roman"/>
                <a:ea typeface="Times New Roman"/>
                <a:cs typeface="Times New Roman"/>
                <a:sym typeface="Times New Roman"/>
              </a:rPr>
              <a:t>Self-Organization</a:t>
            </a:r>
          </a:p>
          <a:p>
            <a:pPr lvl="0">
              <a:spcBef>
                <a:spcPts val="0"/>
              </a:spcBef>
              <a:buNone/>
            </a:pPr>
            <a:r>
              <a:rPr lang="en" sz="1600" i="1">
                <a:latin typeface="Times New Roman"/>
                <a:ea typeface="Times New Roman"/>
                <a:cs typeface="Times New Roman"/>
                <a:sym typeface="Times New Roman"/>
              </a:rPr>
              <a:t>Emergent Behaviors</a:t>
            </a:r>
          </a:p>
          <a:p>
            <a:pPr lvl="0" rtl="0">
              <a:spcBef>
                <a:spcPts val="0"/>
              </a:spcBef>
              <a:buNone/>
            </a:pPr>
            <a:endParaRPr sz="1600">
              <a:latin typeface="Times New Roman"/>
              <a:ea typeface="Times New Roman"/>
              <a:cs typeface="Times New Roman"/>
              <a:sym typeface="Times New Roman"/>
            </a:endParaRPr>
          </a:p>
        </p:txBody>
      </p:sp>
      <p:sp>
        <p:nvSpPr>
          <p:cNvPr id="422" name="Shape 422"/>
          <p:cNvSpPr txBox="1"/>
          <p:nvPr/>
        </p:nvSpPr>
        <p:spPr>
          <a:xfrm>
            <a:off x="82350" y="2841625"/>
            <a:ext cx="2128800" cy="1883100"/>
          </a:xfrm>
          <a:prstGeom prst="rect">
            <a:avLst/>
          </a:prstGeom>
          <a:noFill/>
          <a:ln>
            <a:noFill/>
          </a:ln>
        </p:spPr>
        <p:txBody>
          <a:bodyPr lIns="91425" tIns="91425" rIns="91425" bIns="91425" anchor="t" anchorCtr="0">
            <a:noAutofit/>
          </a:bodyPr>
          <a:lstStyle/>
          <a:p>
            <a:pPr lvl="0" rtl="0">
              <a:spcBef>
                <a:spcPts val="0"/>
              </a:spcBef>
              <a:buNone/>
            </a:pPr>
            <a:r>
              <a:rPr lang="en" sz="1600" b="1">
                <a:latin typeface="Times New Roman"/>
                <a:ea typeface="Times New Roman"/>
                <a:cs typeface="Times New Roman"/>
                <a:sym typeface="Times New Roman"/>
              </a:rPr>
              <a:t>Crisis Management</a:t>
            </a:r>
          </a:p>
          <a:p>
            <a:pPr lvl="0">
              <a:spcBef>
                <a:spcPts val="0"/>
              </a:spcBef>
              <a:buNone/>
            </a:pPr>
            <a:r>
              <a:rPr lang="en" sz="1600" i="1">
                <a:latin typeface="Times New Roman"/>
                <a:ea typeface="Times New Roman"/>
                <a:cs typeface="Times New Roman"/>
                <a:sym typeface="Times New Roman"/>
              </a:rPr>
              <a:t>Multiple States</a:t>
            </a:r>
          </a:p>
          <a:p>
            <a:pPr lvl="0">
              <a:spcBef>
                <a:spcPts val="0"/>
              </a:spcBef>
              <a:buNone/>
            </a:pPr>
            <a:r>
              <a:rPr lang="en" sz="1600" i="1">
                <a:latin typeface="Times New Roman"/>
                <a:ea typeface="Times New Roman"/>
                <a:cs typeface="Times New Roman"/>
                <a:sym typeface="Times New Roman"/>
              </a:rPr>
              <a:t>Sudden Divergence</a:t>
            </a:r>
          </a:p>
          <a:p>
            <a:pPr lvl="0">
              <a:spcBef>
                <a:spcPts val="0"/>
              </a:spcBef>
              <a:buNone/>
            </a:pPr>
            <a:r>
              <a:rPr lang="en" sz="1600" i="1">
                <a:latin typeface="Times New Roman"/>
                <a:ea typeface="Times New Roman"/>
                <a:cs typeface="Times New Roman"/>
                <a:sym typeface="Times New Roman"/>
              </a:rPr>
              <a:t>Sensitivity to Initial Conditions</a:t>
            </a:r>
          </a:p>
          <a:p>
            <a:pPr lvl="0" rtl="0">
              <a:spcBef>
                <a:spcPts val="0"/>
              </a:spcBef>
              <a:buNone/>
            </a:pPr>
            <a:endParaRPr sz="1600" i="1">
              <a:latin typeface="Times New Roman"/>
              <a:ea typeface="Times New Roman"/>
              <a:cs typeface="Times New Roman"/>
              <a:sym typeface="Times New Roman"/>
            </a:endParaRPr>
          </a:p>
          <a:p>
            <a:pPr lvl="0" rtl="0">
              <a:spcBef>
                <a:spcPts val="0"/>
              </a:spcBef>
              <a:buNone/>
            </a:pPr>
            <a:endParaRPr sz="1600">
              <a:latin typeface="Times New Roman"/>
              <a:ea typeface="Times New Roman"/>
              <a:cs typeface="Times New Roman"/>
              <a:sym typeface="Times New Roman"/>
            </a:endParaRPr>
          </a:p>
        </p:txBody>
      </p:sp>
      <p:sp>
        <p:nvSpPr>
          <p:cNvPr id="423" name="Shape 423"/>
          <p:cNvSpPr/>
          <p:nvPr/>
        </p:nvSpPr>
        <p:spPr>
          <a:xfrm rot="-5400000">
            <a:off x="2764587" y="1836087"/>
            <a:ext cx="850100" cy="1436175"/>
          </a:xfrm>
          <a:prstGeom prst="flowChartPreparation">
            <a:avLst/>
          </a:prstGeom>
          <a:solidFill>
            <a:srgbClr val="CC0000"/>
          </a:solidFill>
          <a:ln>
            <a:noFill/>
          </a:ln>
        </p:spPr>
        <p:txBody>
          <a:bodyPr lIns="91425" tIns="91425" rIns="91425" bIns="91425" anchor="ctr" anchorCtr="0">
            <a:noAutofit/>
          </a:bodyPr>
          <a:lstStyle/>
          <a:p>
            <a:pPr lvl="0">
              <a:spcBef>
                <a:spcPts val="0"/>
              </a:spcBef>
              <a:buNone/>
            </a:pPr>
            <a:endParaRPr/>
          </a:p>
        </p:txBody>
      </p:sp>
      <p:sp>
        <p:nvSpPr>
          <p:cNvPr id="424" name="Shape 424"/>
          <p:cNvSpPr txBox="1"/>
          <p:nvPr/>
        </p:nvSpPr>
        <p:spPr>
          <a:xfrm>
            <a:off x="2535362" y="2129175"/>
            <a:ext cx="1437000" cy="687600"/>
          </a:xfrm>
          <a:prstGeom prst="rect">
            <a:avLst/>
          </a:prstGeom>
          <a:noFill/>
          <a:ln>
            <a:noFill/>
          </a:ln>
        </p:spPr>
        <p:txBody>
          <a:bodyPr lIns="91425" tIns="91425" rIns="91425" bIns="91425" anchor="t" anchorCtr="0">
            <a:noAutofit/>
          </a:bodyPr>
          <a:lstStyle/>
          <a:p>
            <a:pPr lvl="0">
              <a:spcBef>
                <a:spcPts val="0"/>
              </a:spcBef>
              <a:buNone/>
            </a:pPr>
            <a:r>
              <a:rPr lang="en" sz="1800" b="1" i="1" dirty="0">
                <a:solidFill>
                  <a:srgbClr val="FFFFFF"/>
                </a:solidFill>
                <a:latin typeface="Times New Roman"/>
                <a:ea typeface="Times New Roman"/>
                <a:cs typeface="Times New Roman"/>
                <a:sym typeface="Times New Roman"/>
              </a:rPr>
              <a:t>Interactions</a:t>
            </a:r>
          </a:p>
          <a:p>
            <a:pPr lvl="0">
              <a:spcBef>
                <a:spcPts val="0"/>
              </a:spcBef>
              <a:buNone/>
            </a:pPr>
            <a:r>
              <a:rPr lang="en" sz="1800" b="1" i="1" dirty="0">
                <a:solidFill>
                  <a:srgbClr val="FFFFFF"/>
                </a:solidFill>
                <a:latin typeface="Times New Roman"/>
                <a:ea typeface="Times New Roman"/>
                <a:cs typeface="Times New Roman"/>
                <a:sym typeface="Times New Roman"/>
              </a:rPr>
              <a:t>Relations</a:t>
            </a:r>
          </a:p>
        </p:txBody>
      </p:sp>
      <p:sp>
        <p:nvSpPr>
          <p:cNvPr id="2" name="Rectangle 1"/>
          <p:cNvSpPr/>
          <p:nvPr/>
        </p:nvSpPr>
        <p:spPr>
          <a:xfrm>
            <a:off x="0" y="4857622"/>
            <a:ext cx="4091185" cy="307777"/>
          </a:xfrm>
          <a:prstGeom prst="rect">
            <a:avLst/>
          </a:prstGeom>
        </p:spPr>
        <p:txBody>
          <a:bodyPr wrap="none">
            <a:spAutoFit/>
          </a:bodyPr>
          <a:lstStyle/>
          <a:p>
            <a:r>
              <a:rPr lang="en-US" dirty="0"/>
              <a:t>https://www.youtube.com/watch?v=N7oz366X0-8</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3" name="Down Arrow 2"/>
          <p:cNvSpPr/>
          <p:nvPr/>
        </p:nvSpPr>
        <p:spPr>
          <a:xfrm>
            <a:off x="6705418" y="205100"/>
            <a:ext cx="499653" cy="4688150"/>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p:cNvSpPr/>
          <p:nvPr/>
        </p:nvSpPr>
        <p:spPr>
          <a:xfrm rot="10800000">
            <a:off x="2421194" y="84649"/>
            <a:ext cx="4654517" cy="513137"/>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9" name="Shape 429"/>
          <p:cNvSpPr/>
          <p:nvPr/>
        </p:nvSpPr>
        <p:spPr>
          <a:xfrm>
            <a:off x="2375925" y="633075"/>
            <a:ext cx="4333800" cy="4333800"/>
          </a:xfrm>
          <a:prstGeom prst="roundRect">
            <a:avLst>
              <a:gd name="adj" fmla="val 16667"/>
            </a:avLst>
          </a:prstGeom>
          <a:solidFill>
            <a:srgbClr val="EFEFEF"/>
          </a:solidFill>
          <a:ln w="2857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30" name="Shape 430"/>
          <p:cNvSpPr/>
          <p:nvPr/>
        </p:nvSpPr>
        <p:spPr>
          <a:xfrm>
            <a:off x="2370475" y="631750"/>
            <a:ext cx="2105025" cy="2201150"/>
          </a:xfrm>
          <a:custGeom>
            <a:avLst/>
            <a:gdLst/>
            <a:ahLst/>
            <a:cxnLst/>
            <a:rect l="0" t="0" r="0" b="0"/>
            <a:pathLst>
              <a:path w="84201" h="88046" extrusionOk="0">
                <a:moveTo>
                  <a:pt x="81725" y="312"/>
                </a:moveTo>
                <a:lnTo>
                  <a:pt x="78296" y="5265"/>
                </a:lnTo>
                <a:lnTo>
                  <a:pt x="76391" y="9075"/>
                </a:lnTo>
                <a:lnTo>
                  <a:pt x="75629" y="11742"/>
                </a:lnTo>
                <a:lnTo>
                  <a:pt x="75248" y="16124"/>
                </a:lnTo>
                <a:lnTo>
                  <a:pt x="75819" y="19934"/>
                </a:lnTo>
                <a:lnTo>
                  <a:pt x="79248" y="26982"/>
                </a:lnTo>
                <a:lnTo>
                  <a:pt x="81725" y="33269"/>
                </a:lnTo>
                <a:lnTo>
                  <a:pt x="84201" y="44127"/>
                </a:lnTo>
                <a:lnTo>
                  <a:pt x="84201" y="53462"/>
                </a:lnTo>
                <a:lnTo>
                  <a:pt x="84201" y="59852"/>
                </a:lnTo>
                <a:lnTo>
                  <a:pt x="81725" y="69949"/>
                </a:lnTo>
                <a:lnTo>
                  <a:pt x="77534" y="74330"/>
                </a:lnTo>
                <a:lnTo>
                  <a:pt x="68199" y="76426"/>
                </a:lnTo>
                <a:lnTo>
                  <a:pt x="56007" y="76616"/>
                </a:lnTo>
                <a:lnTo>
                  <a:pt x="44006" y="72806"/>
                </a:lnTo>
                <a:lnTo>
                  <a:pt x="35052" y="71473"/>
                </a:lnTo>
                <a:lnTo>
                  <a:pt x="26289" y="74711"/>
                </a:lnTo>
                <a:lnTo>
                  <a:pt x="19431" y="80045"/>
                </a:lnTo>
                <a:lnTo>
                  <a:pt x="9525" y="85379"/>
                </a:lnTo>
                <a:lnTo>
                  <a:pt x="0" y="88046"/>
                </a:lnTo>
                <a:lnTo>
                  <a:pt x="381" y="25372"/>
                </a:lnTo>
                <a:lnTo>
                  <a:pt x="2096" y="19241"/>
                </a:lnTo>
                <a:lnTo>
                  <a:pt x="6477" y="10859"/>
                </a:lnTo>
                <a:lnTo>
                  <a:pt x="12383" y="5144"/>
                </a:lnTo>
                <a:lnTo>
                  <a:pt x="19812" y="1334"/>
                </a:lnTo>
                <a:lnTo>
                  <a:pt x="28004" y="0"/>
                </a:lnTo>
                <a:close/>
              </a:path>
            </a:pathLst>
          </a:custGeom>
          <a:solidFill>
            <a:srgbClr val="FFE599"/>
          </a:solidFill>
          <a:ln w="19050" cap="flat" cmpd="sng">
            <a:solidFill>
              <a:schemeClr val="dk2"/>
            </a:solidFill>
            <a:prstDash val="solid"/>
            <a:round/>
            <a:headEnd type="none" w="lg" len="lg"/>
            <a:tailEnd type="none" w="lg" len="lg"/>
          </a:ln>
        </p:spPr>
      </p:sp>
      <p:sp>
        <p:nvSpPr>
          <p:cNvPr id="431" name="Shape 431"/>
          <p:cNvSpPr/>
          <p:nvPr/>
        </p:nvSpPr>
        <p:spPr>
          <a:xfrm>
            <a:off x="4256425" y="637400"/>
            <a:ext cx="2452700" cy="2043100"/>
          </a:xfrm>
          <a:custGeom>
            <a:avLst/>
            <a:gdLst/>
            <a:ahLst/>
            <a:cxnLst/>
            <a:rect l="0" t="0" r="0" b="0"/>
            <a:pathLst>
              <a:path w="98108" h="81724" extrusionOk="0">
                <a:moveTo>
                  <a:pt x="6668" y="571"/>
                </a:moveTo>
                <a:lnTo>
                  <a:pt x="3429" y="4953"/>
                </a:lnTo>
                <a:lnTo>
                  <a:pt x="1715" y="8191"/>
                </a:lnTo>
                <a:lnTo>
                  <a:pt x="191" y="12573"/>
                </a:lnTo>
                <a:lnTo>
                  <a:pt x="0" y="17716"/>
                </a:lnTo>
                <a:lnTo>
                  <a:pt x="1143" y="21526"/>
                </a:lnTo>
                <a:lnTo>
                  <a:pt x="3810" y="27241"/>
                </a:lnTo>
                <a:lnTo>
                  <a:pt x="6096" y="32194"/>
                </a:lnTo>
                <a:lnTo>
                  <a:pt x="7620" y="37147"/>
                </a:lnTo>
                <a:lnTo>
                  <a:pt x="8954" y="43624"/>
                </a:lnTo>
                <a:lnTo>
                  <a:pt x="8954" y="49911"/>
                </a:lnTo>
                <a:lnTo>
                  <a:pt x="11621" y="56197"/>
                </a:lnTo>
                <a:lnTo>
                  <a:pt x="15050" y="61912"/>
                </a:lnTo>
                <a:lnTo>
                  <a:pt x="19050" y="68770"/>
                </a:lnTo>
                <a:lnTo>
                  <a:pt x="25527" y="75438"/>
                </a:lnTo>
                <a:lnTo>
                  <a:pt x="32195" y="79438"/>
                </a:lnTo>
                <a:lnTo>
                  <a:pt x="40577" y="81724"/>
                </a:lnTo>
                <a:lnTo>
                  <a:pt x="47244" y="81153"/>
                </a:lnTo>
                <a:lnTo>
                  <a:pt x="54864" y="76771"/>
                </a:lnTo>
                <a:lnTo>
                  <a:pt x="62294" y="75438"/>
                </a:lnTo>
                <a:lnTo>
                  <a:pt x="72581" y="76962"/>
                </a:lnTo>
                <a:lnTo>
                  <a:pt x="85344" y="79629"/>
                </a:lnTo>
                <a:lnTo>
                  <a:pt x="98108" y="81153"/>
                </a:lnTo>
                <a:lnTo>
                  <a:pt x="98108" y="26479"/>
                </a:lnTo>
                <a:lnTo>
                  <a:pt x="95631" y="17716"/>
                </a:lnTo>
                <a:lnTo>
                  <a:pt x="91440" y="10477"/>
                </a:lnTo>
                <a:lnTo>
                  <a:pt x="85344" y="5524"/>
                </a:lnTo>
                <a:lnTo>
                  <a:pt x="79248" y="1714"/>
                </a:lnTo>
                <a:lnTo>
                  <a:pt x="72390" y="0"/>
                </a:lnTo>
                <a:close/>
              </a:path>
            </a:pathLst>
          </a:custGeom>
          <a:solidFill>
            <a:srgbClr val="D9EAD3"/>
          </a:solidFill>
          <a:ln w="19050" cap="flat" cmpd="sng">
            <a:solidFill>
              <a:schemeClr val="dk2"/>
            </a:solidFill>
            <a:prstDash val="solid"/>
            <a:round/>
            <a:headEnd type="none" w="lg" len="lg"/>
            <a:tailEnd type="none" w="lg" len="lg"/>
          </a:ln>
        </p:spPr>
      </p:sp>
      <p:sp>
        <p:nvSpPr>
          <p:cNvPr id="432" name="Shape 432"/>
          <p:cNvSpPr/>
          <p:nvPr/>
        </p:nvSpPr>
        <p:spPr>
          <a:xfrm>
            <a:off x="2370475" y="2421175"/>
            <a:ext cx="2533650" cy="2543175"/>
          </a:xfrm>
          <a:custGeom>
            <a:avLst/>
            <a:gdLst/>
            <a:ahLst/>
            <a:cxnLst/>
            <a:rect l="0" t="0" r="0" b="0"/>
            <a:pathLst>
              <a:path w="101346" h="101727" extrusionOk="0">
                <a:moveTo>
                  <a:pt x="0" y="16383"/>
                </a:moveTo>
                <a:lnTo>
                  <a:pt x="9716" y="13906"/>
                </a:lnTo>
                <a:lnTo>
                  <a:pt x="19050" y="8763"/>
                </a:lnTo>
                <a:lnTo>
                  <a:pt x="26670" y="3048"/>
                </a:lnTo>
                <a:lnTo>
                  <a:pt x="34100" y="0"/>
                </a:lnTo>
                <a:lnTo>
                  <a:pt x="40196" y="381"/>
                </a:lnTo>
                <a:lnTo>
                  <a:pt x="44387" y="1714"/>
                </a:lnTo>
                <a:lnTo>
                  <a:pt x="55626" y="4953"/>
                </a:lnTo>
                <a:lnTo>
                  <a:pt x="63818" y="10096"/>
                </a:lnTo>
                <a:lnTo>
                  <a:pt x="71057" y="19431"/>
                </a:lnTo>
                <a:lnTo>
                  <a:pt x="80391" y="26860"/>
                </a:lnTo>
                <a:lnTo>
                  <a:pt x="92012" y="27813"/>
                </a:lnTo>
                <a:lnTo>
                  <a:pt x="98108" y="30670"/>
                </a:lnTo>
                <a:lnTo>
                  <a:pt x="100775" y="33909"/>
                </a:lnTo>
                <a:lnTo>
                  <a:pt x="101346" y="38290"/>
                </a:lnTo>
                <a:lnTo>
                  <a:pt x="98870" y="44196"/>
                </a:lnTo>
                <a:lnTo>
                  <a:pt x="97917" y="53340"/>
                </a:lnTo>
                <a:lnTo>
                  <a:pt x="96393" y="61341"/>
                </a:lnTo>
                <a:lnTo>
                  <a:pt x="93726" y="71628"/>
                </a:lnTo>
                <a:lnTo>
                  <a:pt x="91059" y="84963"/>
                </a:lnTo>
                <a:lnTo>
                  <a:pt x="91440" y="95059"/>
                </a:lnTo>
                <a:lnTo>
                  <a:pt x="92012" y="101536"/>
                </a:lnTo>
                <a:lnTo>
                  <a:pt x="27051" y="101727"/>
                </a:lnTo>
                <a:lnTo>
                  <a:pt x="17526" y="99441"/>
                </a:lnTo>
                <a:lnTo>
                  <a:pt x="8192" y="93154"/>
                </a:lnTo>
                <a:lnTo>
                  <a:pt x="2667" y="84963"/>
                </a:lnTo>
                <a:lnTo>
                  <a:pt x="191" y="71437"/>
                </a:lnTo>
                <a:lnTo>
                  <a:pt x="381" y="58864"/>
                </a:lnTo>
                <a:close/>
              </a:path>
            </a:pathLst>
          </a:custGeom>
          <a:solidFill>
            <a:srgbClr val="CFE2F3"/>
          </a:solidFill>
          <a:ln w="19050" cap="flat" cmpd="sng">
            <a:solidFill>
              <a:schemeClr val="dk2"/>
            </a:solidFill>
            <a:prstDash val="solid"/>
            <a:round/>
            <a:headEnd type="none" w="lg" len="lg"/>
            <a:tailEnd type="none" w="lg" len="lg"/>
          </a:ln>
        </p:spPr>
      </p:sp>
      <p:sp>
        <p:nvSpPr>
          <p:cNvPr id="433" name="Shape 433"/>
          <p:cNvSpPr/>
          <p:nvPr/>
        </p:nvSpPr>
        <p:spPr>
          <a:xfrm>
            <a:off x="4646950" y="2530700"/>
            <a:ext cx="2066925" cy="2438400"/>
          </a:xfrm>
          <a:custGeom>
            <a:avLst/>
            <a:gdLst/>
            <a:ahLst/>
            <a:cxnLst/>
            <a:rect l="0" t="0" r="0" b="0"/>
            <a:pathLst>
              <a:path w="82677" h="97536" extrusionOk="0">
                <a:moveTo>
                  <a:pt x="82677" y="5334"/>
                </a:moveTo>
                <a:lnTo>
                  <a:pt x="73914" y="4191"/>
                </a:lnTo>
                <a:lnTo>
                  <a:pt x="68199" y="3810"/>
                </a:lnTo>
                <a:lnTo>
                  <a:pt x="58103" y="1334"/>
                </a:lnTo>
                <a:lnTo>
                  <a:pt x="49911" y="191"/>
                </a:lnTo>
                <a:lnTo>
                  <a:pt x="46292" y="0"/>
                </a:lnTo>
                <a:lnTo>
                  <a:pt x="41148" y="762"/>
                </a:lnTo>
                <a:lnTo>
                  <a:pt x="38291" y="2096"/>
                </a:lnTo>
                <a:lnTo>
                  <a:pt x="31052" y="7811"/>
                </a:lnTo>
                <a:lnTo>
                  <a:pt x="20765" y="13716"/>
                </a:lnTo>
                <a:lnTo>
                  <a:pt x="15812" y="19431"/>
                </a:lnTo>
                <a:lnTo>
                  <a:pt x="12573" y="25337"/>
                </a:lnTo>
                <a:lnTo>
                  <a:pt x="10287" y="33719"/>
                </a:lnTo>
                <a:lnTo>
                  <a:pt x="7811" y="40196"/>
                </a:lnTo>
                <a:lnTo>
                  <a:pt x="6858" y="47054"/>
                </a:lnTo>
                <a:lnTo>
                  <a:pt x="4382" y="59436"/>
                </a:lnTo>
                <a:lnTo>
                  <a:pt x="1905" y="70676"/>
                </a:lnTo>
                <a:lnTo>
                  <a:pt x="0" y="80010"/>
                </a:lnTo>
                <a:lnTo>
                  <a:pt x="0" y="87249"/>
                </a:lnTo>
                <a:lnTo>
                  <a:pt x="1143" y="97536"/>
                </a:lnTo>
                <a:lnTo>
                  <a:pt x="57341" y="97155"/>
                </a:lnTo>
                <a:lnTo>
                  <a:pt x="65532" y="95250"/>
                </a:lnTo>
                <a:lnTo>
                  <a:pt x="72771" y="90678"/>
                </a:lnTo>
                <a:lnTo>
                  <a:pt x="77534" y="84392"/>
                </a:lnTo>
                <a:lnTo>
                  <a:pt x="80772" y="79248"/>
                </a:lnTo>
                <a:lnTo>
                  <a:pt x="82296" y="71438"/>
                </a:lnTo>
                <a:lnTo>
                  <a:pt x="82677" y="63056"/>
                </a:lnTo>
                <a:close/>
              </a:path>
            </a:pathLst>
          </a:custGeom>
          <a:solidFill>
            <a:srgbClr val="EAD1DC"/>
          </a:solidFill>
          <a:ln w="19050" cap="flat" cmpd="sng">
            <a:solidFill>
              <a:schemeClr val="dk2"/>
            </a:solidFill>
            <a:prstDash val="solid"/>
            <a:round/>
            <a:headEnd type="none" w="lg" len="lg"/>
            <a:tailEnd type="none" w="lg" len="lg"/>
          </a:ln>
        </p:spPr>
      </p:sp>
      <p:sp>
        <p:nvSpPr>
          <p:cNvPr id="434" name="Shape 434"/>
          <p:cNvSpPr txBox="1"/>
          <p:nvPr/>
        </p:nvSpPr>
        <p:spPr>
          <a:xfrm>
            <a:off x="5146650" y="3385525"/>
            <a:ext cx="1343100" cy="890700"/>
          </a:xfrm>
          <a:prstGeom prst="rect">
            <a:avLst/>
          </a:prstGeom>
          <a:noFill/>
          <a:ln>
            <a:noFill/>
          </a:ln>
        </p:spPr>
        <p:txBody>
          <a:bodyPr lIns="91425" tIns="91425" rIns="91425" bIns="91425" anchor="ctr" anchorCtr="0">
            <a:noAutofit/>
          </a:bodyPr>
          <a:lstStyle/>
          <a:p>
            <a:pPr lvl="0" algn="ctr" rtl="0">
              <a:spcBef>
                <a:spcPts val="0"/>
              </a:spcBef>
              <a:buNone/>
            </a:pPr>
            <a:r>
              <a:rPr lang="en" sz="1800">
                <a:latin typeface="Times New Roman"/>
                <a:ea typeface="Times New Roman"/>
                <a:cs typeface="Times New Roman"/>
                <a:sym typeface="Times New Roman"/>
              </a:rPr>
              <a:t>Prosperity</a:t>
            </a:r>
          </a:p>
          <a:p>
            <a:pPr lvl="0" algn="ctr" rtl="0">
              <a:spcBef>
                <a:spcPts val="0"/>
              </a:spcBef>
              <a:buNone/>
            </a:pPr>
            <a:r>
              <a:rPr lang="en" sz="1800">
                <a:latin typeface="Times New Roman"/>
                <a:ea typeface="Times New Roman"/>
                <a:cs typeface="Times New Roman"/>
                <a:sym typeface="Times New Roman"/>
              </a:rPr>
              <a:t>Centered</a:t>
            </a:r>
          </a:p>
          <a:p>
            <a:pPr lvl="0" algn="ctr" rtl="0">
              <a:spcBef>
                <a:spcPts val="0"/>
              </a:spcBef>
              <a:buNone/>
            </a:pPr>
            <a:r>
              <a:rPr lang="en" sz="1800">
                <a:latin typeface="Times New Roman"/>
                <a:ea typeface="Times New Roman"/>
                <a:cs typeface="Times New Roman"/>
                <a:sym typeface="Times New Roman"/>
              </a:rPr>
              <a:t>Governance</a:t>
            </a:r>
          </a:p>
        </p:txBody>
      </p:sp>
      <p:sp>
        <p:nvSpPr>
          <p:cNvPr id="435" name="Shape 435"/>
          <p:cNvSpPr txBox="1"/>
          <p:nvPr/>
        </p:nvSpPr>
        <p:spPr>
          <a:xfrm>
            <a:off x="4475500" y="875525"/>
            <a:ext cx="2128800" cy="1304100"/>
          </a:xfrm>
          <a:prstGeom prst="rect">
            <a:avLst/>
          </a:prstGeom>
          <a:noFill/>
          <a:ln>
            <a:noFill/>
          </a:ln>
        </p:spPr>
        <p:txBody>
          <a:bodyPr lIns="91425" tIns="91425" rIns="91425" bIns="91425" anchor="ctr" anchorCtr="0">
            <a:noAutofit/>
          </a:bodyPr>
          <a:lstStyle/>
          <a:p>
            <a:pPr lvl="0" algn="ctr" rtl="0">
              <a:spcBef>
                <a:spcPts val="0"/>
              </a:spcBef>
              <a:buNone/>
            </a:pPr>
            <a:r>
              <a:rPr lang="en" sz="1800">
                <a:latin typeface="Times New Roman"/>
                <a:ea typeface="Times New Roman"/>
                <a:cs typeface="Times New Roman"/>
                <a:sym typeface="Times New Roman"/>
              </a:rPr>
              <a:t>Prosperity Centered</a:t>
            </a:r>
          </a:p>
          <a:p>
            <a:pPr lvl="0" algn="ctr" rtl="0">
              <a:spcBef>
                <a:spcPts val="0"/>
              </a:spcBef>
              <a:buNone/>
            </a:pPr>
            <a:r>
              <a:rPr lang="en" sz="1800">
                <a:latin typeface="Times New Roman"/>
                <a:ea typeface="Times New Roman"/>
                <a:cs typeface="Times New Roman"/>
                <a:sym typeface="Times New Roman"/>
              </a:rPr>
              <a:t>Governance </a:t>
            </a:r>
            <a:r>
              <a:rPr lang="en">
                <a:latin typeface="Times New Roman"/>
                <a:ea typeface="Times New Roman"/>
                <a:cs typeface="Times New Roman"/>
                <a:sym typeface="Times New Roman"/>
              </a:rPr>
              <a:t>with Empty rhetoric for the</a:t>
            </a:r>
          </a:p>
          <a:p>
            <a:pPr lvl="0" algn="ctr" rtl="0">
              <a:spcBef>
                <a:spcPts val="0"/>
              </a:spcBef>
              <a:buNone/>
            </a:pPr>
            <a:r>
              <a:rPr lang="en">
                <a:latin typeface="Times New Roman"/>
                <a:ea typeface="Times New Roman"/>
                <a:cs typeface="Times New Roman"/>
                <a:sym typeface="Times New Roman"/>
              </a:rPr>
              <a:t>Distressed Stakeholders</a:t>
            </a:r>
          </a:p>
        </p:txBody>
      </p:sp>
      <p:sp>
        <p:nvSpPr>
          <p:cNvPr id="436" name="Shape 436"/>
          <p:cNvSpPr txBox="1"/>
          <p:nvPr/>
        </p:nvSpPr>
        <p:spPr>
          <a:xfrm>
            <a:off x="2149450" y="1006900"/>
            <a:ext cx="2497500" cy="1304100"/>
          </a:xfrm>
          <a:prstGeom prst="rect">
            <a:avLst/>
          </a:prstGeom>
          <a:noFill/>
          <a:ln>
            <a:noFill/>
          </a:ln>
        </p:spPr>
        <p:txBody>
          <a:bodyPr lIns="91425" tIns="91425" rIns="91425" bIns="91425" anchor="ctr" anchorCtr="0">
            <a:noAutofit/>
          </a:bodyPr>
          <a:lstStyle/>
          <a:p>
            <a:pPr lvl="0" algn="ctr" rtl="0">
              <a:spcBef>
                <a:spcPts val="0"/>
              </a:spcBef>
              <a:buNone/>
            </a:pPr>
            <a:r>
              <a:rPr lang="en" sz="1700">
                <a:latin typeface="Times New Roman"/>
                <a:ea typeface="Times New Roman"/>
                <a:cs typeface="Times New Roman"/>
                <a:sym typeface="Times New Roman"/>
              </a:rPr>
              <a:t>Proactive Stakeholder Perspectives</a:t>
            </a:r>
          </a:p>
          <a:p>
            <a:pPr lvl="0" algn="ctr" rtl="0">
              <a:spcBef>
                <a:spcPts val="0"/>
              </a:spcBef>
              <a:buNone/>
            </a:pPr>
            <a:r>
              <a:rPr lang="en" sz="1200">
                <a:latin typeface="Times New Roman"/>
                <a:ea typeface="Times New Roman"/>
                <a:cs typeface="Times New Roman"/>
                <a:sym typeface="Times New Roman"/>
              </a:rPr>
              <a:t>with Adaptive Leadership </a:t>
            </a:r>
          </a:p>
        </p:txBody>
      </p:sp>
      <p:sp>
        <p:nvSpPr>
          <p:cNvPr id="437" name="Shape 437"/>
          <p:cNvSpPr txBox="1"/>
          <p:nvPr/>
        </p:nvSpPr>
        <p:spPr>
          <a:xfrm rot="899347">
            <a:off x="3995092" y="2261974"/>
            <a:ext cx="1343202" cy="890714"/>
          </a:xfrm>
          <a:prstGeom prst="rect">
            <a:avLst/>
          </a:prstGeom>
          <a:noFill/>
          <a:ln>
            <a:noFill/>
          </a:ln>
        </p:spPr>
        <p:txBody>
          <a:bodyPr lIns="91425" tIns="91425" rIns="91425" bIns="91425" anchor="ctr" anchorCtr="0">
            <a:noAutofit/>
          </a:bodyPr>
          <a:lstStyle/>
          <a:p>
            <a:pPr lvl="0" algn="ctr" rtl="0">
              <a:spcBef>
                <a:spcPts val="0"/>
              </a:spcBef>
              <a:buNone/>
            </a:pPr>
            <a:r>
              <a:rPr lang="en" sz="1800">
                <a:latin typeface="Times New Roman"/>
                <a:ea typeface="Times New Roman"/>
                <a:cs typeface="Times New Roman"/>
                <a:sym typeface="Times New Roman"/>
              </a:rPr>
              <a:t>Anarchy</a:t>
            </a:r>
          </a:p>
        </p:txBody>
      </p:sp>
      <p:sp>
        <p:nvSpPr>
          <p:cNvPr id="438" name="Shape 438"/>
          <p:cNvSpPr/>
          <p:nvPr/>
        </p:nvSpPr>
        <p:spPr>
          <a:xfrm rot="10800000">
            <a:off x="3291358" y="694338"/>
            <a:ext cx="1399809" cy="444412"/>
          </a:xfrm>
          <a:prstGeom prst="homePlate">
            <a:avLst>
              <a:gd name="adj" fmla="val 50000"/>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439" name="Shape 439"/>
          <p:cNvSpPr txBox="1"/>
          <p:nvPr/>
        </p:nvSpPr>
        <p:spPr>
          <a:xfrm>
            <a:off x="3520245" y="772754"/>
            <a:ext cx="1085193" cy="320100"/>
          </a:xfrm>
          <a:prstGeom prst="rect">
            <a:avLst/>
          </a:prstGeom>
          <a:noFill/>
          <a:ln>
            <a:noFill/>
          </a:ln>
        </p:spPr>
        <p:txBody>
          <a:bodyPr lIns="91425" tIns="91425" rIns="91425" bIns="91425" anchor="ctr" anchorCtr="0">
            <a:noAutofit/>
          </a:bodyPr>
          <a:lstStyle/>
          <a:p>
            <a:pPr lvl="0" algn="r" rtl="0">
              <a:spcBef>
                <a:spcPts val="0"/>
              </a:spcBef>
              <a:buNone/>
            </a:pPr>
            <a:r>
              <a:rPr lang="en" sz="1600" i="1" dirty="0">
                <a:latin typeface="Times New Roman"/>
                <a:ea typeface="Times New Roman"/>
                <a:cs typeface="Times New Roman"/>
                <a:sym typeface="Times New Roman"/>
              </a:rPr>
              <a:t>Paradigm</a:t>
            </a:r>
          </a:p>
          <a:p>
            <a:pPr lvl="0" algn="r" rtl="0">
              <a:spcBef>
                <a:spcPts val="0"/>
              </a:spcBef>
              <a:buNone/>
            </a:pPr>
            <a:r>
              <a:rPr lang="en" sz="1600" i="1" dirty="0">
                <a:latin typeface="Times New Roman"/>
                <a:ea typeface="Times New Roman"/>
                <a:cs typeface="Times New Roman"/>
                <a:sym typeface="Times New Roman"/>
              </a:rPr>
              <a:t>Shift</a:t>
            </a:r>
          </a:p>
        </p:txBody>
      </p:sp>
      <p:sp>
        <p:nvSpPr>
          <p:cNvPr id="440" name="Shape 440"/>
          <p:cNvSpPr/>
          <p:nvPr/>
        </p:nvSpPr>
        <p:spPr>
          <a:xfrm rot="10800000">
            <a:off x="3864554" y="4204300"/>
            <a:ext cx="1301496" cy="504900"/>
          </a:xfrm>
          <a:prstGeom prst="homePlate">
            <a:avLst>
              <a:gd name="adj" fmla="val 50000"/>
            </a:avLst>
          </a:prstGeom>
          <a:solidFill>
            <a:srgbClr val="CC0000"/>
          </a:solidFill>
          <a:ln>
            <a:noFill/>
          </a:ln>
        </p:spPr>
        <p:txBody>
          <a:bodyPr lIns="91425" tIns="91425" rIns="91425" bIns="91425" anchor="ctr" anchorCtr="0">
            <a:noAutofit/>
          </a:bodyPr>
          <a:lstStyle/>
          <a:p>
            <a:pPr lvl="0">
              <a:spcBef>
                <a:spcPts val="0"/>
              </a:spcBef>
              <a:buNone/>
            </a:pPr>
            <a:endParaRPr/>
          </a:p>
        </p:txBody>
      </p:sp>
      <p:sp>
        <p:nvSpPr>
          <p:cNvPr id="441" name="Shape 441"/>
          <p:cNvSpPr txBox="1"/>
          <p:nvPr/>
        </p:nvSpPr>
        <p:spPr>
          <a:xfrm>
            <a:off x="3959202" y="4102002"/>
            <a:ext cx="1339042" cy="566700"/>
          </a:xfrm>
          <a:prstGeom prst="rect">
            <a:avLst/>
          </a:prstGeom>
          <a:noFill/>
          <a:ln>
            <a:noFill/>
          </a:ln>
        </p:spPr>
        <p:txBody>
          <a:bodyPr lIns="91425" tIns="91425" rIns="91425" bIns="91425" anchor="t" anchorCtr="0">
            <a:noAutofit/>
          </a:bodyPr>
          <a:lstStyle/>
          <a:p>
            <a:pPr lvl="0" algn="ctr" rtl="0">
              <a:spcBef>
                <a:spcPts val="0"/>
              </a:spcBef>
              <a:buNone/>
            </a:pPr>
            <a:r>
              <a:rPr lang="en" sz="1600" i="1" dirty="0">
                <a:solidFill>
                  <a:srgbClr val="FFFFFF"/>
                </a:solidFill>
                <a:latin typeface="Times New Roman"/>
                <a:ea typeface="Times New Roman"/>
                <a:cs typeface="Times New Roman"/>
                <a:sym typeface="Times New Roman"/>
              </a:rPr>
              <a:t>Unexpected</a:t>
            </a:r>
          </a:p>
          <a:p>
            <a:pPr lvl="0" algn="ctr" rtl="0">
              <a:spcBef>
                <a:spcPts val="0"/>
              </a:spcBef>
              <a:buNone/>
            </a:pPr>
            <a:r>
              <a:rPr lang="en" sz="1600" i="1" dirty="0">
                <a:solidFill>
                  <a:srgbClr val="FFFFFF"/>
                </a:solidFill>
                <a:latin typeface="Times New Roman"/>
                <a:ea typeface="Times New Roman"/>
                <a:cs typeface="Times New Roman"/>
                <a:sym typeface="Times New Roman"/>
              </a:rPr>
              <a:t>Disaster</a:t>
            </a:r>
          </a:p>
          <a:p>
            <a:pPr lvl="0" algn="ctr" rtl="0">
              <a:spcBef>
                <a:spcPts val="0"/>
              </a:spcBef>
              <a:buNone/>
            </a:pPr>
            <a:endParaRPr sz="1200" i="1" dirty="0">
              <a:solidFill>
                <a:srgbClr val="FFFFFF"/>
              </a:solidFill>
              <a:latin typeface="Times New Roman"/>
              <a:ea typeface="Times New Roman"/>
              <a:cs typeface="Times New Roman"/>
              <a:sym typeface="Times New Roman"/>
            </a:endParaRPr>
          </a:p>
        </p:txBody>
      </p:sp>
      <p:sp>
        <p:nvSpPr>
          <p:cNvPr id="442" name="Shape 442"/>
          <p:cNvSpPr txBox="1"/>
          <p:nvPr/>
        </p:nvSpPr>
        <p:spPr>
          <a:xfrm>
            <a:off x="3033350" y="3503600"/>
            <a:ext cx="742800" cy="320100"/>
          </a:xfrm>
          <a:prstGeom prst="rect">
            <a:avLst/>
          </a:prstGeom>
          <a:noFill/>
          <a:ln>
            <a:noFill/>
          </a:ln>
        </p:spPr>
        <p:txBody>
          <a:bodyPr lIns="91425" tIns="91425" rIns="91425" bIns="91425" anchor="ctr" anchorCtr="0">
            <a:noAutofit/>
          </a:bodyPr>
          <a:lstStyle/>
          <a:p>
            <a:pPr lvl="0" rtl="0">
              <a:spcBef>
                <a:spcPts val="0"/>
              </a:spcBef>
              <a:buNone/>
            </a:pPr>
            <a:r>
              <a:rPr lang="en" sz="1800">
                <a:latin typeface="Times New Roman"/>
                <a:ea typeface="Times New Roman"/>
                <a:cs typeface="Times New Roman"/>
                <a:sym typeface="Times New Roman"/>
              </a:rPr>
              <a:t>Crisis</a:t>
            </a:r>
          </a:p>
        </p:txBody>
      </p:sp>
      <p:sp>
        <p:nvSpPr>
          <p:cNvPr id="443" name="Shape 443"/>
          <p:cNvSpPr/>
          <p:nvPr/>
        </p:nvSpPr>
        <p:spPr>
          <a:xfrm rot="-5400000">
            <a:off x="2843963" y="1934861"/>
            <a:ext cx="1059975" cy="1435302"/>
          </a:xfrm>
          <a:prstGeom prst="homePlate">
            <a:avLst>
              <a:gd name="adj" fmla="val 49158"/>
            </a:avLst>
          </a:prstGeom>
          <a:solidFill>
            <a:srgbClr val="F1C232"/>
          </a:solidFill>
          <a:ln>
            <a:noFill/>
          </a:ln>
        </p:spPr>
        <p:txBody>
          <a:bodyPr lIns="91425" tIns="91425" rIns="91425" bIns="91425" anchor="ctr" anchorCtr="0">
            <a:noAutofit/>
          </a:bodyPr>
          <a:lstStyle/>
          <a:p>
            <a:pPr lvl="0">
              <a:spcBef>
                <a:spcPts val="0"/>
              </a:spcBef>
              <a:buNone/>
            </a:pPr>
            <a:endParaRPr/>
          </a:p>
        </p:txBody>
      </p:sp>
      <p:sp>
        <p:nvSpPr>
          <p:cNvPr id="444" name="Shape 444"/>
          <p:cNvSpPr txBox="1"/>
          <p:nvPr/>
        </p:nvSpPr>
        <p:spPr>
          <a:xfrm>
            <a:off x="2703249" y="2311000"/>
            <a:ext cx="1426923" cy="871500"/>
          </a:xfrm>
          <a:prstGeom prst="rect">
            <a:avLst/>
          </a:prstGeom>
          <a:noFill/>
          <a:ln>
            <a:noFill/>
          </a:ln>
        </p:spPr>
        <p:txBody>
          <a:bodyPr lIns="91425" tIns="91425" rIns="91425" bIns="91425" anchor="t" anchorCtr="0">
            <a:noAutofit/>
          </a:bodyPr>
          <a:lstStyle/>
          <a:p>
            <a:pPr lvl="0" rtl="0">
              <a:spcBef>
                <a:spcPts val="0"/>
              </a:spcBef>
              <a:buNone/>
            </a:pPr>
            <a:r>
              <a:rPr lang="en" sz="1600" i="1" dirty="0">
                <a:latin typeface="Georgia" panose="02040502050405020303" pitchFamily="18" charset="0"/>
                <a:ea typeface="Times New Roman"/>
                <a:cs typeface="Times New Roman"/>
                <a:sym typeface="Times New Roman"/>
              </a:rPr>
              <a:t>Dialogic co-construction of meaning</a:t>
            </a:r>
          </a:p>
        </p:txBody>
      </p:sp>
      <p:sp>
        <p:nvSpPr>
          <p:cNvPr id="445" name="Shape 445"/>
          <p:cNvSpPr/>
          <p:nvPr/>
        </p:nvSpPr>
        <p:spPr>
          <a:xfrm rot="-5400000">
            <a:off x="5659201" y="1910824"/>
            <a:ext cx="752500" cy="1137700"/>
          </a:xfrm>
          <a:prstGeom prst="homePlate">
            <a:avLst>
              <a:gd name="adj" fmla="val 49158"/>
            </a:avLst>
          </a:prstGeom>
          <a:solidFill>
            <a:srgbClr val="B4A7D6"/>
          </a:solidFill>
          <a:ln>
            <a:noFill/>
          </a:ln>
        </p:spPr>
        <p:txBody>
          <a:bodyPr lIns="91425" tIns="91425" rIns="91425" bIns="91425" anchor="ctr" anchorCtr="0">
            <a:noAutofit/>
          </a:bodyPr>
          <a:lstStyle/>
          <a:p>
            <a:pPr lvl="0" rtl="0">
              <a:spcBef>
                <a:spcPts val="0"/>
              </a:spcBef>
              <a:buNone/>
            </a:pPr>
            <a:endParaRPr/>
          </a:p>
        </p:txBody>
      </p:sp>
      <p:sp>
        <p:nvSpPr>
          <p:cNvPr id="446" name="Shape 446"/>
          <p:cNvSpPr txBox="1"/>
          <p:nvPr/>
        </p:nvSpPr>
        <p:spPr>
          <a:xfrm>
            <a:off x="5383932" y="2389125"/>
            <a:ext cx="1220368" cy="320100"/>
          </a:xfrm>
          <a:prstGeom prst="rect">
            <a:avLst/>
          </a:prstGeom>
          <a:noFill/>
          <a:ln>
            <a:noFill/>
          </a:ln>
        </p:spPr>
        <p:txBody>
          <a:bodyPr lIns="91425" tIns="91425" rIns="91425" bIns="91425" anchor="ctr" anchorCtr="0">
            <a:noAutofit/>
          </a:bodyPr>
          <a:lstStyle/>
          <a:p>
            <a:pPr lvl="0" algn="r" rtl="0">
              <a:spcBef>
                <a:spcPts val="0"/>
              </a:spcBef>
              <a:buNone/>
            </a:pPr>
            <a:r>
              <a:rPr lang="en" sz="1600" i="1" dirty="0">
                <a:latin typeface="Times New Roman"/>
                <a:ea typeface="Times New Roman"/>
                <a:cs typeface="Times New Roman"/>
                <a:sym typeface="Times New Roman"/>
              </a:rPr>
              <a:t>Elaboration</a:t>
            </a:r>
          </a:p>
        </p:txBody>
      </p:sp>
      <p:sp>
        <p:nvSpPr>
          <p:cNvPr id="450" name="Shape 450"/>
          <p:cNvSpPr txBox="1"/>
          <p:nvPr/>
        </p:nvSpPr>
        <p:spPr>
          <a:xfrm>
            <a:off x="2524050" y="136113"/>
            <a:ext cx="2622600" cy="320100"/>
          </a:xfrm>
          <a:prstGeom prst="rect">
            <a:avLst/>
          </a:prstGeom>
          <a:noFill/>
          <a:ln>
            <a:noFill/>
          </a:ln>
        </p:spPr>
        <p:txBody>
          <a:bodyPr lIns="91425" tIns="91425" rIns="91425" bIns="91425" anchor="t" anchorCtr="0">
            <a:noAutofit/>
          </a:bodyPr>
          <a:lstStyle/>
          <a:p>
            <a:pPr lvl="0" rtl="0">
              <a:spcBef>
                <a:spcPts val="0"/>
              </a:spcBef>
              <a:buNone/>
            </a:pPr>
            <a:r>
              <a:rPr lang="en" i="1" dirty="0">
                <a:solidFill>
                  <a:srgbClr val="FFFFFF"/>
                </a:solidFill>
                <a:latin typeface="Georgia"/>
                <a:ea typeface="Georgia"/>
                <a:cs typeface="Georgia"/>
                <a:sym typeface="Georgia"/>
              </a:rPr>
              <a:t>Complex Adaptive Leadership</a:t>
            </a:r>
          </a:p>
        </p:txBody>
      </p:sp>
      <p:sp>
        <p:nvSpPr>
          <p:cNvPr id="451" name="Shape 451"/>
          <p:cNvSpPr txBox="1"/>
          <p:nvPr/>
        </p:nvSpPr>
        <p:spPr>
          <a:xfrm rot="5400000">
            <a:off x="5335843" y="2797381"/>
            <a:ext cx="3349200" cy="320100"/>
          </a:xfrm>
          <a:prstGeom prst="rect">
            <a:avLst/>
          </a:prstGeom>
          <a:noFill/>
          <a:ln>
            <a:noFill/>
          </a:ln>
        </p:spPr>
        <p:txBody>
          <a:bodyPr lIns="91425" tIns="91425" rIns="91425" bIns="91425" anchor="t" anchorCtr="0">
            <a:noAutofit/>
          </a:bodyPr>
          <a:lstStyle/>
          <a:p>
            <a:pPr lvl="0" rtl="0">
              <a:spcBef>
                <a:spcPts val="0"/>
              </a:spcBef>
              <a:buNone/>
            </a:pPr>
            <a:r>
              <a:rPr lang="en" i="1" dirty="0">
                <a:solidFill>
                  <a:srgbClr val="FFFFFF"/>
                </a:solidFill>
                <a:latin typeface="Georgia"/>
                <a:ea typeface="Georgia"/>
                <a:cs typeface="Georgia"/>
                <a:sym typeface="Georgia"/>
              </a:rPr>
              <a:t>Conventional View of Leadership</a:t>
            </a:r>
          </a:p>
        </p:txBody>
      </p:sp>
      <p:sp>
        <p:nvSpPr>
          <p:cNvPr id="452" name="Shape 452"/>
          <p:cNvSpPr/>
          <p:nvPr/>
        </p:nvSpPr>
        <p:spPr>
          <a:xfrm>
            <a:off x="53580" y="1890100"/>
            <a:ext cx="2196092" cy="1613500"/>
          </a:xfrm>
          <a:prstGeom prst="cloud">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sz="2200" dirty="0" smtClean="0"/>
              <a:t>TPL</a:t>
            </a:r>
            <a:endParaRPr lang="en" sz="2200" dirty="0"/>
          </a:p>
          <a:p>
            <a:pPr lvl="0" algn="ctr">
              <a:spcBef>
                <a:spcPts val="0"/>
              </a:spcBef>
              <a:buNone/>
            </a:pPr>
            <a:r>
              <a:rPr lang="en" sz="2200" dirty="0" smtClean="0"/>
              <a:t>Relational</a:t>
            </a:r>
            <a:endParaRPr lang="en" sz="2200" dirty="0"/>
          </a:p>
          <a:p>
            <a:pPr lvl="0" algn="ctr">
              <a:spcBef>
                <a:spcPts val="0"/>
              </a:spcBef>
              <a:buNone/>
            </a:pPr>
            <a:r>
              <a:rPr lang="en" sz="2200" dirty="0"/>
              <a:t>Criteria</a:t>
            </a:r>
          </a:p>
        </p:txBody>
      </p:sp>
      <p:cxnSp>
        <p:nvCxnSpPr>
          <p:cNvPr id="453" name="Shape 453"/>
          <p:cNvCxnSpPr/>
          <p:nvPr/>
        </p:nvCxnSpPr>
        <p:spPr>
          <a:xfrm rot="10800000">
            <a:off x="1721900" y="3095175"/>
            <a:ext cx="699300" cy="516600"/>
          </a:xfrm>
          <a:prstGeom prst="straightConnector1">
            <a:avLst/>
          </a:prstGeom>
          <a:noFill/>
          <a:ln w="38100" cap="flat" cmpd="sng">
            <a:solidFill>
              <a:schemeClr val="dk2"/>
            </a:solidFill>
            <a:prstDash val="solid"/>
            <a:round/>
            <a:headEnd type="none" w="lg" len="lg"/>
            <a:tailEnd type="triangle" w="lg" len="lg"/>
          </a:ln>
        </p:spPr>
      </p:cxnSp>
      <p:cxnSp>
        <p:nvCxnSpPr>
          <p:cNvPr id="454" name="Shape 454"/>
          <p:cNvCxnSpPr/>
          <p:nvPr/>
        </p:nvCxnSpPr>
        <p:spPr>
          <a:xfrm flipH="1">
            <a:off x="1861725" y="1890100"/>
            <a:ext cx="548700" cy="387300"/>
          </a:xfrm>
          <a:prstGeom prst="straightConnector1">
            <a:avLst/>
          </a:prstGeom>
          <a:noFill/>
          <a:ln w="38100" cap="flat" cmpd="sng">
            <a:solidFill>
              <a:schemeClr val="dk2"/>
            </a:solidFill>
            <a:prstDash val="solid"/>
            <a:round/>
            <a:headEnd type="none" w="lg" len="lg"/>
            <a:tailEnd type="triangle" w="lg" len="lg"/>
          </a:ln>
        </p:spPr>
      </p:cxnSp>
      <p:cxnSp>
        <p:nvCxnSpPr>
          <p:cNvPr id="455" name="Shape 455"/>
          <p:cNvCxnSpPr>
            <a:stCxn id="452" idx="0"/>
            <a:endCxn id="444" idx="1"/>
          </p:cNvCxnSpPr>
          <p:nvPr/>
        </p:nvCxnSpPr>
        <p:spPr>
          <a:xfrm>
            <a:off x="2247842" y="2696850"/>
            <a:ext cx="455407" cy="49900"/>
          </a:xfrm>
          <a:prstGeom prst="straightConnector1">
            <a:avLst/>
          </a:prstGeom>
          <a:noFill/>
          <a:ln w="38100" cap="flat" cmpd="sng">
            <a:solidFill>
              <a:schemeClr val="dk2"/>
            </a:solidFill>
            <a:prstDash val="solid"/>
            <a:round/>
            <a:headEnd type="none" w="lg" len="lg"/>
            <a:tailEnd type="triangle" w="lg" len="lg"/>
          </a:ln>
        </p:spPr>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p:nvPr/>
        </p:nvSpPr>
        <p:spPr>
          <a:xfrm>
            <a:off x="712275" y="1083075"/>
            <a:ext cx="2154000" cy="8730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dirty="0">
                <a:latin typeface="Georgia"/>
                <a:ea typeface="Georgia"/>
                <a:cs typeface="Georgia"/>
                <a:sym typeface="Georgia"/>
              </a:rPr>
              <a:t>Contrasting Stakeholder Perspectives across Urban Divide</a:t>
            </a:r>
          </a:p>
        </p:txBody>
      </p:sp>
      <p:sp>
        <p:nvSpPr>
          <p:cNvPr id="461" name="Shape 461"/>
          <p:cNvSpPr/>
          <p:nvPr/>
        </p:nvSpPr>
        <p:spPr>
          <a:xfrm>
            <a:off x="712200" y="3310350"/>
            <a:ext cx="2154000" cy="751800"/>
          </a:xfrm>
          <a:prstGeom prst="rect">
            <a:avLst/>
          </a:prstGeom>
          <a:solidFill>
            <a:srgbClr val="D9EAD3"/>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dirty="0">
                <a:latin typeface="Georgia"/>
                <a:ea typeface="Georgia"/>
                <a:cs typeface="Georgia"/>
                <a:sym typeface="Georgia"/>
              </a:rPr>
              <a:t>Proactive Stakeholder- based Solution </a:t>
            </a:r>
          </a:p>
          <a:p>
            <a:pPr lvl="0" algn="ctr" rtl="0">
              <a:spcBef>
                <a:spcPts val="0"/>
              </a:spcBef>
              <a:buNone/>
            </a:pPr>
            <a:r>
              <a:rPr lang="en" dirty="0">
                <a:latin typeface="Georgia"/>
                <a:ea typeface="Georgia"/>
                <a:cs typeface="Georgia"/>
                <a:sym typeface="Georgia"/>
              </a:rPr>
              <a:t>to Urban Divide</a:t>
            </a:r>
          </a:p>
        </p:txBody>
      </p:sp>
      <p:cxnSp>
        <p:nvCxnSpPr>
          <p:cNvPr id="462" name="Shape 462"/>
          <p:cNvCxnSpPr>
            <a:stCxn id="460" idx="2"/>
            <a:endCxn id="461" idx="0"/>
          </p:cNvCxnSpPr>
          <p:nvPr/>
        </p:nvCxnSpPr>
        <p:spPr>
          <a:xfrm>
            <a:off x="1789275" y="1956075"/>
            <a:ext cx="0" cy="1354200"/>
          </a:xfrm>
          <a:prstGeom prst="straightConnector1">
            <a:avLst/>
          </a:prstGeom>
          <a:noFill/>
          <a:ln w="38100" cap="flat" cmpd="sng">
            <a:solidFill>
              <a:schemeClr val="dk2"/>
            </a:solidFill>
            <a:prstDash val="solid"/>
            <a:round/>
            <a:headEnd type="none" w="lg" len="lg"/>
            <a:tailEnd type="triangle" w="lg" len="lg"/>
          </a:ln>
        </p:spPr>
      </p:cxnSp>
      <p:sp>
        <p:nvSpPr>
          <p:cNvPr id="463" name="Shape 463"/>
          <p:cNvSpPr txBox="1"/>
          <p:nvPr/>
        </p:nvSpPr>
        <p:spPr>
          <a:xfrm rot="5399038">
            <a:off x="1577586" y="2405790"/>
            <a:ext cx="1072200" cy="454800"/>
          </a:xfrm>
          <a:prstGeom prst="rect">
            <a:avLst/>
          </a:prstGeom>
          <a:noFill/>
          <a:ln>
            <a:noFill/>
          </a:ln>
        </p:spPr>
        <p:txBody>
          <a:bodyPr lIns="91425" tIns="91425" rIns="91425" bIns="91425" anchor="t" anchorCtr="0">
            <a:noAutofit/>
          </a:bodyPr>
          <a:lstStyle/>
          <a:p>
            <a:pPr lvl="0" algn="ctr">
              <a:spcBef>
                <a:spcPts val="0"/>
              </a:spcBef>
              <a:buNone/>
            </a:pPr>
            <a:r>
              <a:rPr lang="en" sz="1200">
                <a:latin typeface="Georgia"/>
                <a:ea typeface="Georgia"/>
                <a:cs typeface="Georgia"/>
                <a:sym typeface="Georgia"/>
              </a:rPr>
              <a:t>Complexity</a:t>
            </a:r>
          </a:p>
          <a:p>
            <a:pPr lvl="0" algn="ctr">
              <a:spcBef>
                <a:spcPts val="0"/>
              </a:spcBef>
              <a:buNone/>
            </a:pPr>
            <a:r>
              <a:rPr lang="en" sz="1200">
                <a:latin typeface="Georgia"/>
                <a:ea typeface="Georgia"/>
                <a:cs typeface="Georgia"/>
                <a:sym typeface="Georgia"/>
              </a:rPr>
              <a:t>Absorption</a:t>
            </a:r>
          </a:p>
        </p:txBody>
      </p:sp>
      <p:sp>
        <p:nvSpPr>
          <p:cNvPr id="464" name="Shape 464"/>
          <p:cNvSpPr/>
          <p:nvPr/>
        </p:nvSpPr>
        <p:spPr>
          <a:xfrm>
            <a:off x="3848175" y="1144950"/>
            <a:ext cx="1029300" cy="531000"/>
          </a:xfrm>
          <a:prstGeom prst="roundRect">
            <a:avLst>
              <a:gd name="adj" fmla="val 16667"/>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a:latin typeface="Georgia"/>
                <a:ea typeface="Georgia"/>
                <a:cs typeface="Georgia"/>
                <a:sym typeface="Georgia"/>
              </a:rPr>
              <a:t>Ongoing Dialog</a:t>
            </a:r>
          </a:p>
        </p:txBody>
      </p:sp>
      <p:sp>
        <p:nvSpPr>
          <p:cNvPr id="465" name="Shape 465"/>
          <p:cNvSpPr/>
          <p:nvPr/>
        </p:nvSpPr>
        <p:spPr>
          <a:xfrm>
            <a:off x="3710700" y="2307750"/>
            <a:ext cx="1368600" cy="541800"/>
          </a:xfrm>
          <a:prstGeom prst="roundRect">
            <a:avLst>
              <a:gd name="adj" fmla="val 16667"/>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latin typeface="Georgia"/>
                <a:ea typeface="Georgia"/>
                <a:cs typeface="Georgia"/>
                <a:sym typeface="Georgia"/>
              </a:rPr>
              <a:t>Absorbed</a:t>
            </a:r>
          </a:p>
          <a:p>
            <a:pPr lvl="0" algn="ctr" rtl="0">
              <a:spcBef>
                <a:spcPts val="0"/>
              </a:spcBef>
              <a:buNone/>
            </a:pPr>
            <a:r>
              <a:rPr lang="en">
                <a:latin typeface="Georgia"/>
                <a:ea typeface="Georgia"/>
                <a:cs typeface="Georgia"/>
                <a:sym typeface="Georgia"/>
              </a:rPr>
              <a:t>Perspectives</a:t>
            </a:r>
          </a:p>
        </p:txBody>
      </p:sp>
      <p:sp>
        <p:nvSpPr>
          <p:cNvPr id="466" name="Shape 466"/>
          <p:cNvSpPr/>
          <p:nvPr/>
        </p:nvSpPr>
        <p:spPr>
          <a:xfrm>
            <a:off x="3763625" y="3462750"/>
            <a:ext cx="1239600" cy="628500"/>
          </a:xfrm>
          <a:prstGeom prst="roundRect">
            <a:avLst>
              <a:gd name="adj" fmla="val 16667"/>
            </a:avLst>
          </a:prstGeom>
          <a:solidFill>
            <a:srgbClr val="D9D2E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latin typeface="Georgia"/>
                <a:ea typeface="Georgia"/>
                <a:cs typeface="Georgia"/>
                <a:sym typeface="Georgia"/>
              </a:rPr>
              <a:t>Awareness of Perspectives</a:t>
            </a:r>
          </a:p>
        </p:txBody>
      </p:sp>
      <p:cxnSp>
        <p:nvCxnSpPr>
          <p:cNvPr id="467" name="Shape 467"/>
          <p:cNvCxnSpPr>
            <a:stCxn id="464" idx="2"/>
            <a:endCxn id="465" idx="0"/>
          </p:cNvCxnSpPr>
          <p:nvPr/>
        </p:nvCxnSpPr>
        <p:spPr>
          <a:xfrm>
            <a:off x="4362825" y="1675950"/>
            <a:ext cx="32100" cy="631800"/>
          </a:xfrm>
          <a:prstGeom prst="straightConnector1">
            <a:avLst/>
          </a:prstGeom>
          <a:noFill/>
          <a:ln w="38100" cap="flat" cmpd="sng">
            <a:solidFill>
              <a:schemeClr val="dk2"/>
            </a:solidFill>
            <a:prstDash val="solid"/>
            <a:round/>
            <a:headEnd type="none" w="lg" len="lg"/>
            <a:tailEnd type="triangle" w="lg" len="lg"/>
          </a:ln>
        </p:spPr>
      </p:cxnSp>
      <p:cxnSp>
        <p:nvCxnSpPr>
          <p:cNvPr id="468" name="Shape 468"/>
          <p:cNvCxnSpPr>
            <a:stCxn id="465" idx="2"/>
            <a:endCxn id="466" idx="0"/>
          </p:cNvCxnSpPr>
          <p:nvPr/>
        </p:nvCxnSpPr>
        <p:spPr>
          <a:xfrm flipH="1">
            <a:off x="4383300" y="2849550"/>
            <a:ext cx="11700" cy="613200"/>
          </a:xfrm>
          <a:prstGeom prst="straightConnector1">
            <a:avLst/>
          </a:prstGeom>
          <a:noFill/>
          <a:ln w="38100" cap="flat" cmpd="sng">
            <a:solidFill>
              <a:schemeClr val="dk2"/>
            </a:solidFill>
            <a:prstDash val="solid"/>
            <a:round/>
            <a:headEnd type="none" w="lg" len="lg"/>
            <a:tailEnd type="triangle" w="lg" len="lg"/>
          </a:ln>
        </p:spPr>
      </p:cxnSp>
      <p:sp>
        <p:nvSpPr>
          <p:cNvPr id="469" name="Shape 469"/>
          <p:cNvSpPr/>
          <p:nvPr/>
        </p:nvSpPr>
        <p:spPr>
          <a:xfrm>
            <a:off x="6095975" y="1098950"/>
            <a:ext cx="2222100" cy="628500"/>
          </a:xfrm>
          <a:prstGeom prst="roundRect">
            <a:avLst>
              <a:gd name="adj" fmla="val 16667"/>
            </a:avLst>
          </a:prstGeom>
          <a:solidFill>
            <a:srgbClr val="FFF2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latin typeface="Georgia"/>
                <a:ea typeface="Georgia"/>
                <a:cs typeface="Georgia"/>
                <a:sym typeface="Georgia"/>
              </a:rPr>
              <a:t>Complexified Governance Structure </a:t>
            </a:r>
          </a:p>
          <a:p>
            <a:pPr lvl="0" algn="ctr" rtl="0">
              <a:spcBef>
                <a:spcPts val="0"/>
              </a:spcBef>
              <a:buNone/>
            </a:pPr>
            <a:r>
              <a:rPr lang="en">
                <a:latin typeface="Georgia"/>
                <a:ea typeface="Georgia"/>
                <a:cs typeface="Georgia"/>
                <a:sym typeface="Georgia"/>
              </a:rPr>
              <a:t>&amp; Processes </a:t>
            </a:r>
          </a:p>
        </p:txBody>
      </p:sp>
      <p:sp>
        <p:nvSpPr>
          <p:cNvPr id="470" name="Shape 470"/>
          <p:cNvSpPr/>
          <p:nvPr/>
        </p:nvSpPr>
        <p:spPr>
          <a:xfrm>
            <a:off x="6052625" y="3462750"/>
            <a:ext cx="2296800" cy="628500"/>
          </a:xfrm>
          <a:prstGeom prst="roundRect">
            <a:avLst>
              <a:gd name="adj" fmla="val 16667"/>
            </a:avLst>
          </a:prstGeom>
          <a:solidFill>
            <a:srgbClr val="FFF2CC"/>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latin typeface="Georgia"/>
                <a:ea typeface="Georgia"/>
                <a:cs typeface="Georgia"/>
                <a:sym typeface="Georgia"/>
              </a:rPr>
              <a:t>Lowered DCI</a:t>
            </a:r>
          </a:p>
          <a:p>
            <a:pPr lvl="0" algn="ctr" rtl="0">
              <a:spcBef>
                <a:spcPts val="0"/>
              </a:spcBef>
              <a:buNone/>
            </a:pPr>
            <a:r>
              <a:rPr lang="en">
                <a:latin typeface="Georgia"/>
                <a:ea typeface="Georgia"/>
                <a:cs typeface="Georgia"/>
                <a:sym typeface="Georgia"/>
              </a:rPr>
              <a:t>&amp; Inequality </a:t>
            </a:r>
          </a:p>
        </p:txBody>
      </p:sp>
      <p:cxnSp>
        <p:nvCxnSpPr>
          <p:cNvPr id="471" name="Shape 471"/>
          <p:cNvCxnSpPr>
            <a:stCxn id="469" idx="2"/>
            <a:endCxn id="470" idx="0"/>
          </p:cNvCxnSpPr>
          <p:nvPr/>
        </p:nvCxnSpPr>
        <p:spPr>
          <a:xfrm flipH="1">
            <a:off x="7201025" y="1727450"/>
            <a:ext cx="6000" cy="1735200"/>
          </a:xfrm>
          <a:prstGeom prst="straightConnector1">
            <a:avLst/>
          </a:prstGeom>
          <a:noFill/>
          <a:ln w="38100" cap="flat" cmpd="sng">
            <a:solidFill>
              <a:schemeClr val="dk2"/>
            </a:solidFill>
            <a:prstDash val="solid"/>
            <a:round/>
            <a:headEnd type="none" w="lg" len="lg"/>
            <a:tailEnd type="triangle" w="lg" len="lg"/>
          </a:ln>
        </p:spPr>
      </p:cxnSp>
      <p:cxnSp>
        <p:nvCxnSpPr>
          <p:cNvPr id="472" name="Shape 472"/>
          <p:cNvCxnSpPr>
            <a:stCxn id="464" idx="3"/>
            <a:endCxn id="469" idx="1"/>
          </p:cNvCxnSpPr>
          <p:nvPr/>
        </p:nvCxnSpPr>
        <p:spPr>
          <a:xfrm>
            <a:off x="4877475" y="1410450"/>
            <a:ext cx="1218600" cy="2700"/>
          </a:xfrm>
          <a:prstGeom prst="straightConnector1">
            <a:avLst/>
          </a:prstGeom>
          <a:noFill/>
          <a:ln w="38100" cap="flat" cmpd="sng">
            <a:solidFill>
              <a:schemeClr val="dk2"/>
            </a:solidFill>
            <a:prstDash val="solid"/>
            <a:round/>
            <a:headEnd type="triangle" w="lg" len="lg"/>
            <a:tailEnd type="triangle" w="lg" len="lg"/>
          </a:ln>
        </p:spPr>
      </p:cxnSp>
      <p:cxnSp>
        <p:nvCxnSpPr>
          <p:cNvPr id="473" name="Shape 473"/>
          <p:cNvCxnSpPr/>
          <p:nvPr/>
        </p:nvCxnSpPr>
        <p:spPr>
          <a:xfrm>
            <a:off x="5509450" y="1416650"/>
            <a:ext cx="0" cy="2367300"/>
          </a:xfrm>
          <a:prstGeom prst="straightConnector1">
            <a:avLst/>
          </a:prstGeom>
          <a:noFill/>
          <a:ln w="38100" cap="flat" cmpd="sng">
            <a:solidFill>
              <a:schemeClr val="dk2"/>
            </a:solidFill>
            <a:prstDash val="solid"/>
            <a:round/>
            <a:headEnd type="none" w="lg" len="lg"/>
            <a:tailEnd type="none" w="lg" len="lg"/>
          </a:ln>
        </p:spPr>
      </p:cxnSp>
      <p:cxnSp>
        <p:nvCxnSpPr>
          <p:cNvPr id="474" name="Shape 474"/>
          <p:cNvCxnSpPr>
            <a:stCxn id="466" idx="3"/>
          </p:cNvCxnSpPr>
          <p:nvPr/>
        </p:nvCxnSpPr>
        <p:spPr>
          <a:xfrm rot="10800000" flipH="1">
            <a:off x="5003225" y="3767400"/>
            <a:ext cx="495600" cy="9600"/>
          </a:xfrm>
          <a:prstGeom prst="straightConnector1">
            <a:avLst/>
          </a:prstGeom>
          <a:noFill/>
          <a:ln w="38100" cap="flat" cmpd="sng">
            <a:solidFill>
              <a:schemeClr val="dk2"/>
            </a:solidFill>
            <a:prstDash val="solid"/>
            <a:round/>
            <a:headEnd type="none" w="lg" len="lg"/>
            <a:tailEnd type="none" w="lg" len="lg"/>
          </a:ln>
        </p:spPr>
      </p:cxnSp>
      <p:sp>
        <p:nvSpPr>
          <p:cNvPr id="475" name="Shape 475"/>
          <p:cNvSpPr txBox="1"/>
          <p:nvPr/>
        </p:nvSpPr>
        <p:spPr>
          <a:xfrm rot="-5400000">
            <a:off x="4424275" y="2367450"/>
            <a:ext cx="1820100" cy="370500"/>
          </a:xfrm>
          <a:prstGeom prst="rect">
            <a:avLst/>
          </a:prstGeom>
          <a:noFill/>
          <a:ln>
            <a:noFill/>
          </a:ln>
        </p:spPr>
        <p:txBody>
          <a:bodyPr lIns="91425" tIns="91425" rIns="91425" bIns="91425" anchor="t" anchorCtr="0">
            <a:noAutofit/>
          </a:bodyPr>
          <a:lstStyle/>
          <a:p>
            <a:pPr lvl="0">
              <a:spcBef>
                <a:spcPts val="0"/>
              </a:spcBef>
              <a:buNone/>
            </a:pPr>
            <a:r>
              <a:rPr lang="en" sz="1200">
                <a:latin typeface="Georgia"/>
                <a:ea typeface="Georgia"/>
                <a:cs typeface="Georgia"/>
                <a:sym typeface="Georgia"/>
              </a:rPr>
              <a:t>Continuous Change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Callout 3"/>
          <p:cNvSpPr/>
          <p:nvPr/>
        </p:nvSpPr>
        <p:spPr>
          <a:xfrm>
            <a:off x="489857" y="630116"/>
            <a:ext cx="8327572" cy="2013857"/>
          </a:xfrm>
          <a:prstGeom prst="rightArrowCallout">
            <a:avLst>
              <a:gd name="adj1" fmla="val 32568"/>
              <a:gd name="adj2" fmla="val 25000"/>
              <a:gd name="adj3" fmla="val 69811"/>
              <a:gd name="adj4" fmla="val 75347"/>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18457" y="944546"/>
            <a:ext cx="6411686" cy="1384995"/>
          </a:xfrm>
          <a:prstGeom prst="rect">
            <a:avLst/>
          </a:prstGeom>
          <a:noFill/>
        </p:spPr>
        <p:txBody>
          <a:bodyPr wrap="square" rtlCol="0">
            <a:spAutoFit/>
          </a:bodyPr>
          <a:lstStyle/>
          <a:p>
            <a:r>
              <a:rPr lang="en-US" sz="2800" b="1" dirty="0" smtClean="0">
                <a:solidFill>
                  <a:schemeClr val="bg1"/>
                </a:solidFill>
                <a:effectLst>
                  <a:outerShdw blurRad="38100" dist="38100" dir="2700000" algn="tl">
                    <a:srgbClr val="000000">
                      <a:alpha val="43137"/>
                    </a:srgbClr>
                  </a:outerShdw>
                </a:effectLst>
              </a:rPr>
              <a:t>Adaptive nature of the challenge</a:t>
            </a:r>
          </a:p>
          <a:p>
            <a:r>
              <a:rPr lang="en-US" sz="2800" b="1" dirty="0" smtClean="0">
                <a:solidFill>
                  <a:schemeClr val="bg1"/>
                </a:solidFill>
                <a:effectLst>
                  <a:outerShdw blurRad="38100" dist="38100" dir="2700000" algn="tl">
                    <a:srgbClr val="000000">
                      <a:alpha val="43137"/>
                    </a:srgbClr>
                  </a:outerShdw>
                </a:effectLst>
              </a:rPr>
              <a:t>Interconnectedness of the system(s)</a:t>
            </a:r>
          </a:p>
          <a:p>
            <a:r>
              <a:rPr lang="en-US" sz="2800" b="1" dirty="0">
                <a:solidFill>
                  <a:schemeClr val="bg1"/>
                </a:solidFill>
                <a:effectLst>
                  <a:outerShdw blurRad="38100" dist="38100" dir="2700000" algn="tl">
                    <a:srgbClr val="000000">
                      <a:alpha val="43137"/>
                    </a:srgbClr>
                  </a:outerShdw>
                </a:effectLst>
              </a:rPr>
              <a:t>Relational </a:t>
            </a:r>
            <a:r>
              <a:rPr lang="en-US" sz="2800" b="1" dirty="0" smtClean="0">
                <a:solidFill>
                  <a:schemeClr val="bg1"/>
                </a:solidFill>
                <a:effectLst>
                  <a:outerShdw blurRad="38100" dist="38100" dir="2700000" algn="tl">
                    <a:srgbClr val="000000">
                      <a:alpha val="43137"/>
                    </a:srgbClr>
                  </a:outerShdw>
                </a:effectLst>
              </a:rPr>
              <a:t>Criteria</a:t>
            </a:r>
            <a:endParaRPr lang="en-US"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432833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Callout 4"/>
          <p:cNvSpPr/>
          <p:nvPr/>
        </p:nvSpPr>
        <p:spPr>
          <a:xfrm>
            <a:off x="4767942" y="3505197"/>
            <a:ext cx="3777343" cy="1110343"/>
          </a:xfrm>
          <a:prstGeom prst="rightArrowCallout">
            <a:avLst>
              <a:gd name="adj1" fmla="val 25000"/>
              <a:gd name="adj2" fmla="val 25000"/>
              <a:gd name="adj3" fmla="val 25000"/>
              <a:gd name="adj4" fmla="val 73334"/>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Callout 3"/>
          <p:cNvSpPr/>
          <p:nvPr/>
        </p:nvSpPr>
        <p:spPr>
          <a:xfrm>
            <a:off x="370114" y="315686"/>
            <a:ext cx="8327572" cy="2013857"/>
          </a:xfrm>
          <a:prstGeom prst="rightArrowCallout">
            <a:avLst>
              <a:gd name="adj1" fmla="val 32568"/>
              <a:gd name="adj2" fmla="val 25000"/>
              <a:gd name="adj3" fmla="val 69811"/>
              <a:gd name="adj4" fmla="val 71948"/>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904014" y="3737202"/>
            <a:ext cx="2590800" cy="646331"/>
          </a:xfrm>
          <a:prstGeom prst="rect">
            <a:avLst/>
          </a:prstGeom>
          <a:noFill/>
        </p:spPr>
        <p:txBody>
          <a:bodyPr wrap="square" rtlCol="0">
            <a:spAutoFit/>
          </a:bodyPr>
          <a:lstStyle/>
          <a:p>
            <a:r>
              <a:rPr lang="en-US" sz="3600" dirty="0" smtClean="0"/>
              <a:t>What next?</a:t>
            </a:r>
            <a:endParaRPr lang="en-US" sz="3600" dirty="0"/>
          </a:p>
        </p:txBody>
      </p:sp>
      <p:sp>
        <p:nvSpPr>
          <p:cNvPr id="3" name="TextBox 2"/>
          <p:cNvSpPr txBox="1"/>
          <p:nvPr/>
        </p:nvSpPr>
        <p:spPr>
          <a:xfrm>
            <a:off x="489857" y="630116"/>
            <a:ext cx="6640286" cy="1384995"/>
          </a:xfrm>
          <a:prstGeom prst="rect">
            <a:avLst/>
          </a:prstGeom>
          <a:noFill/>
        </p:spPr>
        <p:txBody>
          <a:bodyPr wrap="square" rtlCol="0">
            <a:spAutoFit/>
          </a:bodyPr>
          <a:lstStyle/>
          <a:p>
            <a:r>
              <a:rPr lang="en-US" sz="2800" b="1" dirty="0" smtClean="0">
                <a:solidFill>
                  <a:schemeClr val="bg1"/>
                </a:solidFill>
                <a:effectLst>
                  <a:outerShdw blurRad="38100" dist="38100" dir="2700000" algn="tl">
                    <a:srgbClr val="000000">
                      <a:alpha val="43137"/>
                    </a:srgbClr>
                  </a:outerShdw>
                </a:effectLst>
              </a:rPr>
              <a:t>Adaptive nature of our challenge</a:t>
            </a:r>
          </a:p>
          <a:p>
            <a:r>
              <a:rPr lang="en-US" sz="2800" b="1" dirty="0" smtClean="0">
                <a:solidFill>
                  <a:schemeClr val="bg1"/>
                </a:solidFill>
                <a:effectLst>
                  <a:outerShdw blurRad="38100" dist="38100" dir="2700000" algn="tl">
                    <a:srgbClr val="000000">
                      <a:alpha val="43137"/>
                    </a:srgbClr>
                  </a:outerShdw>
                </a:effectLst>
              </a:rPr>
              <a:t>Interconnectedness of our system(s)</a:t>
            </a:r>
          </a:p>
          <a:p>
            <a:r>
              <a:rPr lang="en-US" sz="2800" b="1" dirty="0">
                <a:solidFill>
                  <a:schemeClr val="bg1"/>
                </a:solidFill>
                <a:effectLst>
                  <a:outerShdw blurRad="38100" dist="38100" dir="2700000" algn="tl">
                    <a:srgbClr val="000000">
                      <a:alpha val="43137"/>
                    </a:srgbClr>
                  </a:outerShdw>
                </a:effectLst>
              </a:rPr>
              <a:t>Relational </a:t>
            </a:r>
            <a:r>
              <a:rPr lang="en-US" sz="2800" b="1" dirty="0" smtClean="0">
                <a:solidFill>
                  <a:schemeClr val="bg1"/>
                </a:solidFill>
                <a:effectLst>
                  <a:outerShdw blurRad="38100" dist="38100" dir="2700000" algn="tl">
                    <a:srgbClr val="000000">
                      <a:alpha val="43137"/>
                    </a:srgbClr>
                  </a:outerShdw>
                </a:effectLst>
              </a:rPr>
              <a:t>Criteria/Interactions …</a:t>
            </a:r>
            <a:endParaRPr lang="en-US"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921164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2" name="Shape 72" descr="Mansion.jpg"/>
          <p:cNvPicPr preferRelativeResize="0"/>
          <p:nvPr/>
        </p:nvPicPr>
        <p:blipFill>
          <a:blip r:embed="rId3">
            <a:alphaModFix/>
          </a:blip>
          <a:stretch>
            <a:fillRect/>
          </a:stretch>
        </p:blipFill>
        <p:spPr>
          <a:xfrm>
            <a:off x="3704575" y="260225"/>
            <a:ext cx="5047325" cy="2297624"/>
          </a:xfrm>
          <a:prstGeom prst="rect">
            <a:avLst/>
          </a:prstGeom>
          <a:noFill/>
          <a:ln>
            <a:noFill/>
          </a:ln>
        </p:spPr>
      </p:pic>
      <p:pic>
        <p:nvPicPr>
          <p:cNvPr id="73" name="Shape 73" descr="TrailerPark.jpg"/>
          <p:cNvPicPr preferRelativeResize="0"/>
          <p:nvPr/>
        </p:nvPicPr>
        <p:blipFill rotWithShape="1">
          <a:blip r:embed="rId4">
            <a:alphaModFix/>
          </a:blip>
          <a:srcRect t="18420"/>
          <a:stretch/>
        </p:blipFill>
        <p:spPr>
          <a:xfrm>
            <a:off x="391200" y="1713075"/>
            <a:ext cx="2524747" cy="3059025"/>
          </a:xfrm>
          <a:prstGeom prst="rect">
            <a:avLst/>
          </a:prstGeom>
          <a:noFill/>
          <a:ln>
            <a:noFill/>
          </a:ln>
        </p:spPr>
      </p:pic>
      <p:sp>
        <p:nvSpPr>
          <p:cNvPr id="74" name="Shape 74"/>
          <p:cNvSpPr/>
          <p:nvPr/>
        </p:nvSpPr>
        <p:spPr>
          <a:xfrm>
            <a:off x="1716750" y="1109575"/>
            <a:ext cx="3451630" cy="1843321"/>
          </a:xfrm>
          <a:custGeom>
            <a:avLst/>
            <a:gdLst/>
            <a:ahLst/>
            <a:cxnLst/>
            <a:rect l="0" t="0" r="0" b="0"/>
            <a:pathLst>
              <a:path w="85373" h="59371" extrusionOk="0">
                <a:moveTo>
                  <a:pt x="0" y="14735"/>
                </a:moveTo>
                <a:lnTo>
                  <a:pt x="45937" y="0"/>
                </a:lnTo>
                <a:lnTo>
                  <a:pt x="44203" y="11268"/>
                </a:lnTo>
                <a:lnTo>
                  <a:pt x="55037" y="11701"/>
                </a:lnTo>
                <a:lnTo>
                  <a:pt x="53304" y="25135"/>
                </a:lnTo>
                <a:lnTo>
                  <a:pt x="67171" y="25135"/>
                </a:lnTo>
                <a:lnTo>
                  <a:pt x="63705" y="40303"/>
                </a:lnTo>
                <a:lnTo>
                  <a:pt x="85373" y="40303"/>
                </a:lnTo>
                <a:lnTo>
                  <a:pt x="74105" y="56338"/>
                </a:lnTo>
                <a:lnTo>
                  <a:pt x="38569" y="59371"/>
                </a:lnTo>
                <a:lnTo>
                  <a:pt x="22102" y="54604"/>
                </a:lnTo>
                <a:lnTo>
                  <a:pt x="26435" y="37703"/>
                </a:lnTo>
                <a:lnTo>
                  <a:pt x="11701" y="37703"/>
                </a:lnTo>
                <a:lnTo>
                  <a:pt x="16034" y="21235"/>
                </a:lnTo>
                <a:close/>
              </a:path>
            </a:pathLst>
          </a:custGeom>
          <a:solidFill>
            <a:srgbClr val="FFFFFF"/>
          </a:solidFill>
          <a:ln>
            <a:noFill/>
          </a:ln>
        </p:spPr>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4796" y="775960"/>
            <a:ext cx="6010275" cy="3295650"/>
          </a:xfrm>
          <a:prstGeom prst="rect">
            <a:avLst/>
          </a:prstGeom>
        </p:spPr>
      </p:pic>
    </p:spTree>
    <p:extLst>
      <p:ext uri="{BB962C8B-B14F-4D97-AF65-F5344CB8AC3E}">
        <p14:creationId xmlns:p14="http://schemas.microsoft.com/office/powerpoint/2010/main" val="2484145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Shape 81"/>
          <p:cNvSpPr txBox="1">
            <a:spLocks noGrp="1"/>
          </p:cNvSpPr>
          <p:nvPr>
            <p:ph type="body" idx="1"/>
          </p:nvPr>
        </p:nvSpPr>
        <p:spPr>
          <a:xfrm>
            <a:off x="957943" y="565137"/>
            <a:ext cx="7620000" cy="4029126"/>
          </a:xfrm>
          <a:prstGeom prst="rect">
            <a:avLst/>
          </a:prstGeom>
        </p:spPr>
        <p:txBody>
          <a:bodyPr lIns="91425" tIns="91425" rIns="91425" bIns="91425" anchor="t" anchorCtr="0">
            <a:noAutofit/>
          </a:bodyPr>
          <a:lstStyle/>
          <a:p>
            <a:pPr marL="533400" lvl="0" indent="-457200" rtl="0">
              <a:spcBef>
                <a:spcPts val="0"/>
              </a:spcBef>
              <a:spcAft>
                <a:spcPts val="600"/>
              </a:spcAft>
              <a:buClr>
                <a:srgbClr val="666666"/>
              </a:buClr>
              <a:buSzPct val="100000"/>
              <a:buFont typeface="+mj-lt"/>
              <a:buAutoNum type="arabicPeriod"/>
            </a:pPr>
            <a:r>
              <a:rPr lang="en" sz="2400" dirty="0">
                <a:solidFill>
                  <a:srgbClr val="666666"/>
                </a:solidFill>
                <a:latin typeface="Georgia"/>
                <a:ea typeface="Georgia"/>
                <a:cs typeface="Georgia"/>
                <a:sym typeface="Georgia"/>
              </a:rPr>
              <a:t>Purpose</a:t>
            </a:r>
          </a:p>
          <a:p>
            <a:pPr marL="457200" lvl="0" indent="-381000" rtl="0">
              <a:spcBef>
                <a:spcPts val="0"/>
              </a:spcBef>
              <a:spcAft>
                <a:spcPts val="600"/>
              </a:spcAft>
              <a:buClr>
                <a:srgbClr val="666666"/>
              </a:buClr>
              <a:buSzPct val="100000"/>
              <a:buFont typeface="Georgia"/>
              <a:buAutoNum type="arabicPeriod"/>
            </a:pPr>
            <a:r>
              <a:rPr lang="en" sz="2400" dirty="0">
                <a:solidFill>
                  <a:srgbClr val="666666"/>
                </a:solidFill>
                <a:latin typeface="Georgia"/>
                <a:ea typeface="Georgia"/>
                <a:cs typeface="Georgia"/>
                <a:sym typeface="Georgia"/>
              </a:rPr>
              <a:t>Distressed Communities Index. Wichita Example</a:t>
            </a:r>
          </a:p>
          <a:p>
            <a:pPr marL="457200" lvl="0" indent="-381000" rtl="0">
              <a:spcBef>
                <a:spcPts val="0"/>
              </a:spcBef>
              <a:spcAft>
                <a:spcPts val="600"/>
              </a:spcAft>
              <a:buClr>
                <a:srgbClr val="666666"/>
              </a:buClr>
              <a:buSzPct val="100000"/>
              <a:buFont typeface="Georgia"/>
              <a:buAutoNum type="arabicPeriod"/>
            </a:pPr>
            <a:r>
              <a:rPr lang="en" sz="2400" dirty="0">
                <a:solidFill>
                  <a:srgbClr val="666666"/>
                </a:solidFill>
                <a:latin typeface="Georgia"/>
                <a:ea typeface="Georgia"/>
                <a:cs typeface="Georgia"/>
                <a:sym typeface="Georgia"/>
              </a:rPr>
              <a:t>Urban Divide Context</a:t>
            </a:r>
          </a:p>
          <a:p>
            <a:pPr marL="457200" lvl="0" indent="-381000" rtl="0">
              <a:spcBef>
                <a:spcPts val="0"/>
              </a:spcBef>
              <a:spcAft>
                <a:spcPts val="600"/>
              </a:spcAft>
              <a:buClr>
                <a:srgbClr val="666666"/>
              </a:buClr>
              <a:buSzPct val="100000"/>
              <a:buFont typeface="Georgia"/>
              <a:buAutoNum type="arabicPeriod"/>
            </a:pPr>
            <a:r>
              <a:rPr lang="en" sz="2400" dirty="0" smtClean="0">
                <a:solidFill>
                  <a:srgbClr val="666666"/>
                </a:solidFill>
                <a:latin typeface="Georgia"/>
                <a:ea typeface="Georgia"/>
                <a:cs typeface="Georgia"/>
                <a:sym typeface="Georgia"/>
              </a:rPr>
              <a:t>Relational Criteria (RC) Context</a:t>
            </a:r>
            <a:endParaRPr lang="en" sz="2400" dirty="0">
              <a:solidFill>
                <a:srgbClr val="666666"/>
              </a:solidFill>
              <a:latin typeface="Georgia"/>
              <a:ea typeface="Georgia"/>
              <a:cs typeface="Georgia"/>
              <a:sym typeface="Georgia"/>
            </a:endParaRPr>
          </a:p>
          <a:p>
            <a:pPr marL="457200" lvl="0" indent="-381000" rtl="0">
              <a:spcBef>
                <a:spcPts val="0"/>
              </a:spcBef>
              <a:spcAft>
                <a:spcPts val="600"/>
              </a:spcAft>
              <a:buClr>
                <a:srgbClr val="666666"/>
              </a:buClr>
              <a:buSzPct val="100000"/>
              <a:buFont typeface="Georgia"/>
              <a:buAutoNum type="arabicPeriod"/>
            </a:pPr>
            <a:r>
              <a:rPr lang="en" sz="2400" dirty="0">
                <a:solidFill>
                  <a:srgbClr val="666666"/>
                </a:solidFill>
                <a:latin typeface="Georgia"/>
                <a:ea typeface="Georgia"/>
                <a:cs typeface="Georgia"/>
                <a:sym typeface="Georgia"/>
              </a:rPr>
              <a:t>Adaptive Vs. Technical Challenge</a:t>
            </a:r>
          </a:p>
          <a:p>
            <a:pPr marL="457200" lvl="0" indent="-381000" rtl="0">
              <a:spcBef>
                <a:spcPts val="0"/>
              </a:spcBef>
              <a:spcAft>
                <a:spcPts val="600"/>
              </a:spcAft>
              <a:buClr>
                <a:srgbClr val="666666"/>
              </a:buClr>
              <a:buSzPct val="100000"/>
              <a:buFont typeface="Georgia"/>
              <a:buAutoNum type="arabicPeriod"/>
            </a:pPr>
            <a:r>
              <a:rPr lang="en" sz="2400" dirty="0">
                <a:solidFill>
                  <a:srgbClr val="666666"/>
                </a:solidFill>
                <a:latin typeface="Georgia"/>
                <a:ea typeface="Georgia"/>
                <a:cs typeface="Georgia"/>
                <a:sym typeface="Georgia"/>
              </a:rPr>
              <a:t>Adaptive Leadership</a:t>
            </a:r>
          </a:p>
          <a:p>
            <a:pPr marL="457200" lvl="0" indent="-381000" rtl="0">
              <a:spcBef>
                <a:spcPts val="0"/>
              </a:spcBef>
              <a:spcAft>
                <a:spcPts val="600"/>
              </a:spcAft>
              <a:buClr>
                <a:srgbClr val="666666"/>
              </a:buClr>
              <a:buSzPct val="100000"/>
              <a:buFont typeface="Georgia"/>
              <a:buAutoNum type="arabicPeriod"/>
            </a:pPr>
            <a:r>
              <a:rPr lang="en" sz="2400" dirty="0">
                <a:solidFill>
                  <a:srgbClr val="666666"/>
                </a:solidFill>
                <a:latin typeface="Georgia"/>
                <a:ea typeface="Georgia"/>
                <a:cs typeface="Georgia"/>
                <a:sym typeface="Georgia"/>
              </a:rPr>
              <a:t>Adaptive Leadership in the </a:t>
            </a:r>
            <a:r>
              <a:rPr lang="en" sz="2400" dirty="0" smtClean="0">
                <a:solidFill>
                  <a:srgbClr val="666666"/>
                </a:solidFill>
                <a:latin typeface="Georgia"/>
                <a:ea typeface="Georgia"/>
                <a:cs typeface="Georgia"/>
                <a:sym typeface="Georgia"/>
              </a:rPr>
              <a:t>RC </a:t>
            </a:r>
            <a:r>
              <a:rPr lang="en" sz="2400" dirty="0">
                <a:solidFill>
                  <a:srgbClr val="666666"/>
                </a:solidFill>
                <a:latin typeface="Georgia"/>
                <a:ea typeface="Georgia"/>
                <a:cs typeface="Georgia"/>
                <a:sym typeface="Georgia"/>
              </a:rPr>
              <a:t>Context</a:t>
            </a:r>
          </a:p>
          <a:p>
            <a:pPr marL="457200" lvl="0" indent="-381000">
              <a:spcBef>
                <a:spcPts val="0"/>
              </a:spcBef>
              <a:spcAft>
                <a:spcPts val="600"/>
              </a:spcAft>
              <a:buClr>
                <a:srgbClr val="666666"/>
              </a:buClr>
              <a:buSzPct val="100000"/>
              <a:buFont typeface="Georgia"/>
              <a:buAutoNum type="arabicPeriod"/>
            </a:pPr>
            <a:r>
              <a:rPr lang="en" sz="2400" dirty="0">
                <a:solidFill>
                  <a:srgbClr val="666666"/>
                </a:solidFill>
                <a:latin typeface="Georgia"/>
                <a:ea typeface="Georgia"/>
                <a:cs typeface="Georgia"/>
                <a:sym typeface="Georgia"/>
              </a:rPr>
              <a:t>What next?</a:t>
            </a:r>
          </a:p>
        </p:txBody>
      </p:sp>
      <p:sp>
        <p:nvSpPr>
          <p:cNvPr id="82" name="Shape 82"/>
          <p:cNvSpPr txBox="1"/>
          <p:nvPr/>
        </p:nvSpPr>
        <p:spPr>
          <a:xfrm rot="5400000">
            <a:off x="-2288057" y="2307557"/>
            <a:ext cx="5120400" cy="544286"/>
          </a:xfrm>
          <a:prstGeom prst="rect">
            <a:avLst/>
          </a:prstGeom>
          <a:solidFill>
            <a:srgbClr val="999999"/>
          </a:solidFill>
          <a:ln>
            <a:noFill/>
          </a:ln>
        </p:spPr>
        <p:txBody>
          <a:bodyPr lIns="91425" tIns="91425" rIns="91425" bIns="91425" anchor="ctr" anchorCtr="0">
            <a:noAutofit/>
          </a:bodyPr>
          <a:lstStyle/>
          <a:p>
            <a:pPr lvl="0" algn="ctr" rtl="0">
              <a:spcBef>
                <a:spcPts val="0"/>
              </a:spcBef>
              <a:buNone/>
            </a:pPr>
            <a:r>
              <a:rPr lang="en" sz="3200" dirty="0">
                <a:solidFill>
                  <a:srgbClr val="FFFFFF"/>
                </a:solidFill>
              </a:rPr>
              <a:t>OUTLINE</a:t>
            </a:r>
          </a:p>
        </p:txBody>
      </p:sp>
      <p:pic>
        <p:nvPicPr>
          <p:cNvPr id="4" name="Shape 102"/>
          <p:cNvPicPr preferRelativeResize="0"/>
          <p:nvPr/>
        </p:nvPicPr>
        <p:blipFill>
          <a:blip r:embed="rId3">
            <a:alphaModFix/>
          </a:blip>
          <a:stretch>
            <a:fillRect/>
          </a:stretch>
        </p:blipFill>
        <p:spPr>
          <a:xfrm>
            <a:off x="6868887" y="2006932"/>
            <a:ext cx="1709056" cy="114553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311700" y="445025"/>
            <a:ext cx="8520600" cy="707450"/>
          </a:xfrm>
          <a:prstGeom prst="rect">
            <a:avLst/>
          </a:prstGeom>
        </p:spPr>
        <p:txBody>
          <a:bodyPr lIns="91425" tIns="91425" rIns="91425" bIns="91425" anchor="t" anchorCtr="0">
            <a:noAutofit/>
          </a:bodyPr>
          <a:lstStyle/>
          <a:p>
            <a:pPr lvl="0">
              <a:spcBef>
                <a:spcPts val="0"/>
              </a:spcBef>
              <a:buNone/>
            </a:pPr>
            <a:r>
              <a:rPr lang="en" sz="3600" dirty="0" smtClean="0">
                <a:latin typeface="Georgia" panose="02040502050405020303" pitchFamily="18" charset="0"/>
              </a:rPr>
              <a:t>Purpose </a:t>
            </a:r>
            <a:endParaRPr lang="en" sz="3600" dirty="0">
              <a:latin typeface="Georgia" panose="02040502050405020303" pitchFamily="18" charset="0"/>
            </a:endParaRPr>
          </a:p>
        </p:txBody>
      </p:sp>
      <p:sp>
        <p:nvSpPr>
          <p:cNvPr id="95" name="Shape 95"/>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381000" rtl="0">
              <a:spcBef>
                <a:spcPts val="0"/>
              </a:spcBef>
              <a:spcAft>
                <a:spcPts val="0"/>
              </a:spcAft>
              <a:buClr>
                <a:srgbClr val="000000"/>
              </a:buClr>
              <a:buSzPct val="100000"/>
              <a:buFont typeface="Georgia"/>
              <a:buAutoNum type="arabicPeriod"/>
            </a:pPr>
            <a:r>
              <a:rPr lang="en" sz="2400" dirty="0">
                <a:solidFill>
                  <a:srgbClr val="000000"/>
                </a:solidFill>
                <a:latin typeface="Georgia"/>
                <a:ea typeface="Georgia"/>
                <a:cs typeface="Georgia"/>
                <a:sym typeface="Georgia"/>
              </a:rPr>
              <a:t>Understanding the </a:t>
            </a:r>
            <a:r>
              <a:rPr lang="en" sz="2400" dirty="0">
                <a:solidFill>
                  <a:srgbClr val="0000CC"/>
                </a:solidFill>
                <a:latin typeface="Georgia"/>
                <a:ea typeface="Georgia"/>
                <a:cs typeface="Georgia"/>
                <a:sym typeface="Georgia"/>
              </a:rPr>
              <a:t>nature of the challenge</a:t>
            </a:r>
            <a:r>
              <a:rPr lang="en" sz="2400" dirty="0">
                <a:solidFill>
                  <a:srgbClr val="000000"/>
                </a:solidFill>
                <a:latin typeface="Georgia"/>
                <a:ea typeface="Georgia"/>
                <a:cs typeface="Georgia"/>
                <a:sym typeface="Georgia"/>
              </a:rPr>
              <a:t>: </a:t>
            </a:r>
            <a:r>
              <a:rPr lang="en" sz="2400" i="1" dirty="0">
                <a:solidFill>
                  <a:srgbClr val="000000"/>
                </a:solidFill>
                <a:latin typeface="Georgia"/>
                <a:ea typeface="Georgia"/>
                <a:cs typeface="Georgia"/>
                <a:sym typeface="Georgia"/>
              </a:rPr>
              <a:t>Urban Divide and Related Cycle of Humiliation </a:t>
            </a:r>
          </a:p>
          <a:p>
            <a:pPr marL="914400" lvl="1" indent="-381000" rtl="0">
              <a:spcBef>
                <a:spcPts val="0"/>
              </a:spcBef>
              <a:spcAft>
                <a:spcPts val="0"/>
              </a:spcAft>
              <a:buClr>
                <a:srgbClr val="000000"/>
              </a:buClr>
              <a:buSzPct val="100000"/>
              <a:buFont typeface="Georgia"/>
              <a:buAutoNum type="alphaLcPeriod"/>
            </a:pPr>
            <a:r>
              <a:rPr lang="en" sz="2400" dirty="0">
                <a:solidFill>
                  <a:srgbClr val="000000"/>
                </a:solidFill>
                <a:latin typeface="Georgia"/>
                <a:ea typeface="Georgia"/>
                <a:cs typeface="Georgia"/>
                <a:sym typeface="Georgia"/>
              </a:rPr>
              <a:t>Adaptive vs. Technical </a:t>
            </a:r>
            <a:r>
              <a:rPr lang="en" sz="2400" dirty="0" smtClean="0">
                <a:solidFill>
                  <a:srgbClr val="000000"/>
                </a:solidFill>
                <a:latin typeface="Georgia"/>
                <a:ea typeface="Georgia"/>
                <a:cs typeface="Georgia"/>
                <a:sym typeface="Georgia"/>
              </a:rPr>
              <a:t>Elements of the Challenge</a:t>
            </a:r>
          </a:p>
          <a:p>
            <a:pPr marL="533400" lvl="1" rtl="0">
              <a:spcBef>
                <a:spcPts val="0"/>
              </a:spcBef>
              <a:spcAft>
                <a:spcPts val="0"/>
              </a:spcAft>
              <a:buClr>
                <a:srgbClr val="000000"/>
              </a:buClr>
              <a:buSzPct val="100000"/>
            </a:pPr>
            <a:r>
              <a:rPr lang="en" sz="2400" dirty="0" smtClean="0">
                <a:solidFill>
                  <a:srgbClr val="0000CC"/>
                </a:solidFill>
                <a:latin typeface="Georgia"/>
                <a:ea typeface="Georgia"/>
                <a:cs typeface="Georgia"/>
                <a:sym typeface="Georgia"/>
              </a:rPr>
              <a:t>	Dubrovnik Example; Wichita Example</a:t>
            </a:r>
            <a:endParaRPr lang="en" sz="2400" dirty="0">
              <a:solidFill>
                <a:srgbClr val="0000CC"/>
              </a:solidFill>
              <a:latin typeface="Georgia"/>
              <a:ea typeface="Georgia"/>
              <a:cs typeface="Georgia"/>
              <a:sym typeface="Georgia"/>
            </a:endParaRPr>
          </a:p>
          <a:p>
            <a:pPr marL="457200" lvl="0" indent="-381000" rtl="0">
              <a:spcBef>
                <a:spcPts val="0"/>
              </a:spcBef>
              <a:spcAft>
                <a:spcPts val="0"/>
              </a:spcAft>
              <a:buClr>
                <a:srgbClr val="000000"/>
              </a:buClr>
              <a:buSzPct val="100000"/>
              <a:buFont typeface="Georgia"/>
              <a:buAutoNum type="arabicPeriod"/>
            </a:pPr>
            <a:r>
              <a:rPr lang="en" sz="2400" dirty="0">
                <a:solidFill>
                  <a:srgbClr val="000000"/>
                </a:solidFill>
                <a:latin typeface="Georgia"/>
                <a:ea typeface="Georgia"/>
                <a:cs typeface="Georgia"/>
                <a:sym typeface="Georgia"/>
              </a:rPr>
              <a:t>Why/Who/How to approach adaptive elements</a:t>
            </a:r>
          </a:p>
          <a:p>
            <a:pPr marL="914400" lvl="1" indent="-381000">
              <a:spcAft>
                <a:spcPts val="0"/>
              </a:spcAft>
              <a:buClr>
                <a:srgbClr val="000000"/>
              </a:buClr>
              <a:buSzPct val="100000"/>
              <a:buFont typeface="Georgia"/>
              <a:buAutoNum type="alphaLcPeriod"/>
            </a:pPr>
            <a:r>
              <a:rPr lang="en" sz="2400" dirty="0">
                <a:solidFill>
                  <a:schemeClr val="tx1"/>
                </a:solidFill>
                <a:latin typeface="Georgia"/>
                <a:ea typeface="Georgia"/>
                <a:cs typeface="Georgia"/>
                <a:sym typeface="Georgia"/>
              </a:rPr>
              <a:t>Established governmental/societal structures… (?)</a:t>
            </a:r>
          </a:p>
          <a:p>
            <a:pPr marL="914400" lvl="1" indent="-381000" rtl="0">
              <a:spcBef>
                <a:spcPts val="0"/>
              </a:spcBef>
              <a:spcAft>
                <a:spcPts val="0"/>
              </a:spcAft>
              <a:buClr>
                <a:srgbClr val="000000"/>
              </a:buClr>
              <a:buSzPct val="100000"/>
              <a:buFont typeface="Georgia"/>
              <a:buAutoNum type="alphaLcPeriod"/>
            </a:pPr>
            <a:r>
              <a:rPr lang="en" sz="2400" dirty="0" smtClean="0">
                <a:solidFill>
                  <a:srgbClr val="000000"/>
                </a:solidFill>
                <a:latin typeface="Georgia"/>
                <a:ea typeface="Georgia"/>
                <a:cs typeface="Georgia"/>
                <a:sym typeface="Georgia"/>
              </a:rPr>
              <a:t>Adaptive </a:t>
            </a:r>
            <a:r>
              <a:rPr lang="en" sz="2400" dirty="0">
                <a:solidFill>
                  <a:srgbClr val="000000"/>
                </a:solidFill>
                <a:latin typeface="Georgia"/>
                <a:ea typeface="Georgia"/>
                <a:cs typeface="Georgia"/>
                <a:sym typeface="Georgia"/>
              </a:rPr>
              <a:t>leadership from within communities</a:t>
            </a:r>
          </a:p>
          <a:p>
            <a:pPr marL="914400" lvl="1" indent="-381000" rtl="0">
              <a:spcBef>
                <a:spcPts val="0"/>
              </a:spcBef>
              <a:spcAft>
                <a:spcPts val="0"/>
              </a:spcAft>
              <a:buClrTx/>
              <a:buSzPct val="100000"/>
              <a:buFont typeface="Georgia"/>
              <a:buAutoNum type="alphaLcPeriod"/>
            </a:pPr>
            <a:r>
              <a:rPr lang="en" sz="2400" dirty="0" smtClean="0">
                <a:solidFill>
                  <a:schemeClr val="tx1"/>
                </a:solidFill>
                <a:latin typeface="Georgia"/>
                <a:ea typeface="Georgia"/>
                <a:cs typeface="Georgia"/>
                <a:sym typeface="Georgia"/>
              </a:rPr>
              <a:t>Need </a:t>
            </a:r>
            <a:r>
              <a:rPr lang="en" sz="2400" dirty="0">
                <a:solidFill>
                  <a:schemeClr val="tx1"/>
                </a:solidFill>
                <a:latin typeface="Georgia"/>
                <a:ea typeface="Georgia"/>
                <a:cs typeface="Georgia"/>
                <a:sym typeface="Georgia"/>
              </a:rPr>
              <a:t>for </a:t>
            </a:r>
            <a:r>
              <a:rPr lang="en" sz="2400" dirty="0" smtClean="0">
                <a:solidFill>
                  <a:schemeClr val="tx1"/>
                </a:solidFill>
                <a:latin typeface="Georgia"/>
                <a:ea typeface="Georgia"/>
                <a:cs typeface="Georgia"/>
                <a:sym typeface="Georgia"/>
              </a:rPr>
              <a:t>(ThirdPlaceLearning? “</a:t>
            </a:r>
            <a:r>
              <a:rPr lang="en-US" sz="2400" dirty="0" smtClean="0">
                <a:solidFill>
                  <a:schemeClr val="tx1"/>
                </a:solidFill>
                <a:latin typeface="Georgia"/>
                <a:ea typeface="Georgia"/>
                <a:cs typeface="Georgia"/>
                <a:sym typeface="Georgia"/>
              </a:rPr>
              <a:t>C</a:t>
            </a:r>
            <a:r>
              <a:rPr lang="en" sz="2400" dirty="0" smtClean="0">
                <a:solidFill>
                  <a:schemeClr val="tx1"/>
                </a:solidFill>
                <a:latin typeface="Georgia"/>
                <a:ea typeface="Georgia"/>
                <a:cs typeface="Georgia"/>
                <a:sym typeface="Georgia"/>
              </a:rPr>
              <a:t>ritical incident” …)</a:t>
            </a:r>
            <a:endParaRPr lang="en" sz="2400" dirty="0">
              <a:solidFill>
                <a:schemeClr val="tx1"/>
              </a:solidFill>
              <a:latin typeface="Georgia"/>
              <a:ea typeface="Georgia"/>
              <a:cs typeface="Georgia"/>
              <a:sym typeface="Georgia"/>
            </a:endParaRPr>
          </a:p>
          <a:p>
            <a:pPr marL="457200" lvl="0" indent="0" rtl="0">
              <a:spcBef>
                <a:spcPts val="0"/>
              </a:spcBef>
              <a:buNone/>
            </a:pPr>
            <a:endParaRPr sz="2400" dirty="0">
              <a:solidFill>
                <a:srgbClr val="000000"/>
              </a:solidFill>
              <a:latin typeface="Georgia"/>
              <a:ea typeface="Georgia"/>
              <a:cs typeface="Georgia"/>
              <a:sym typeface="Georgia"/>
            </a:endParaRPr>
          </a:p>
          <a:p>
            <a:pPr lvl="0">
              <a:spcBef>
                <a:spcPts val="0"/>
              </a:spcBef>
              <a:buNone/>
            </a:pPr>
            <a:endParaRPr sz="2400" dirty="0">
              <a:solidFill>
                <a:srgbClr val="000000"/>
              </a:solidFill>
              <a:latin typeface="Georgia"/>
              <a:ea typeface="Georgia"/>
              <a:cs typeface="Georgia"/>
              <a:sym typeface="Georgia"/>
            </a:endParaRPr>
          </a:p>
          <a:p>
            <a:pPr lvl="0">
              <a:spcBef>
                <a:spcPts val="0"/>
              </a:spcBef>
              <a:buNone/>
            </a:pPr>
            <a:r>
              <a:rPr lang="en" dirty="0"/>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 name="Title 1"/>
          <p:cNvSpPr>
            <a:spLocks noGrp="1"/>
          </p:cNvSpPr>
          <p:nvPr>
            <p:ph type="title"/>
          </p:nvPr>
        </p:nvSpPr>
        <p:spPr>
          <a:xfrm>
            <a:off x="457200" y="445025"/>
            <a:ext cx="8375100" cy="572700"/>
          </a:xfrm>
        </p:spPr>
        <p:txBody>
          <a:bodyPr/>
          <a:lstStyle/>
          <a:p>
            <a:r>
              <a:rPr lang="en" sz="3200" dirty="0">
                <a:latin typeface="Georgia"/>
                <a:ea typeface="Georgia"/>
                <a:cs typeface="Georgia"/>
                <a:sym typeface="Georgia"/>
              </a:rPr>
              <a:t>The Distressed Communities Index (DCI</a:t>
            </a:r>
            <a:r>
              <a:rPr lang="en" sz="3200" dirty="0" smtClean="0">
                <a:latin typeface="Georgia"/>
                <a:ea typeface="Georgia"/>
                <a:cs typeface="Georgia"/>
                <a:sym typeface="Georgia"/>
              </a:rPr>
              <a:t>)</a:t>
            </a:r>
            <a:br>
              <a:rPr lang="en" sz="3200" dirty="0" smtClean="0">
                <a:latin typeface="Georgia"/>
                <a:ea typeface="Georgia"/>
                <a:cs typeface="Georgia"/>
                <a:sym typeface="Georgia"/>
              </a:rPr>
            </a:br>
            <a:r>
              <a:rPr lang="en" sz="3200" dirty="0">
                <a:latin typeface="Georgia"/>
                <a:ea typeface="Georgia"/>
                <a:cs typeface="Georgia"/>
                <a:sym typeface="Georgia"/>
              </a:rPr>
              <a:t/>
            </a:r>
            <a:br>
              <a:rPr lang="en" sz="3200" dirty="0">
                <a:latin typeface="Georgia"/>
                <a:ea typeface="Georgia"/>
                <a:cs typeface="Georgia"/>
                <a:sym typeface="Georgia"/>
              </a:rPr>
            </a:br>
            <a:r>
              <a:rPr lang="en" sz="3200" dirty="0" smtClean="0">
                <a:latin typeface="Georgia"/>
                <a:ea typeface="Georgia"/>
                <a:cs typeface="Georgia"/>
                <a:sym typeface="Georgia"/>
              </a:rPr>
              <a:t/>
            </a:r>
            <a:br>
              <a:rPr lang="en" sz="3200" dirty="0" smtClean="0">
                <a:latin typeface="Georgia"/>
                <a:ea typeface="Georgia"/>
                <a:cs typeface="Georgia"/>
                <a:sym typeface="Georgia"/>
              </a:rPr>
            </a:br>
            <a:r>
              <a:rPr lang="en" sz="3200" dirty="0">
                <a:latin typeface="Georgia"/>
                <a:ea typeface="Georgia"/>
                <a:cs typeface="Georgia"/>
                <a:sym typeface="Georgia"/>
              </a:rPr>
              <a:t/>
            </a:r>
            <a:br>
              <a:rPr lang="en" sz="3200" dirty="0">
                <a:latin typeface="Georgia"/>
                <a:ea typeface="Georgia"/>
                <a:cs typeface="Georgia"/>
                <a:sym typeface="Georgia"/>
              </a:rPr>
            </a:br>
            <a:r>
              <a:rPr lang="en" sz="3200" dirty="0" smtClean="0">
                <a:latin typeface="Georgia"/>
                <a:ea typeface="Georgia"/>
                <a:cs typeface="Georgia"/>
                <a:sym typeface="Georgia"/>
              </a:rPr>
              <a:t> </a:t>
            </a:r>
            <a:r>
              <a:rPr lang="en" dirty="0">
                <a:latin typeface="Georgia"/>
                <a:ea typeface="Georgia"/>
                <a:cs typeface="Georgia"/>
                <a:sym typeface="Georgia"/>
              </a:rPr>
              <a:t/>
            </a:r>
            <a:br>
              <a:rPr lang="en" dirty="0">
                <a:latin typeface="Georgia"/>
                <a:ea typeface="Georgia"/>
                <a:cs typeface="Georgia"/>
                <a:sym typeface="Georgia"/>
              </a:rPr>
            </a:br>
            <a:endParaRPr lang="en-US" dirty="0"/>
          </a:p>
        </p:txBody>
      </p:sp>
      <p:sp>
        <p:nvSpPr>
          <p:cNvPr id="3" name="Text Placeholder 2"/>
          <p:cNvSpPr>
            <a:spLocks noGrp="1"/>
          </p:cNvSpPr>
          <p:nvPr>
            <p:ph type="body" idx="1"/>
          </p:nvPr>
        </p:nvSpPr>
        <p:spPr>
          <a:xfrm>
            <a:off x="555171" y="1152475"/>
            <a:ext cx="7326086" cy="3416400"/>
          </a:xfrm>
        </p:spPr>
        <p:txBody>
          <a:bodyPr/>
          <a:lstStyle/>
          <a:p>
            <a:r>
              <a:rPr lang="en" sz="2400" dirty="0" smtClean="0">
                <a:solidFill>
                  <a:schemeClr val="tx1"/>
                </a:solidFill>
                <a:latin typeface="Georgia"/>
                <a:ea typeface="Georgia"/>
                <a:cs typeface="Georgia"/>
                <a:sym typeface="Georgia"/>
              </a:rPr>
              <a:t>The </a:t>
            </a:r>
            <a:r>
              <a:rPr lang="en" sz="2400" dirty="0">
                <a:solidFill>
                  <a:schemeClr val="tx1"/>
                </a:solidFill>
                <a:latin typeface="Georgia"/>
                <a:ea typeface="Georgia"/>
                <a:cs typeface="Georgia"/>
                <a:sym typeface="Georgia"/>
              </a:rPr>
              <a:t>Distressed Communities </a:t>
            </a:r>
            <a:r>
              <a:rPr lang="en" sz="2400" dirty="0" smtClean="0">
                <a:solidFill>
                  <a:schemeClr val="tx1"/>
                </a:solidFill>
                <a:latin typeface="Georgia"/>
                <a:ea typeface="Georgia"/>
                <a:cs typeface="Georgia"/>
                <a:sym typeface="Georgia"/>
              </a:rPr>
              <a:t>(DCI) </a:t>
            </a:r>
            <a:r>
              <a:rPr lang="en" sz="2400" dirty="0">
                <a:solidFill>
                  <a:schemeClr val="tx1"/>
                </a:solidFill>
                <a:latin typeface="Georgia"/>
                <a:ea typeface="Georgia"/>
                <a:cs typeface="Georgia"/>
                <a:sym typeface="Georgia"/>
              </a:rPr>
              <a:t>combines seven complementary “</a:t>
            </a:r>
            <a:r>
              <a:rPr lang="en" sz="2400" dirty="0" smtClean="0">
                <a:solidFill>
                  <a:schemeClr val="tx1"/>
                </a:solidFill>
                <a:latin typeface="Georgia"/>
                <a:ea typeface="Georgia"/>
                <a:cs typeface="Georgia"/>
                <a:sym typeface="Georgia"/>
              </a:rPr>
              <a:t>well-being metrics </a:t>
            </a:r>
            <a:r>
              <a:rPr lang="en" sz="2400" dirty="0">
                <a:solidFill>
                  <a:schemeClr val="tx1"/>
                </a:solidFill>
                <a:latin typeface="Georgia"/>
                <a:ea typeface="Georgia"/>
                <a:cs typeface="Georgia"/>
                <a:sym typeface="Georgia"/>
              </a:rPr>
              <a:t>to present an overall picture of economic distress–or prosperity–in U.S. communities:</a:t>
            </a:r>
          </a:p>
          <a:p>
            <a:r>
              <a:rPr lang="en-US" sz="2000" dirty="0" smtClean="0">
                <a:solidFill>
                  <a:schemeClr val="tx1"/>
                </a:solidFill>
                <a:latin typeface="Georgia" panose="02040502050405020303" pitchFamily="18" charset="0"/>
              </a:rPr>
              <a:t>Source: </a:t>
            </a:r>
            <a:r>
              <a:rPr lang="en" sz="2000" u="sng" dirty="0" smtClean="0">
                <a:solidFill>
                  <a:schemeClr val="tx1"/>
                </a:solidFill>
                <a:latin typeface="Georgia" panose="02040502050405020303" pitchFamily="18" charset="0"/>
                <a:ea typeface="Times New Roman"/>
                <a:cs typeface="Times New Roman"/>
                <a:sym typeface="Times New Roman"/>
                <a:hlinkClick r:id="rId3"/>
              </a:rPr>
              <a:t>Economic </a:t>
            </a:r>
            <a:r>
              <a:rPr lang="en" sz="2000" u="sng" dirty="0">
                <a:solidFill>
                  <a:schemeClr val="tx1"/>
                </a:solidFill>
                <a:latin typeface="Georgia" panose="02040502050405020303" pitchFamily="18" charset="0"/>
                <a:ea typeface="Times New Roman"/>
                <a:cs typeface="Times New Roman"/>
                <a:sym typeface="Times New Roman"/>
                <a:hlinkClick r:id="rId3"/>
              </a:rPr>
              <a:t>Innovation Group</a:t>
            </a:r>
            <a:r>
              <a:rPr lang="en" sz="2000" dirty="0">
                <a:solidFill>
                  <a:schemeClr val="tx1"/>
                </a:solidFill>
                <a:latin typeface="Georgia" panose="02040502050405020303" pitchFamily="18" charset="0"/>
                <a:ea typeface="Times New Roman"/>
                <a:cs typeface="Times New Roman"/>
                <a:sym typeface="Times New Roman"/>
              </a:rPr>
              <a:t> (2016) </a:t>
            </a:r>
            <a:r>
              <a:rPr lang="en" sz="2000" i="1" dirty="0">
                <a:solidFill>
                  <a:schemeClr val="tx1"/>
                </a:solidFill>
                <a:latin typeface="Georgia" panose="02040502050405020303" pitchFamily="18" charset="0"/>
                <a:ea typeface="Times New Roman"/>
                <a:cs typeface="Times New Roman"/>
                <a:sym typeface="Times New Roman"/>
              </a:rPr>
              <a:t>An analysis of community wellbeing across the United </a:t>
            </a:r>
            <a:r>
              <a:rPr lang="en" sz="2000" i="1" dirty="0" smtClean="0">
                <a:solidFill>
                  <a:schemeClr val="tx1"/>
                </a:solidFill>
                <a:latin typeface="Georgia" panose="02040502050405020303" pitchFamily="18" charset="0"/>
                <a:ea typeface="Times New Roman"/>
                <a:cs typeface="Times New Roman"/>
                <a:sym typeface="Times New Roman"/>
              </a:rPr>
              <a:t>States.</a:t>
            </a:r>
            <a:endParaRPr lang="en" sz="2000" dirty="0">
              <a:solidFill>
                <a:schemeClr val="tx1"/>
              </a:solidFill>
              <a:latin typeface="Georgia" panose="02040502050405020303" pitchFamily="18" charset="0"/>
              <a:ea typeface="Georgia"/>
              <a:cs typeface="Georgia"/>
              <a:sym typeface="Georgia"/>
            </a:endParaRPr>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p:nvPr/>
        </p:nvSpPr>
        <p:spPr>
          <a:xfrm>
            <a:off x="794656" y="402771"/>
            <a:ext cx="7739743" cy="4506685"/>
          </a:xfrm>
          <a:prstGeom prst="rect">
            <a:avLst/>
          </a:prstGeom>
          <a:noFill/>
          <a:ln>
            <a:noFill/>
          </a:ln>
        </p:spPr>
        <p:txBody>
          <a:bodyPr lIns="91425" tIns="91425" rIns="91425" bIns="91425" anchor="t" anchorCtr="0">
            <a:noAutofit/>
          </a:bodyPr>
          <a:lstStyle/>
          <a:p>
            <a:pPr marL="457200" lvl="0" indent="-342900">
              <a:lnSpc>
                <a:spcPts val="2200"/>
              </a:lnSpc>
              <a:buSzPct val="90000"/>
              <a:buFont typeface="Georgia"/>
              <a:buAutoNum type="arabicPeriod"/>
            </a:pPr>
            <a:r>
              <a:rPr lang="en" sz="2000" dirty="0">
                <a:latin typeface="Georgia"/>
                <a:ea typeface="Georgia"/>
                <a:cs typeface="Georgia"/>
                <a:sym typeface="Georgia"/>
              </a:rPr>
              <a:t>No High School Degree</a:t>
            </a:r>
            <a:r>
              <a:rPr lang="en" sz="1800" dirty="0">
                <a:latin typeface="Georgia"/>
                <a:ea typeface="Georgia"/>
                <a:cs typeface="Georgia"/>
                <a:sym typeface="Georgia"/>
              </a:rPr>
              <a:t> </a:t>
            </a:r>
          </a:p>
          <a:p>
            <a:pPr marL="457200" lvl="3">
              <a:lnSpc>
                <a:spcPts val="2200"/>
              </a:lnSpc>
              <a:buSzPct val="90000"/>
            </a:pPr>
            <a:r>
              <a:rPr lang="en" dirty="0">
                <a:latin typeface="Georgia"/>
                <a:ea typeface="Georgia"/>
                <a:cs typeface="Georgia"/>
                <a:sym typeface="Georgia"/>
              </a:rPr>
              <a:t>Percent of the population &gt; 25 years without a high school degree)</a:t>
            </a:r>
          </a:p>
          <a:p>
            <a:pPr marL="457200" lvl="0" indent="-342900">
              <a:lnSpc>
                <a:spcPts val="2200"/>
              </a:lnSpc>
              <a:buSzPct val="90000"/>
              <a:buFont typeface="Georgia"/>
              <a:buAutoNum type="arabicPeriod"/>
            </a:pPr>
            <a:r>
              <a:rPr lang="en" sz="2000" dirty="0">
                <a:latin typeface="Georgia"/>
                <a:ea typeface="Georgia"/>
                <a:cs typeface="Georgia"/>
                <a:sym typeface="Georgia"/>
              </a:rPr>
              <a:t>Housing vacancy</a:t>
            </a:r>
            <a:r>
              <a:rPr lang="en" sz="1800" dirty="0">
                <a:latin typeface="Georgia"/>
                <a:ea typeface="Georgia"/>
                <a:cs typeface="Georgia"/>
                <a:sym typeface="Georgia"/>
              </a:rPr>
              <a:t> </a:t>
            </a:r>
          </a:p>
          <a:p>
            <a:pPr marL="457200" lvl="0">
              <a:lnSpc>
                <a:spcPts val="2200"/>
              </a:lnSpc>
              <a:buSzPct val="90000"/>
            </a:pPr>
            <a:r>
              <a:rPr lang="en" dirty="0">
                <a:latin typeface="Georgia"/>
                <a:ea typeface="Georgia"/>
                <a:cs typeface="Georgia"/>
                <a:sym typeface="Georgia"/>
              </a:rPr>
              <a:t>Percent of habitable housing that is unoccupied, excluding properties that are for seasonal, recreational, or occasional use</a:t>
            </a:r>
          </a:p>
          <a:p>
            <a:pPr marL="457200" lvl="0" indent="-342900">
              <a:lnSpc>
                <a:spcPts val="2200"/>
              </a:lnSpc>
              <a:buSzPct val="90000"/>
              <a:buFont typeface="+mj-lt"/>
              <a:buAutoNum type="arabicPeriod" startAt="3"/>
            </a:pPr>
            <a:r>
              <a:rPr lang="en" sz="2000" dirty="0">
                <a:latin typeface="Georgia"/>
                <a:ea typeface="Georgia"/>
                <a:cs typeface="Georgia"/>
                <a:sym typeface="Georgia"/>
              </a:rPr>
              <a:t>Adults not working</a:t>
            </a:r>
            <a:r>
              <a:rPr lang="en" sz="1800" dirty="0">
                <a:latin typeface="Georgia"/>
                <a:ea typeface="Georgia"/>
                <a:cs typeface="Georgia"/>
                <a:sym typeface="Georgia"/>
              </a:rPr>
              <a:t> </a:t>
            </a:r>
          </a:p>
          <a:p>
            <a:pPr marL="114300" lvl="0" indent="342900">
              <a:lnSpc>
                <a:spcPts val="2200"/>
              </a:lnSpc>
              <a:buSzPct val="90000"/>
            </a:pPr>
            <a:r>
              <a:rPr lang="en" dirty="0">
                <a:latin typeface="Georgia"/>
                <a:ea typeface="Georgia"/>
                <a:cs typeface="Georgia"/>
                <a:sym typeface="Georgia"/>
              </a:rPr>
              <a:t>Percent of the population 16 years and over that is not currently employed</a:t>
            </a:r>
          </a:p>
          <a:p>
            <a:pPr marL="457200" lvl="0" indent="-342900">
              <a:lnSpc>
                <a:spcPts val="2200"/>
              </a:lnSpc>
              <a:buSzPct val="90000"/>
              <a:buFont typeface="+mj-lt"/>
              <a:buAutoNum type="arabicPeriod" startAt="4"/>
            </a:pPr>
            <a:r>
              <a:rPr lang="en" sz="2000" dirty="0">
                <a:latin typeface="Georgia"/>
                <a:ea typeface="Georgia"/>
                <a:cs typeface="Georgia"/>
                <a:sym typeface="Georgia"/>
              </a:rPr>
              <a:t>Poverty </a:t>
            </a:r>
          </a:p>
          <a:p>
            <a:pPr marL="457200" lvl="0">
              <a:lnSpc>
                <a:spcPts val="2200"/>
              </a:lnSpc>
              <a:buSzPct val="90000"/>
            </a:pPr>
            <a:r>
              <a:rPr lang="en" dirty="0">
                <a:latin typeface="Georgia"/>
                <a:ea typeface="Georgia"/>
                <a:cs typeface="Georgia"/>
                <a:sym typeface="Georgia"/>
              </a:rPr>
              <a:t>Percent of population living under the poverty line </a:t>
            </a:r>
            <a:r>
              <a:rPr lang="en" dirty="0">
                <a:solidFill>
                  <a:schemeClr val="tx1"/>
                </a:solidFill>
                <a:latin typeface="Georgia"/>
                <a:ea typeface="Georgia"/>
                <a:cs typeface="Georgia"/>
                <a:sym typeface="Georgia"/>
              </a:rPr>
              <a:t>(in USA, $24,036 for 4-persons family)</a:t>
            </a:r>
          </a:p>
          <a:p>
            <a:pPr marL="457200" lvl="0" indent="-342900">
              <a:lnSpc>
                <a:spcPts val="2200"/>
              </a:lnSpc>
              <a:buSzPct val="90000"/>
              <a:buFont typeface="+mj-lt"/>
              <a:buAutoNum type="arabicPeriod" startAt="5"/>
            </a:pPr>
            <a:r>
              <a:rPr lang="en" sz="2000" dirty="0">
                <a:latin typeface="Georgia"/>
                <a:ea typeface="Georgia"/>
                <a:cs typeface="Georgia"/>
                <a:sym typeface="Georgia"/>
              </a:rPr>
              <a:t>Change in employment</a:t>
            </a:r>
            <a:r>
              <a:rPr lang="en" sz="1800" dirty="0">
                <a:latin typeface="Georgia"/>
                <a:ea typeface="Georgia"/>
                <a:cs typeface="Georgia"/>
                <a:sym typeface="Georgia"/>
              </a:rPr>
              <a:t> </a:t>
            </a:r>
          </a:p>
          <a:p>
            <a:pPr marL="114300" lvl="0" indent="342900">
              <a:lnSpc>
                <a:spcPts val="2200"/>
              </a:lnSpc>
              <a:buSzPct val="90000"/>
            </a:pPr>
            <a:r>
              <a:rPr lang="en" dirty="0">
                <a:latin typeface="Georgia"/>
                <a:ea typeface="Georgia"/>
                <a:cs typeface="Georgia"/>
                <a:sym typeface="Georgia"/>
              </a:rPr>
              <a:t>Percent change in the number of individuals employed</a:t>
            </a:r>
          </a:p>
          <a:p>
            <a:pPr marL="457200" indent="-342900">
              <a:lnSpc>
                <a:spcPts val="2200"/>
              </a:lnSpc>
              <a:buSzPct val="90000"/>
              <a:buFont typeface="+mj-lt"/>
              <a:buAutoNum type="arabicPeriod" startAt="6"/>
            </a:pPr>
            <a:r>
              <a:rPr lang="en" sz="2000" dirty="0">
                <a:latin typeface="Georgia"/>
                <a:ea typeface="Georgia"/>
                <a:cs typeface="Georgia"/>
                <a:sym typeface="Georgia"/>
              </a:rPr>
              <a:t>Change in business establishments</a:t>
            </a:r>
          </a:p>
          <a:p>
            <a:pPr marL="457200">
              <a:lnSpc>
                <a:spcPts val="2200"/>
              </a:lnSpc>
              <a:buSzPct val="90000"/>
            </a:pPr>
            <a:r>
              <a:rPr lang="en" dirty="0">
                <a:latin typeface="Georgia"/>
                <a:ea typeface="Georgia"/>
                <a:cs typeface="Georgia"/>
                <a:sym typeface="Georgia"/>
              </a:rPr>
              <a:t>Percent change in the number of business establishments</a:t>
            </a:r>
          </a:p>
          <a:p>
            <a:pPr marL="457200" indent="-342900">
              <a:lnSpc>
                <a:spcPts val="2200"/>
              </a:lnSpc>
              <a:buSzPct val="90000"/>
              <a:buFont typeface="+mj-lt"/>
              <a:buAutoNum type="arabicPeriod" startAt="7"/>
            </a:pPr>
            <a:r>
              <a:rPr lang="en" sz="2000" dirty="0">
                <a:latin typeface="Georgia"/>
                <a:ea typeface="Georgia"/>
                <a:cs typeface="Georgia"/>
                <a:sym typeface="Georgia"/>
              </a:rPr>
              <a:t>Median income relative to state </a:t>
            </a:r>
          </a:p>
          <a:p>
            <a:pPr marL="457200">
              <a:lnSpc>
                <a:spcPts val="2200"/>
              </a:lnSpc>
              <a:buSzPct val="90000"/>
            </a:pPr>
            <a:r>
              <a:rPr lang="en" dirty="0">
                <a:latin typeface="Georgia"/>
                <a:ea typeface="Georgia"/>
                <a:cs typeface="Georgia"/>
                <a:sym typeface="Georgia"/>
              </a:rPr>
              <a:t>Ratio of the median income</a:t>
            </a:r>
          </a:p>
        </p:txBody>
      </p:sp>
      <p:sp>
        <p:nvSpPr>
          <p:cNvPr id="110" name="Shape 110"/>
          <p:cNvSpPr txBox="1"/>
          <p:nvPr/>
        </p:nvSpPr>
        <p:spPr>
          <a:xfrm rot="5400000">
            <a:off x="-2338650" y="2338650"/>
            <a:ext cx="5139900" cy="462600"/>
          </a:xfrm>
          <a:prstGeom prst="rect">
            <a:avLst/>
          </a:prstGeom>
          <a:solidFill>
            <a:srgbClr val="999999"/>
          </a:solidFill>
          <a:ln>
            <a:noFill/>
          </a:ln>
        </p:spPr>
        <p:txBody>
          <a:bodyPr lIns="91425" tIns="91425" rIns="91425" bIns="91425" anchor="ctr" anchorCtr="0">
            <a:noAutofit/>
          </a:bodyPr>
          <a:lstStyle/>
          <a:p>
            <a:pPr lvl="0" algn="ctr" rtl="0">
              <a:spcBef>
                <a:spcPts val="0"/>
              </a:spcBef>
              <a:buNone/>
            </a:pPr>
            <a:r>
              <a:rPr lang="en" sz="3200" dirty="0" smtClean="0">
                <a:solidFill>
                  <a:srgbClr val="FFFFFF"/>
                </a:solidFill>
                <a:latin typeface="Georgia" panose="02040502050405020303" pitchFamily="18" charset="0"/>
              </a:rPr>
              <a:t>DCI</a:t>
            </a:r>
            <a:endParaRPr lang="en" sz="3200" dirty="0">
              <a:solidFill>
                <a:srgbClr val="FFFFFF"/>
              </a:solidFill>
              <a:latin typeface="Georgia" panose="02040502050405020303" pitchFamily="18" charset="0"/>
            </a:endParaRPr>
          </a:p>
        </p:txBody>
      </p:sp>
    </p:spTree>
    <p:extLst>
      <p:ext uri="{BB962C8B-B14F-4D97-AF65-F5344CB8AC3E}">
        <p14:creationId xmlns:p14="http://schemas.microsoft.com/office/powerpoint/2010/main" val="28165710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sp>
        <p:nvSpPr>
          <p:cNvPr id="116" name="Shape 116"/>
          <p:cNvSpPr txBox="1"/>
          <p:nvPr/>
        </p:nvSpPr>
        <p:spPr>
          <a:xfrm>
            <a:off x="7217230" y="4201885"/>
            <a:ext cx="1797170" cy="381889"/>
          </a:xfrm>
          <a:prstGeom prst="rect">
            <a:avLst/>
          </a:prstGeom>
          <a:noFill/>
          <a:ln>
            <a:noFill/>
          </a:ln>
        </p:spPr>
        <p:txBody>
          <a:bodyPr lIns="91425" tIns="91425" rIns="91425" bIns="91425" anchor="t" anchorCtr="0">
            <a:noAutofit/>
          </a:bodyPr>
          <a:lstStyle/>
          <a:p>
            <a:pPr lvl="0">
              <a:spcBef>
                <a:spcPts val="0"/>
              </a:spcBef>
              <a:buNone/>
            </a:pPr>
            <a:r>
              <a:rPr lang="en" sz="1800" b="1" dirty="0">
                <a:solidFill>
                  <a:srgbClr val="990000"/>
                </a:solidFill>
                <a:latin typeface="Times New Roman"/>
                <a:ea typeface="Times New Roman"/>
                <a:cs typeface="Times New Roman"/>
                <a:sym typeface="Times New Roman"/>
              </a:rPr>
              <a:t>Distressed 99%</a:t>
            </a:r>
          </a:p>
        </p:txBody>
      </p:sp>
      <p:sp>
        <p:nvSpPr>
          <p:cNvPr id="118" name="Shape 118"/>
          <p:cNvSpPr/>
          <p:nvPr/>
        </p:nvSpPr>
        <p:spPr>
          <a:xfrm>
            <a:off x="3672775" y="1932800"/>
            <a:ext cx="1137575" cy="552550"/>
          </a:xfrm>
          <a:custGeom>
            <a:avLst/>
            <a:gdLst/>
            <a:ahLst/>
            <a:cxnLst/>
            <a:rect l="0" t="0" r="0" b="0"/>
            <a:pathLst>
              <a:path w="45503" h="22102" extrusionOk="0">
                <a:moveTo>
                  <a:pt x="0" y="434"/>
                </a:moveTo>
                <a:lnTo>
                  <a:pt x="433" y="22102"/>
                </a:lnTo>
                <a:lnTo>
                  <a:pt x="45503" y="22102"/>
                </a:lnTo>
                <a:lnTo>
                  <a:pt x="45503" y="6934"/>
                </a:lnTo>
                <a:lnTo>
                  <a:pt x="39436" y="0"/>
                </a:lnTo>
                <a:close/>
              </a:path>
            </a:pathLst>
          </a:custGeom>
          <a:noFill/>
          <a:ln w="19050" cap="flat" cmpd="sng">
            <a:solidFill>
              <a:srgbClr val="0000FF"/>
            </a:solidFill>
            <a:prstDash val="solid"/>
            <a:round/>
            <a:headEnd type="none" w="lg" len="lg"/>
            <a:tailEnd type="none" w="lg" len="lg"/>
          </a:ln>
        </p:spPr>
      </p:sp>
      <p:sp>
        <p:nvSpPr>
          <p:cNvPr id="119" name="Shape 119"/>
          <p:cNvSpPr/>
          <p:nvPr/>
        </p:nvSpPr>
        <p:spPr>
          <a:xfrm>
            <a:off x="7460337" y="3305882"/>
            <a:ext cx="1137575" cy="552550"/>
          </a:xfrm>
          <a:custGeom>
            <a:avLst/>
            <a:gdLst/>
            <a:ahLst/>
            <a:cxnLst/>
            <a:rect l="0" t="0" r="0" b="0"/>
            <a:pathLst>
              <a:path w="45503" h="22102" extrusionOk="0">
                <a:moveTo>
                  <a:pt x="0" y="434"/>
                </a:moveTo>
                <a:lnTo>
                  <a:pt x="433" y="22102"/>
                </a:lnTo>
                <a:lnTo>
                  <a:pt x="45503" y="22102"/>
                </a:lnTo>
                <a:lnTo>
                  <a:pt x="45503" y="6934"/>
                </a:lnTo>
                <a:lnTo>
                  <a:pt x="39436" y="0"/>
                </a:lnTo>
                <a:close/>
              </a:path>
            </a:pathLst>
          </a:custGeom>
          <a:noFill/>
          <a:ln w="19050" cap="flat" cmpd="sng">
            <a:solidFill>
              <a:srgbClr val="0000FF"/>
            </a:solidFill>
            <a:prstDash val="solid"/>
            <a:round/>
            <a:headEnd type="none" w="lg" len="lg"/>
            <a:tailEnd type="none" w="lg" len="lg"/>
          </a:ln>
        </p:spPr>
      </p:sp>
      <p:sp>
        <p:nvSpPr>
          <p:cNvPr id="120" name="Shape 120"/>
          <p:cNvSpPr/>
          <p:nvPr/>
        </p:nvSpPr>
        <p:spPr>
          <a:xfrm>
            <a:off x="4388175" y="2301175"/>
            <a:ext cx="119100" cy="86700"/>
          </a:xfrm>
          <a:prstGeom prst="rect">
            <a:avLst/>
          </a:prstGeom>
          <a:solidFill>
            <a:srgbClr val="FFFF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1" name="Shape 121"/>
          <p:cNvSpPr txBox="1"/>
          <p:nvPr/>
        </p:nvSpPr>
        <p:spPr>
          <a:xfrm>
            <a:off x="7643592" y="3413792"/>
            <a:ext cx="834300" cy="324900"/>
          </a:xfrm>
          <a:prstGeom prst="rect">
            <a:avLst/>
          </a:prstGeom>
          <a:noFill/>
          <a:ln>
            <a:noFill/>
          </a:ln>
        </p:spPr>
        <p:txBody>
          <a:bodyPr lIns="91425" tIns="91425" rIns="91425" bIns="91425" anchor="t" anchorCtr="0">
            <a:noAutofit/>
          </a:bodyPr>
          <a:lstStyle/>
          <a:p>
            <a:pPr lvl="0" rtl="0">
              <a:spcBef>
                <a:spcPts val="0"/>
              </a:spcBef>
              <a:buNone/>
            </a:pPr>
            <a:r>
              <a:rPr lang="en" sz="1200" dirty="0">
                <a:solidFill>
                  <a:srgbClr val="0000FF"/>
                </a:solidFill>
              </a:rPr>
              <a:t>Kansas</a:t>
            </a:r>
          </a:p>
        </p:txBody>
      </p:sp>
      <p:sp>
        <p:nvSpPr>
          <p:cNvPr id="122" name="Shape 122"/>
          <p:cNvSpPr txBox="1"/>
          <p:nvPr/>
        </p:nvSpPr>
        <p:spPr>
          <a:xfrm>
            <a:off x="424543" y="3391075"/>
            <a:ext cx="1473300" cy="455100"/>
          </a:xfrm>
          <a:prstGeom prst="rect">
            <a:avLst/>
          </a:prstGeom>
          <a:noFill/>
          <a:ln>
            <a:noFill/>
          </a:ln>
        </p:spPr>
        <p:txBody>
          <a:bodyPr lIns="91425" tIns="91425" rIns="91425" bIns="91425" anchor="t" anchorCtr="0">
            <a:noAutofit/>
          </a:bodyPr>
          <a:lstStyle/>
          <a:p>
            <a:pPr lvl="0">
              <a:spcBef>
                <a:spcPts val="0"/>
              </a:spcBef>
              <a:buNone/>
            </a:pPr>
            <a:r>
              <a:rPr lang="en" sz="1000" u="sng" dirty="0">
                <a:solidFill>
                  <a:srgbClr val="0000FF"/>
                </a:solidFill>
              </a:rPr>
              <a:t>http://eig.org/</a:t>
            </a:r>
          </a:p>
          <a:p>
            <a:pPr lvl="0">
              <a:spcBef>
                <a:spcPts val="0"/>
              </a:spcBef>
              <a:buNone/>
            </a:pPr>
            <a:r>
              <a:rPr lang="en" sz="1000" dirty="0"/>
              <a:t>US Census Bureau</a:t>
            </a:r>
          </a:p>
        </p:txBody>
      </p:sp>
      <p:sp>
        <p:nvSpPr>
          <p:cNvPr id="123" name="Shape 123"/>
          <p:cNvSpPr txBox="1"/>
          <p:nvPr/>
        </p:nvSpPr>
        <p:spPr>
          <a:xfrm>
            <a:off x="5970000" y="69325"/>
            <a:ext cx="3044400" cy="455100"/>
          </a:xfrm>
          <a:prstGeom prst="rect">
            <a:avLst/>
          </a:prstGeom>
          <a:noFill/>
          <a:ln>
            <a:noFill/>
          </a:ln>
        </p:spPr>
        <p:txBody>
          <a:bodyPr lIns="91425" tIns="91425" rIns="91425" bIns="91425" anchor="t" anchorCtr="0">
            <a:noAutofit/>
          </a:bodyPr>
          <a:lstStyle/>
          <a:p>
            <a:pPr lvl="0">
              <a:spcBef>
                <a:spcPts val="0"/>
              </a:spcBef>
              <a:buNone/>
            </a:pPr>
            <a:r>
              <a:rPr lang="en"/>
              <a:t>DCI for zip codes across Lower 48</a:t>
            </a:r>
          </a:p>
        </p:txBody>
      </p:sp>
      <p:sp>
        <p:nvSpPr>
          <p:cNvPr id="124" name="Shape 124"/>
          <p:cNvSpPr txBox="1"/>
          <p:nvPr/>
        </p:nvSpPr>
        <p:spPr>
          <a:xfrm rot="5400000">
            <a:off x="-2357679" y="2357678"/>
            <a:ext cx="5139900" cy="424543"/>
          </a:xfrm>
          <a:prstGeom prst="rect">
            <a:avLst/>
          </a:prstGeom>
          <a:solidFill>
            <a:srgbClr val="999999"/>
          </a:solidFill>
          <a:ln>
            <a:noFill/>
          </a:ln>
        </p:spPr>
        <p:txBody>
          <a:bodyPr lIns="91425" tIns="91425" rIns="91425" bIns="91425" anchor="ctr" anchorCtr="0">
            <a:noAutofit/>
          </a:bodyPr>
          <a:lstStyle/>
          <a:p>
            <a:pPr lvl="0" algn="ctr" rtl="0">
              <a:spcBef>
                <a:spcPts val="0"/>
              </a:spcBef>
              <a:buNone/>
            </a:pPr>
            <a:r>
              <a:rPr lang="en" sz="2400" dirty="0" smtClean="0">
                <a:solidFill>
                  <a:srgbClr val="FFFFFF"/>
                </a:solidFill>
                <a:latin typeface="Georgia" panose="02040502050405020303" pitchFamily="18" charset="0"/>
              </a:rPr>
              <a:t>DC - </a:t>
            </a:r>
            <a:r>
              <a:rPr lang="en" sz="2400" dirty="0">
                <a:solidFill>
                  <a:srgbClr val="FFFFFF"/>
                </a:solidFill>
                <a:latin typeface="Georgia" panose="02040502050405020303" pitchFamily="18" charset="0"/>
              </a:rPr>
              <a:t>Wichita Example</a:t>
            </a:r>
          </a:p>
        </p:txBody>
      </p:sp>
      <p:sp>
        <p:nvSpPr>
          <p:cNvPr id="125" name="Shape 125"/>
          <p:cNvSpPr/>
          <p:nvPr/>
        </p:nvSpPr>
        <p:spPr>
          <a:xfrm rot="10800000" flipH="1">
            <a:off x="7809043" y="3001225"/>
            <a:ext cx="187800" cy="142500"/>
          </a:xfrm>
          <a:prstGeom prst="rect">
            <a:avLst/>
          </a:prstGeom>
          <a:solidFill>
            <a:srgbClr val="FFFF00"/>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6" name="Shape 126"/>
          <p:cNvSpPr txBox="1"/>
          <p:nvPr/>
        </p:nvSpPr>
        <p:spPr>
          <a:xfrm>
            <a:off x="8060742" y="2940289"/>
            <a:ext cx="792000" cy="292500"/>
          </a:xfrm>
          <a:prstGeom prst="rect">
            <a:avLst/>
          </a:prstGeom>
          <a:noFill/>
          <a:ln>
            <a:noFill/>
          </a:ln>
        </p:spPr>
        <p:txBody>
          <a:bodyPr lIns="91425" tIns="91425" rIns="91425" bIns="91425" anchor="ctr" anchorCtr="0">
            <a:noAutofit/>
          </a:bodyPr>
          <a:lstStyle/>
          <a:p>
            <a:pPr lvl="0" rtl="0">
              <a:spcBef>
                <a:spcPts val="0"/>
              </a:spcBef>
              <a:buNone/>
            </a:pPr>
            <a:r>
              <a:rPr lang="en" sz="1200" dirty="0">
                <a:solidFill>
                  <a:schemeClr val="dk1"/>
                </a:solidFill>
              </a:rPr>
              <a:t>Wichita</a:t>
            </a:r>
          </a:p>
        </p:txBody>
      </p:sp>
      <p:sp>
        <p:nvSpPr>
          <p:cNvPr id="117" name="Shape 117"/>
          <p:cNvSpPr txBox="1"/>
          <p:nvPr/>
        </p:nvSpPr>
        <p:spPr>
          <a:xfrm>
            <a:off x="424543" y="4212770"/>
            <a:ext cx="2075998" cy="381889"/>
          </a:xfrm>
          <a:prstGeom prst="rect">
            <a:avLst/>
          </a:prstGeom>
          <a:noFill/>
          <a:ln>
            <a:noFill/>
          </a:ln>
        </p:spPr>
        <p:txBody>
          <a:bodyPr lIns="91425" tIns="91425" rIns="91425" bIns="91425" anchor="t" anchorCtr="0">
            <a:noAutofit/>
          </a:bodyPr>
          <a:lstStyle/>
          <a:p>
            <a:pPr lvl="0" rtl="0">
              <a:spcBef>
                <a:spcPts val="0"/>
              </a:spcBef>
              <a:buNone/>
            </a:pPr>
            <a:r>
              <a:rPr lang="en" sz="1800" b="1" dirty="0">
                <a:solidFill>
                  <a:srgbClr val="274E13"/>
                </a:solidFill>
                <a:latin typeface="Times New Roman"/>
                <a:ea typeface="Times New Roman"/>
                <a:cs typeface="Times New Roman"/>
                <a:sym typeface="Times New Roman"/>
              </a:rPr>
              <a:t>Prosperous (1%)</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1361</TotalTime>
  <Words>2683</Words>
  <Application>Microsoft Office PowerPoint</Application>
  <PresentationFormat>On-screen Show (16:9)</PresentationFormat>
  <Paragraphs>367</Paragraphs>
  <Slides>38</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Cambria</vt:lpstr>
      <vt:lpstr>Georgia</vt:lpstr>
      <vt:lpstr>Times New Roman</vt:lpstr>
      <vt:lpstr>simple-light-2</vt:lpstr>
      <vt:lpstr>Bridging Urban Divides &amp;  Breaking the Cycle of Humiliation: Adaptive Leadership Approach</vt:lpstr>
      <vt:lpstr>Bridging Urban Divides &amp;  Breaking the Cycle of Humiliation: Adaptive Leadership Approach</vt:lpstr>
      <vt:lpstr>PowerPoint Presentation</vt:lpstr>
      <vt:lpstr>PowerPoint Presentation</vt:lpstr>
      <vt:lpstr>PowerPoint Presentation</vt:lpstr>
      <vt:lpstr>Purpose </vt:lpstr>
      <vt:lpstr>The Distressed Communities Index (DCI)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Urban Context and Communication Within</vt:lpstr>
      <vt:lpstr>Urban Divide Context</vt:lpstr>
      <vt:lpstr>Adaptive Nature of the Urban Divide Challenge</vt:lpstr>
      <vt:lpstr>Nature of the Urban Divide Challenge</vt:lpstr>
      <vt:lpstr>Adaptive Nature of the Urban Challenge</vt:lpstr>
      <vt:lpstr>Four Adaptive Challenge Archetypes </vt:lpstr>
      <vt:lpstr>Adaptive Culture</vt:lpstr>
      <vt:lpstr> Adaptive Culture</vt:lpstr>
      <vt:lpstr>PowerPoint Presentation</vt:lpstr>
      <vt:lpstr>PowerPoint Presentation</vt:lpstr>
      <vt:lpstr>Communication Challenges:   Perspective Sharing, Perspective Taking, and Perspective Shift</vt:lpstr>
      <vt:lpstr>Communication Challenge: Perspective Shift</vt:lpstr>
      <vt:lpstr>Communication Challenge: Perspective Shift</vt:lpstr>
      <vt:lpstr>Communication Challenge: Perspective Shift</vt:lpstr>
      <vt:lpstr>Context Design: Relational Criteria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Bridging Urban Divides &amp;  Breaking the Cycle of Humiliation: Adaptive Leadership Approach</dc:title>
  <dc:creator>Mara</dc:creator>
  <cp:lastModifiedBy>Evelin Lindner</cp:lastModifiedBy>
  <cp:revision>52</cp:revision>
  <dcterms:modified xsi:type="dcterms:W3CDTF">2016-10-02T14:01:19Z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