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57" r:id="rId6"/>
    <p:sldId id="258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098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9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5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9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9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1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1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9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2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2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A54A1-67FB-4A15-8644-47988F585F99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14E6C-8690-46B6-9907-68487881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0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balosa1@umbc.edu" TargetMode="External"/><Relationship Id="rId2" Type="http://schemas.openxmlformats.org/officeDocument/2006/relationships/hyperlink" Target="mailto:dbalosa@de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eafrika.com/lecrapaudetlerat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Global Intercultural Citizenship for Human Dignity (GICHD): </a:t>
            </a:r>
            <a:br>
              <a:rPr lang="en-US" sz="2000" b="1" i="1" dirty="0" smtClean="0"/>
            </a:br>
            <a:r>
              <a:rPr lang="en-US" sz="2000" b="1" i="1" dirty="0" smtClean="0"/>
              <a:t>A Philo-politico-educational perspective</a:t>
            </a:r>
            <a:br>
              <a:rPr lang="en-US" sz="2000" b="1" i="1" dirty="0" smtClean="0"/>
            </a:br>
            <a:r>
              <a:rPr lang="en-US" sz="1600" i="1" dirty="0" smtClean="0"/>
              <a:t>by David </a:t>
            </a:r>
            <a:r>
              <a:rPr lang="en-US" sz="1600" i="1" dirty="0" err="1" smtClean="0"/>
              <a:t>Balosa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endParaRPr lang="en-US" sz="16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David </a:t>
            </a:r>
            <a:r>
              <a:rPr lang="en-US" sz="2800" dirty="0" err="1" smtClean="0"/>
              <a:t>Balosa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i="1" dirty="0"/>
              <a:t>Adjunct Professor of French, Portuguese, </a:t>
            </a:r>
            <a:br>
              <a:rPr lang="en-US" sz="2800" i="1" dirty="0"/>
            </a:br>
            <a:r>
              <a:rPr lang="en-US" sz="2800" i="1" dirty="0"/>
              <a:t>Spanish, &amp; Swahili at Delaware State </a:t>
            </a:r>
            <a:r>
              <a:rPr lang="en-US" sz="2800" i="1" dirty="0" smtClean="0"/>
              <a:t>University</a:t>
            </a:r>
          </a:p>
          <a:p>
            <a:pPr marL="0" indent="0">
              <a:buNone/>
            </a:pPr>
            <a:r>
              <a:rPr lang="en-US" sz="2800" i="1" dirty="0" smtClean="0"/>
              <a:t>Department of English and Foreign Languages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smtClean="0">
                <a:hlinkClick r:id="rId2"/>
              </a:rPr>
              <a:t>dbalosa@desu.edu</a:t>
            </a:r>
            <a:endParaRPr lang="en-US" sz="2800" i="1" dirty="0" smtClean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i="1" dirty="0" smtClean="0"/>
              <a:t>Doctoral Student at University of Maryland Baltimore County (UMBC)</a:t>
            </a:r>
            <a:br>
              <a:rPr lang="en-US" sz="2800" i="1" dirty="0" smtClean="0"/>
            </a:br>
            <a:r>
              <a:rPr lang="en-US" sz="2800" i="1" dirty="0" smtClean="0"/>
              <a:t>Department of Language, Literacy, and Culture (LLC)</a:t>
            </a:r>
          </a:p>
          <a:p>
            <a:pPr marL="0" indent="0">
              <a:buNone/>
            </a:pPr>
            <a:r>
              <a:rPr lang="en-US" sz="2800" i="1" dirty="0" smtClean="0">
                <a:hlinkClick r:id="rId3"/>
              </a:rPr>
              <a:t>dbalosa1@umbc.edu</a:t>
            </a:r>
            <a:endParaRPr lang="en-US" sz="2800" i="1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981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The Right Philosophy, Politics, and Education for Harmonious Interaction and Movements within a Shared and Protected Planet</a:t>
            </a:r>
            <a:endParaRPr lang="en-US" sz="2400" dirty="0"/>
          </a:p>
        </p:txBody>
      </p:sp>
      <p:pic>
        <p:nvPicPr>
          <p:cNvPr id="4" name="Picture 2" descr="United Cities and Local Governments is located in Eart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8392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5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GICHD: DEFINITION &amp;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GICHD </a:t>
            </a:r>
            <a:r>
              <a:rPr lang="en-US" dirty="0"/>
              <a:t>is an interdisciplinary perspective to the analysis of the social crisis in the era of globalization and a proposal to human dignity and humiliation issues’ resolution. </a:t>
            </a:r>
            <a:endParaRPr lang="en-US" dirty="0" smtClean="0"/>
          </a:p>
          <a:p>
            <a:r>
              <a:rPr lang="en-US" dirty="0" smtClean="0"/>
              <a:t>GICHD core philosophy is </a:t>
            </a:r>
            <a:r>
              <a:rPr lang="en-US" dirty="0"/>
              <a:t>a transformational </a:t>
            </a:r>
            <a:r>
              <a:rPr lang="en-US" dirty="0" err="1"/>
              <a:t>interculturality</a:t>
            </a:r>
            <a:r>
              <a:rPr lang="en-US" dirty="0"/>
              <a:t> approach </a:t>
            </a:r>
            <a:r>
              <a:rPr lang="en-US" dirty="0" smtClean="0"/>
              <a:t>based on the right philosophy</a:t>
            </a:r>
            <a:r>
              <a:rPr lang="en-US" dirty="0"/>
              <a:t>, </a:t>
            </a:r>
            <a:r>
              <a:rPr lang="en-US" dirty="0" smtClean="0"/>
              <a:t>politics</a:t>
            </a:r>
            <a:r>
              <a:rPr lang="en-US" dirty="0"/>
              <a:t>, and </a:t>
            </a:r>
            <a:r>
              <a:rPr lang="en-US" dirty="0" smtClean="0"/>
              <a:t>education </a:t>
            </a:r>
            <a:r>
              <a:rPr lang="en-US" dirty="0"/>
              <a:t>for h</a:t>
            </a:r>
            <a:r>
              <a:rPr lang="en-US" dirty="0" smtClean="0"/>
              <a:t>armonious interaction </a:t>
            </a:r>
            <a:r>
              <a:rPr lang="en-US" dirty="0"/>
              <a:t>and </a:t>
            </a:r>
            <a:r>
              <a:rPr lang="en-US" dirty="0" smtClean="0"/>
              <a:t>movements </a:t>
            </a:r>
            <a:r>
              <a:rPr lang="en-US" dirty="0"/>
              <a:t>within a </a:t>
            </a:r>
            <a:r>
              <a:rPr lang="en-US" dirty="0" smtClean="0"/>
              <a:t>shared </a:t>
            </a:r>
            <a:r>
              <a:rPr lang="en-US" dirty="0"/>
              <a:t>and </a:t>
            </a:r>
            <a:r>
              <a:rPr lang="en-US" dirty="0" smtClean="0"/>
              <a:t>protected planet.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GICHD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Within the transformational </a:t>
            </a:r>
            <a:r>
              <a:rPr lang="en-US" dirty="0" err="1" smtClean="0"/>
              <a:t>interculturality</a:t>
            </a:r>
            <a:r>
              <a:rPr lang="en-US" dirty="0" smtClean="0"/>
              <a:t> approach, the GICHD </a:t>
            </a:r>
            <a:r>
              <a:rPr lang="en-US" dirty="0"/>
              <a:t>framework is to promote and support 4 fundamental concepts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Intercultural </a:t>
            </a:r>
            <a:r>
              <a:rPr lang="en-US" dirty="0"/>
              <a:t>justice: Unity without uniformity</a:t>
            </a:r>
          </a:p>
          <a:p>
            <a:r>
              <a:rPr lang="en-US" dirty="0"/>
              <a:t>Common planet to share and protect </a:t>
            </a:r>
          </a:p>
          <a:p>
            <a:r>
              <a:rPr lang="en-US" dirty="0"/>
              <a:t>Equity in social policy</a:t>
            </a:r>
          </a:p>
          <a:p>
            <a:r>
              <a:rPr lang="en-US" dirty="0"/>
              <a:t>DIGA (Dignity, Integrity, Generosity, and </a:t>
            </a:r>
            <a:r>
              <a:rPr lang="en-US" dirty="0" smtClean="0"/>
              <a:t> </a:t>
            </a:r>
            <a:r>
              <a:rPr lang="en-US" dirty="0" err="1" smtClean="0"/>
              <a:t>Amitié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Why a </a:t>
            </a:r>
            <a:r>
              <a:rPr lang="en-US" sz="3200" b="1" dirty="0" err="1"/>
              <a:t>p</a:t>
            </a:r>
            <a:r>
              <a:rPr lang="en-US" sz="3200" b="1" dirty="0" err="1" smtClean="0"/>
              <a:t>hilo</a:t>
            </a:r>
            <a:r>
              <a:rPr lang="en-US" sz="3200" b="1" dirty="0" smtClean="0"/>
              <a:t>-politico-educational insight?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philo</a:t>
            </a:r>
            <a:r>
              <a:rPr lang="en-US" dirty="0" smtClean="0"/>
              <a:t>-politico-educational insight may provide the appropriate skills for transformational </a:t>
            </a:r>
            <a:r>
              <a:rPr lang="en-US" dirty="0" err="1" smtClean="0"/>
              <a:t>interculturality</a:t>
            </a:r>
            <a:r>
              <a:rPr lang="en-US" dirty="0" smtClean="0"/>
              <a:t> locally and globally and may adequately answer three major critical questions about the crisis of our time: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Who we are and what we think about ourselves in relation with others?</a:t>
            </a:r>
          </a:p>
          <a:p>
            <a:r>
              <a:rPr lang="en-US" dirty="0" smtClean="0"/>
              <a:t>How to organize ourselves as human beings for harmonious interaction and movements within our shared and protected planet?</a:t>
            </a:r>
          </a:p>
          <a:p>
            <a:r>
              <a:rPr lang="en-US" dirty="0" smtClean="0"/>
              <a:t>Why should we be willing to learn from one another locally and globally? </a:t>
            </a:r>
            <a:r>
              <a:rPr lang="en-US" sz="3300" dirty="0" smtClean="0"/>
              <a:t>(See The African Fable: </a:t>
            </a:r>
            <a:r>
              <a:rPr lang="en-US" sz="3300" dirty="0"/>
              <a:t>T</a:t>
            </a:r>
            <a:r>
              <a:rPr lang="en-US" sz="3300" dirty="0" smtClean="0"/>
              <a:t>he Toad and the Rat)</a:t>
            </a:r>
          </a:p>
          <a:p>
            <a:pPr marL="0" indent="0">
              <a:buNone/>
            </a:pPr>
            <a:endParaRPr lang="en-US" sz="3300" dirty="0" smtClean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www.centreafrika.com/lecrapaudetlerat.htm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(I will provide the translation in English to the workshop participants)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Method: LITERATURE REVIEW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dirty="0" err="1" smtClean="0"/>
              <a:t>Dervin</a:t>
            </a:r>
            <a:r>
              <a:rPr lang="en-US" sz="2400" dirty="0" smtClean="0"/>
              <a:t> et al. (</a:t>
            </a:r>
            <a:r>
              <a:rPr lang="en-US" sz="2400" dirty="0" err="1" smtClean="0"/>
              <a:t>eds</a:t>
            </a:r>
            <a:r>
              <a:rPr lang="en-US" sz="2400" dirty="0" smtClean="0"/>
              <a:t>). (2011). </a:t>
            </a:r>
            <a:r>
              <a:rPr lang="en-US" sz="2400" i="1" dirty="0" smtClean="0"/>
              <a:t>Politics of </a:t>
            </a:r>
            <a:r>
              <a:rPr lang="en-US" sz="2400" i="1" dirty="0" err="1" smtClean="0"/>
              <a:t>interculturality</a:t>
            </a:r>
            <a:r>
              <a:rPr lang="en-US" sz="2400" i="1" dirty="0" smtClean="0"/>
              <a:t>.</a:t>
            </a:r>
            <a:r>
              <a:rPr lang="en-US" sz="2400" dirty="0" smtClean="0"/>
              <a:t> New Castle, UK: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Cambridge Scholars Publishing.</a:t>
            </a:r>
          </a:p>
          <a:p>
            <a:r>
              <a:rPr lang="en-US" sz="2400" dirty="0" err="1" smtClean="0"/>
              <a:t>D’Anieri</a:t>
            </a:r>
            <a:r>
              <a:rPr lang="en-US" sz="2400" dirty="0" smtClean="0"/>
              <a:t>, P. (2012). </a:t>
            </a:r>
            <a:r>
              <a:rPr lang="en-US" sz="2400" i="1" dirty="0" smtClean="0"/>
              <a:t>International politics: Power and purpose in global   </a:t>
            </a:r>
          </a:p>
          <a:p>
            <a:pPr marL="0" indent="0"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      affairs. </a:t>
            </a:r>
            <a:r>
              <a:rPr lang="en-US" sz="2400" dirty="0" smtClean="0"/>
              <a:t>Boston. MA: Wadsworth.</a:t>
            </a:r>
          </a:p>
          <a:p>
            <a:r>
              <a:rPr lang="en-US" sz="2900" dirty="0" smtClean="0"/>
              <a:t>Fanon, F. (2004). </a:t>
            </a:r>
            <a:r>
              <a:rPr lang="en-US" sz="2900" i="1" dirty="0"/>
              <a:t>The wretched of the earth</a:t>
            </a:r>
            <a:r>
              <a:rPr lang="en-US" sz="2900" dirty="0"/>
              <a:t>. New York: Grove Press</a:t>
            </a:r>
            <a:r>
              <a:rPr lang="en-US" sz="2900" dirty="0" smtClean="0"/>
              <a:t>.</a:t>
            </a:r>
          </a:p>
          <a:p>
            <a:r>
              <a:rPr lang="en-US" sz="2400" dirty="0" smtClean="0"/>
              <a:t>Gomes de </a:t>
            </a:r>
            <a:r>
              <a:rPr lang="en-US" sz="2400" dirty="0" err="1" smtClean="0"/>
              <a:t>Mato</a:t>
            </a:r>
            <a:r>
              <a:rPr lang="en-US" sz="2400" dirty="0" smtClean="0"/>
              <a:t>, F. C. (2013). </a:t>
            </a:r>
            <a:r>
              <a:rPr lang="en-US" sz="2400" i="1" dirty="0" smtClean="0"/>
              <a:t>Dignity: A multidimensional view.</a:t>
            </a:r>
            <a:r>
              <a:rPr lang="en-US" sz="2400" i="1" dirty="0"/>
              <a:t> </a:t>
            </a:r>
            <a:r>
              <a:rPr lang="en-US" sz="2400" dirty="0"/>
              <a:t>Lake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Oswego</a:t>
            </a:r>
            <a:r>
              <a:rPr lang="en-US" sz="2400" dirty="0"/>
              <a:t>, OR: Dignity Press.</a:t>
            </a:r>
            <a:endParaRPr lang="en-US" sz="2400" dirty="0" smtClean="0"/>
          </a:p>
          <a:p>
            <a:r>
              <a:rPr lang="en-US" sz="2400" dirty="0"/>
              <a:t>Mall, R. A. (2000). </a:t>
            </a:r>
            <a:r>
              <a:rPr lang="en-US" sz="2400" i="1" dirty="0"/>
              <a:t>Intercultural Philosophy</a:t>
            </a:r>
            <a:r>
              <a:rPr lang="en-US" sz="2400" dirty="0"/>
              <a:t>. Lanham</a:t>
            </a:r>
            <a:r>
              <a:rPr lang="en-US" sz="2400" dirty="0" smtClean="0"/>
              <a:t>, </a:t>
            </a:r>
            <a:r>
              <a:rPr lang="en-US" sz="2400" dirty="0"/>
              <a:t>MD: </a:t>
            </a:r>
            <a:r>
              <a:rPr lang="en-US" sz="2400" dirty="0" err="1"/>
              <a:t>Rowman</a:t>
            </a:r>
            <a:r>
              <a:rPr lang="en-US" sz="2400" dirty="0"/>
              <a:t> &amp;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Littlefield </a:t>
            </a:r>
            <a:r>
              <a:rPr lang="en-US" sz="2400" dirty="0"/>
              <a:t>Publishers.</a:t>
            </a:r>
          </a:p>
          <a:p>
            <a:r>
              <a:rPr lang="en-US" sz="2400" dirty="0" err="1" smtClean="0"/>
              <a:t>Noddings</a:t>
            </a:r>
            <a:r>
              <a:rPr lang="en-US" sz="2400" dirty="0" smtClean="0"/>
              <a:t>, N. (eds.) (2005). </a:t>
            </a:r>
            <a:r>
              <a:rPr lang="en-US" sz="2400" i="1" dirty="0" smtClean="0"/>
              <a:t>Educating citizens for global awareness.</a:t>
            </a:r>
            <a:r>
              <a:rPr lang="en-US" sz="2400" dirty="0" smtClean="0"/>
              <a:t> New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York: Colombia University Press.</a:t>
            </a:r>
          </a:p>
          <a:p>
            <a:r>
              <a:rPr lang="en-US" sz="2400" dirty="0" smtClean="0"/>
              <a:t>Lindner, E. (2012). </a:t>
            </a:r>
            <a:r>
              <a:rPr lang="en-US" sz="2400" i="1" dirty="0" smtClean="0"/>
              <a:t>A dignity economy: Creating an economy that serves  </a:t>
            </a:r>
          </a:p>
          <a:p>
            <a:pPr marL="0" indent="0"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     human dignity and preserves our planet</a:t>
            </a:r>
            <a:r>
              <a:rPr lang="en-US" sz="2400" dirty="0" smtClean="0"/>
              <a:t>. Lake Oswego, OR: Dignity Press.</a:t>
            </a:r>
          </a:p>
          <a:p>
            <a:r>
              <a:rPr lang="en-US" sz="2400" dirty="0" err="1" smtClean="0"/>
              <a:t>Sandel</a:t>
            </a:r>
            <a:r>
              <a:rPr lang="en-US" sz="2400" dirty="0" smtClean="0"/>
              <a:t>, M. J. (2009). </a:t>
            </a:r>
            <a:r>
              <a:rPr lang="en-US" sz="2400" i="1" dirty="0" smtClean="0"/>
              <a:t>Justice: What’s the right thing to do? </a:t>
            </a:r>
            <a:r>
              <a:rPr lang="en-US" sz="2400" dirty="0" smtClean="0"/>
              <a:t>New York: FSG.</a:t>
            </a:r>
          </a:p>
          <a:p>
            <a:r>
              <a:rPr lang="en-US" sz="2400" dirty="0" err="1" smtClean="0"/>
              <a:t>Sorrells</a:t>
            </a:r>
            <a:r>
              <a:rPr lang="en-US" sz="2400" dirty="0" smtClean="0"/>
              <a:t>, K. (2013). </a:t>
            </a:r>
            <a:r>
              <a:rPr lang="en-US" sz="2400" i="1" dirty="0" smtClean="0"/>
              <a:t>Intercultural communication:  Globalization and social   </a:t>
            </a:r>
          </a:p>
          <a:p>
            <a:pPr marL="0" indent="0"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      justice. </a:t>
            </a:r>
            <a:r>
              <a:rPr lang="en-US" sz="2400" dirty="0" smtClean="0"/>
              <a:t>Thousand Oaks, CA: Sage.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044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How can GICHD contribute to the mediation of the social crisis of our time?</a:t>
            </a:r>
          </a:p>
          <a:p>
            <a:r>
              <a:rPr lang="en-US" dirty="0" smtClean="0"/>
              <a:t>In which ways all human beings have the responsibility in the  share and the protection of our planet?</a:t>
            </a:r>
          </a:p>
          <a:p>
            <a:r>
              <a:rPr lang="en-US" dirty="0" smtClean="0"/>
              <a:t>How significant is the implementation of GICHD perspective in establishing equity in social policy  when it comes to addressing the human dignity and humiliation issues?</a:t>
            </a:r>
          </a:p>
          <a:p>
            <a:r>
              <a:rPr lang="en-US" dirty="0" smtClean="0"/>
              <a:t>What did you learn from the African fable: the toad and the rat and how can that lesson be applied to solve the local and global indignity of our time?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6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Conclusion &amp; Discussion</a:t>
            </a:r>
            <a:endParaRPr lang="en-US" sz="3200" dirty="0"/>
          </a:p>
        </p:txBody>
      </p:sp>
      <p:pic>
        <p:nvPicPr>
          <p:cNvPr id="4" name="Picture 2" descr="United Cities and Local Governments is located in Eart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56560"/>
            <a:ext cx="8915400" cy="38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" y="1066800"/>
            <a:ext cx="891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To solve the social crisis and the human indignity of our time, the right philosophy</a:t>
            </a:r>
            <a:r>
              <a:rPr lang="en-US" dirty="0"/>
              <a:t>, </a:t>
            </a:r>
            <a:r>
              <a:rPr lang="en-US" dirty="0" smtClean="0"/>
              <a:t>politics</a:t>
            </a:r>
            <a:r>
              <a:rPr lang="en-US" dirty="0"/>
              <a:t>, and </a:t>
            </a:r>
            <a:r>
              <a:rPr lang="en-US" dirty="0" smtClean="0"/>
              <a:t>education </a:t>
            </a:r>
            <a:r>
              <a:rPr lang="en-US" dirty="0"/>
              <a:t>for </a:t>
            </a:r>
            <a:r>
              <a:rPr lang="en-US" dirty="0" smtClean="0"/>
              <a:t>harmonious interaction </a:t>
            </a:r>
            <a:r>
              <a:rPr lang="en-US" dirty="0"/>
              <a:t>and </a:t>
            </a:r>
            <a:r>
              <a:rPr lang="en-US" dirty="0" smtClean="0"/>
              <a:t>movements </a:t>
            </a:r>
            <a:r>
              <a:rPr lang="en-US" dirty="0"/>
              <a:t>within a </a:t>
            </a:r>
            <a:r>
              <a:rPr lang="en-US" dirty="0" smtClean="0"/>
              <a:t>shared </a:t>
            </a:r>
            <a:r>
              <a:rPr lang="en-US" dirty="0"/>
              <a:t>and </a:t>
            </a:r>
            <a:r>
              <a:rPr lang="en-US" dirty="0" smtClean="0"/>
              <a:t>protected planet</a:t>
            </a:r>
            <a:r>
              <a:rPr lang="en-US" dirty="0"/>
              <a:t>, I believe, is the way to go</a:t>
            </a:r>
            <a:r>
              <a:rPr lang="en-US" dirty="0" smtClean="0"/>
              <a:t>. That is my core belief of transformational </a:t>
            </a:r>
            <a:r>
              <a:rPr lang="en-US" dirty="0" err="1" smtClean="0"/>
              <a:t>interculturality</a:t>
            </a:r>
            <a:r>
              <a:rPr lang="en-US" dirty="0" smtClean="0"/>
              <a:t>. It is also my interpellation to you and all those concerned with the social injustice as the major cause of the human indignity to join the cause in any degree of contribution.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2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661</Words>
  <Application>Microsoft Office PowerPoint</Application>
  <PresentationFormat>Skjermfremvisning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Global Intercultural Citizenship for Human Dignity (GICHD):  A Philo-politico-educational perspective by David Balosa </vt:lpstr>
      <vt:lpstr>The Right Philosophy, Politics, and Education for Harmonious Interaction and Movements within a Shared and Protected Planet</vt:lpstr>
      <vt:lpstr>GICHD: DEFINITION &amp; Philosophy</vt:lpstr>
      <vt:lpstr>GICHD FRAMEWORK</vt:lpstr>
      <vt:lpstr>Why a philo-politico-educational insight?</vt:lpstr>
      <vt:lpstr>Method: LITERATURE REVIEW</vt:lpstr>
      <vt:lpstr>Conclusion and Discussion</vt:lpstr>
      <vt:lpstr>Conclusion &amp;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Intercultural Citizenship for Human Dignity:  A Philo-politico-educational perspective by David Balosa Adjunct Professor of French, Portuguese,  Spanish, &amp; Swahili at Delaware State University dbalosa@desu.edu</dc:title>
  <dc:creator>David</dc:creator>
  <cp:lastModifiedBy>Evelin Lindner</cp:lastModifiedBy>
  <cp:revision>26</cp:revision>
  <dcterms:created xsi:type="dcterms:W3CDTF">2013-11-04T04:18:56Z</dcterms:created>
  <dcterms:modified xsi:type="dcterms:W3CDTF">2015-03-17T22:23:04Z</dcterms:modified>
</cp:coreProperties>
</file>