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9" r:id="rId1"/>
  </p:sldMasterIdLst>
  <p:sldIdLst>
    <p:sldId id="319" r:id="rId2"/>
    <p:sldId id="261" r:id="rId3"/>
    <p:sldId id="258" r:id="rId4"/>
    <p:sldId id="299" r:id="rId5"/>
    <p:sldId id="309" r:id="rId6"/>
    <p:sldId id="298" r:id="rId7"/>
    <p:sldId id="312" r:id="rId8"/>
    <p:sldId id="310" r:id="rId9"/>
    <p:sldId id="259" r:id="rId10"/>
    <p:sldId id="311" r:id="rId11"/>
    <p:sldId id="297" r:id="rId12"/>
    <p:sldId id="295" r:id="rId13"/>
    <p:sldId id="263" r:id="rId14"/>
    <p:sldId id="289" r:id="rId15"/>
    <p:sldId id="305" r:id="rId16"/>
    <p:sldId id="307" r:id="rId17"/>
    <p:sldId id="304" r:id="rId18"/>
    <p:sldId id="290" r:id="rId19"/>
    <p:sldId id="264" r:id="rId20"/>
    <p:sldId id="300" r:id="rId21"/>
    <p:sldId id="314" r:id="rId22"/>
    <p:sldId id="292" r:id="rId23"/>
    <p:sldId id="278" r:id="rId24"/>
    <p:sldId id="274" r:id="rId25"/>
    <p:sldId id="276" r:id="rId26"/>
    <p:sldId id="285" r:id="rId27"/>
    <p:sldId id="281" r:id="rId28"/>
    <p:sldId id="301" r:id="rId29"/>
    <p:sldId id="308" r:id="rId30"/>
    <p:sldId id="316" r:id="rId31"/>
    <p:sldId id="315" r:id="rId32"/>
    <p:sldId id="294" r:id="rId33"/>
    <p:sldId id="322" r:id="rId34"/>
    <p:sldId id="273" r:id="rId35"/>
    <p:sldId id="260" r:id="rId36"/>
    <p:sldId id="269" r:id="rId37"/>
    <p:sldId id="268" r:id="rId38"/>
    <p:sldId id="320" r:id="rId39"/>
    <p:sldId id="313" r:id="rId40"/>
    <p:sldId id="303" r:id="rId41"/>
    <p:sldId id="275" r:id="rId42"/>
    <p:sldId id="280" r:id="rId43"/>
    <p:sldId id="283" r:id="rId44"/>
    <p:sldId id="296" r:id="rId45"/>
    <p:sldId id="318" r:id="rId46"/>
    <p:sldId id="317" r:id="rId47"/>
    <p:sldId id="323" r:id="rId4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93" d="100"/>
          <a:sy n="93" d="100"/>
        </p:scale>
        <p:origin x="1162" y="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5"/>
          <p:cNvGrpSpPr/>
          <p:nvPr/>
        </p:nvGrpSpPr>
        <p:grpSpPr>
          <a:xfrm>
            <a:off x="0" y="0"/>
            <a:ext cx="1581220" cy="6858000"/>
            <a:chOff x="134471" y="0"/>
            <a:chExt cx="1581220" cy="6858000"/>
          </a:xfrm>
        </p:grpSpPr>
        <p:pic>
          <p:nvPicPr>
            <p:cNvPr id="7" name="Picture 6" descr="Overlay-Blank.jpg"/>
            <p:cNvPicPr>
              <a:picLocks noChangeAspect="1"/>
            </p:cNvPicPr>
            <p:nvPr userDrawn="1"/>
          </p:nvPicPr>
          <p:blipFill>
            <a:blip r:embed="rId2"/>
            <a:srcRect l="1471" r="83676"/>
            <a:stretch>
              <a:fillRect/>
            </a:stretch>
          </p:blipFill>
          <p:spPr>
            <a:xfrm>
              <a:off x="134471" y="0"/>
              <a:ext cx="1358153" cy="6858000"/>
            </a:xfrm>
            <a:prstGeom prst="rect">
              <a:avLst/>
            </a:prstGeom>
          </p:spPr>
        </p:pic>
        <p:pic>
          <p:nvPicPr>
            <p:cNvPr id="9" name="Picture 8" descr="Overlay-VerticalBridge.jpg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1447800" y="0"/>
              <a:ext cx="267891" cy="6858000"/>
            </a:xfrm>
            <a:prstGeom prst="rect">
              <a:avLst/>
            </a:prstGeom>
          </p:spPr>
        </p:pic>
      </p:grpSp>
      <p:grpSp>
        <p:nvGrpSpPr>
          <p:cNvPr id="11" name="Group 16"/>
          <p:cNvGrpSpPr/>
          <p:nvPr/>
        </p:nvGrpSpPr>
        <p:grpSpPr>
          <a:xfrm>
            <a:off x="7546266" y="0"/>
            <a:ext cx="1597734" cy="6858000"/>
            <a:chOff x="7413812" y="0"/>
            <a:chExt cx="1597734" cy="6858000"/>
          </a:xfrm>
        </p:grpSpPr>
        <p:pic>
          <p:nvPicPr>
            <p:cNvPr id="8" name="Picture 7" descr="Overlay-Blank.jpg"/>
            <p:cNvPicPr>
              <a:picLocks noChangeAspect="1"/>
            </p:cNvPicPr>
            <p:nvPr userDrawn="1"/>
          </p:nvPicPr>
          <p:blipFill>
            <a:blip r:embed="rId2"/>
            <a:srcRect r="85125"/>
            <a:stretch>
              <a:fillRect/>
            </a:stretch>
          </p:blipFill>
          <p:spPr>
            <a:xfrm>
              <a:off x="7651376" y="0"/>
              <a:ext cx="1360170" cy="6858000"/>
            </a:xfrm>
            <a:prstGeom prst="rect">
              <a:avLst/>
            </a:prstGeom>
          </p:spPr>
        </p:pic>
        <p:pic>
          <p:nvPicPr>
            <p:cNvPr id="10" name="Picture 9" descr="Overlay-VerticalBridge.jpg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flipH="1">
              <a:off x="7413812" y="0"/>
              <a:ext cx="267891" cy="6858000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54200" y="3693645"/>
            <a:ext cx="5446713" cy="1470025"/>
          </a:xfrm>
        </p:spPr>
        <p:txBody>
          <a:bodyPr anchor="b" anchorCtr="0"/>
          <a:lstStyle>
            <a:lvl1pPr>
              <a:lnSpc>
                <a:spcPts val="6800"/>
              </a:lnSpc>
              <a:defRPr sz="6500"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54200" y="5204011"/>
            <a:ext cx="5446713" cy="851647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257800" y="6356350"/>
            <a:ext cx="2133600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B9D6856-6A61-4240-BBD2-8E7BB9E49762}" type="datetimeFigureOut">
              <a:rPr lang="en-US" smtClean="0"/>
              <a:t>10/2/2016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52600" y="6356350"/>
            <a:ext cx="2895600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pic>
        <p:nvPicPr>
          <p:cNvPr id="15" name="Picture 14" descr="HR-Colo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4841209"/>
            <a:ext cx="6035040" cy="340391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Blank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609600"/>
            <a:ext cx="3612822" cy="1536192"/>
          </a:xfr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873625" y="381000"/>
            <a:ext cx="3813175" cy="5697538"/>
          </a:xfrm>
          <a:solidFill>
            <a:schemeClr val="bg1">
              <a:lumMod val="85000"/>
            </a:schemeClr>
          </a:solidFill>
          <a:ln w="101600">
            <a:solidFill>
              <a:schemeClr val="accent1">
                <a:lumMod val="40000"/>
                <a:lumOff val="60000"/>
                <a:alpha val="40000"/>
              </a:schemeClr>
            </a:solidFill>
            <a:miter lim="800000"/>
          </a:ln>
          <a:effectLst>
            <a:innerShdw blurRad="457200">
              <a:schemeClr val="accent1">
                <a:alpha val="80000"/>
              </a:schemeClr>
            </a:innerShdw>
            <a:softEdge rad="31750"/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79984" y="2209799"/>
            <a:ext cx="3613792" cy="3222625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spcBef>
                <a:spcPts val="600"/>
              </a:spcBef>
              <a:buNone/>
              <a:defRPr sz="1800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spcBef>
                <a:spcPts val="2400"/>
              </a:spcBef>
              <a:buClr>
                <a:schemeClr val="accent1">
                  <a:lumMod val="60000"/>
                  <a:lumOff val="40000"/>
                </a:schemeClr>
              </a:buClr>
              <a:buFont typeface="Candara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D6856-6A61-4240-BBD2-8E7BB9E49762}" type="datetimeFigureOut">
              <a:rPr lang="en-US" smtClean="0"/>
              <a:t>10/2/2016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C12F6-8F3C-664D-924D-4474F6B4465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/>
          <p:cNvGrpSpPr/>
          <p:nvPr/>
        </p:nvGrpSpPr>
        <p:grpSpPr>
          <a:xfrm>
            <a:off x="4267200" y="0"/>
            <a:ext cx="4876800" cy="6858000"/>
            <a:chOff x="4267200" y="0"/>
            <a:chExt cx="4876800" cy="6858000"/>
          </a:xfrm>
        </p:grpSpPr>
        <p:pic>
          <p:nvPicPr>
            <p:cNvPr id="10" name="Picture 9" descr="Overlay-Blank.jpg"/>
            <p:cNvPicPr>
              <a:picLocks noChangeAspect="1"/>
            </p:cNvPicPr>
            <p:nvPr userDrawn="1"/>
          </p:nvPicPr>
          <p:blipFill>
            <a:blip r:embed="rId2"/>
            <a:srcRect l="4302" r="46875"/>
            <a:stretch>
              <a:fillRect/>
            </a:stretch>
          </p:blipFill>
          <p:spPr>
            <a:xfrm>
              <a:off x="4495800" y="0"/>
              <a:ext cx="4648200" cy="6858000"/>
            </a:xfrm>
            <a:prstGeom prst="rect">
              <a:avLst/>
            </a:prstGeom>
          </p:spPr>
        </p:pic>
        <p:pic>
          <p:nvPicPr>
            <p:cNvPr id="11" name="Picture 10" descr="Overlay-VerticalBridge.jpg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flipH="1">
              <a:off x="4267200" y="0"/>
              <a:ext cx="267891" cy="6858000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609600"/>
            <a:ext cx="3612822" cy="1536192"/>
          </a:xfr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873625" y="381000"/>
            <a:ext cx="3813175" cy="5697538"/>
          </a:xfrm>
          <a:solidFill>
            <a:schemeClr val="bg1">
              <a:lumMod val="85000"/>
            </a:schemeClr>
          </a:solidFill>
          <a:ln w="101600">
            <a:noFill/>
            <a:miter lim="800000"/>
          </a:ln>
          <a:effectLst>
            <a:innerShdw blurRad="457200">
              <a:schemeClr val="tx1">
                <a:lumMod val="50000"/>
                <a:lumOff val="50000"/>
                <a:alpha val="80000"/>
              </a:schemeClr>
            </a:innerShdw>
            <a:softEdge rad="127000"/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79984" y="2209799"/>
            <a:ext cx="3613792" cy="3222625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spcBef>
                <a:spcPts val="600"/>
              </a:spcBef>
              <a:buNone/>
              <a:defRPr sz="1800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spcBef>
                <a:spcPts val="2400"/>
              </a:spcBef>
              <a:buClr>
                <a:schemeClr val="accent1">
                  <a:lumMod val="60000"/>
                  <a:lumOff val="40000"/>
                </a:schemeClr>
              </a:buClr>
              <a:buFont typeface="Candara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D6856-6A61-4240-BBD2-8E7BB9E49762}" type="datetimeFigureOut">
              <a:rPr lang="en-US" smtClean="0"/>
              <a:t>10/2/2016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C12F6-8F3C-664D-924D-4474F6B4465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1372650"/>
            <a:ext cx="9144000" cy="5485350"/>
            <a:chOff x="0" y="1372650"/>
            <a:chExt cx="9144000" cy="5485350"/>
          </a:xfrm>
        </p:grpSpPr>
        <p:pic>
          <p:nvPicPr>
            <p:cNvPr id="8" name="Picture 7" descr="Overlay-Blank.jpg"/>
            <p:cNvPicPr>
              <a:picLocks noChangeAspect="1"/>
            </p:cNvPicPr>
            <p:nvPr userDrawn="1"/>
          </p:nvPicPr>
          <p:blipFill>
            <a:blip r:embed="rId2"/>
            <a:srcRect t="23333"/>
            <a:stretch>
              <a:fillRect/>
            </a:stretch>
          </p:blipFill>
          <p:spPr>
            <a:xfrm>
              <a:off x="0" y="1600200"/>
              <a:ext cx="9144000" cy="5257800"/>
            </a:xfrm>
            <a:prstGeom prst="rect">
              <a:avLst/>
            </a:prstGeom>
          </p:spPr>
        </p:pic>
        <p:pic>
          <p:nvPicPr>
            <p:cNvPr id="9" name="Picture 8" descr="Overlay-HorizontalBridge.jpg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0" y="1372650"/>
              <a:ext cx="9144000" cy="267891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D6856-6A61-4240-BBD2-8E7BB9E49762}" type="datetimeFigureOut">
              <a:rPr lang="en-US" smtClean="0"/>
              <a:t>10/2/2016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C12F6-8F3C-664D-924D-4474F6B4465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0"/>
          <p:cNvGrpSpPr/>
          <p:nvPr/>
        </p:nvGrpSpPr>
        <p:grpSpPr>
          <a:xfrm>
            <a:off x="0" y="0"/>
            <a:ext cx="7696200" cy="6858000"/>
            <a:chOff x="0" y="0"/>
            <a:chExt cx="7696200" cy="6858000"/>
          </a:xfrm>
        </p:grpSpPr>
        <p:pic>
          <p:nvPicPr>
            <p:cNvPr id="8" name="Picture 7" descr="Overlay-Blank.jpg"/>
            <p:cNvPicPr>
              <a:picLocks noChangeAspect="1"/>
            </p:cNvPicPr>
            <p:nvPr userDrawn="1"/>
          </p:nvPicPr>
          <p:blipFill>
            <a:blip r:embed="rId2"/>
            <a:srcRect l="1471" r="16862"/>
            <a:stretch>
              <a:fillRect/>
            </a:stretch>
          </p:blipFill>
          <p:spPr>
            <a:xfrm>
              <a:off x="0" y="0"/>
              <a:ext cx="7467600" cy="6858000"/>
            </a:xfrm>
            <a:prstGeom prst="rect">
              <a:avLst/>
            </a:prstGeom>
          </p:spPr>
        </p:pic>
        <p:pic>
          <p:nvPicPr>
            <p:cNvPr id="9" name="Picture 8" descr="Overlay-VerticalBridge.jpg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7428309" y="0"/>
              <a:ext cx="267891" cy="6858000"/>
            </a:xfrm>
            <a:prstGeom prst="rect">
              <a:avLst/>
            </a:prstGeom>
          </p:spPr>
        </p:pic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20000" y="381001"/>
            <a:ext cx="1447800" cy="56975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1000" y="381001"/>
            <a:ext cx="6705600" cy="5697537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D6856-6A61-4240-BBD2-8E7BB9E49762}" type="datetimeFigureOut">
              <a:rPr lang="en-US" smtClean="0"/>
              <a:t>10/2/2016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C12F6-8F3C-664D-924D-4474F6B4465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1372650"/>
            <a:ext cx="9144000" cy="5485350"/>
            <a:chOff x="0" y="1372650"/>
            <a:chExt cx="9144000" cy="5485350"/>
          </a:xfrm>
        </p:grpSpPr>
        <p:pic>
          <p:nvPicPr>
            <p:cNvPr id="8" name="Picture 7" descr="Overlay-Blank.jpg"/>
            <p:cNvPicPr>
              <a:picLocks noChangeAspect="1"/>
            </p:cNvPicPr>
            <p:nvPr userDrawn="1"/>
          </p:nvPicPr>
          <p:blipFill>
            <a:blip r:embed="rId2"/>
            <a:srcRect t="23333"/>
            <a:stretch>
              <a:fillRect/>
            </a:stretch>
          </p:blipFill>
          <p:spPr>
            <a:xfrm>
              <a:off x="0" y="1600200"/>
              <a:ext cx="9144000" cy="5257800"/>
            </a:xfrm>
            <a:prstGeom prst="rect">
              <a:avLst/>
            </a:prstGeom>
          </p:spPr>
        </p:pic>
        <p:pic>
          <p:nvPicPr>
            <p:cNvPr id="9" name="Picture 8" descr="Overlay-HorizontalBridge.jpg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0" y="1372650"/>
              <a:ext cx="9144000" cy="267891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D6856-6A61-4240-BBD2-8E7BB9E49762}" type="datetimeFigureOut">
              <a:rPr lang="en-US" smtClean="0"/>
              <a:t>10/2/2016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C12F6-8F3C-664D-924D-4474F6B4465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5"/>
          <p:cNvGrpSpPr/>
          <p:nvPr/>
        </p:nvGrpSpPr>
        <p:grpSpPr>
          <a:xfrm>
            <a:off x="0" y="0"/>
            <a:ext cx="1581220" cy="6858000"/>
            <a:chOff x="134471" y="0"/>
            <a:chExt cx="1581220" cy="6858000"/>
          </a:xfrm>
        </p:grpSpPr>
        <p:pic>
          <p:nvPicPr>
            <p:cNvPr id="7" name="Picture 6" descr="Overlay-Blank.jpg"/>
            <p:cNvPicPr>
              <a:picLocks noChangeAspect="1"/>
            </p:cNvPicPr>
            <p:nvPr userDrawn="1"/>
          </p:nvPicPr>
          <p:blipFill>
            <a:blip r:embed="rId2"/>
            <a:srcRect l="1471" r="83676"/>
            <a:stretch>
              <a:fillRect/>
            </a:stretch>
          </p:blipFill>
          <p:spPr>
            <a:xfrm>
              <a:off x="134471" y="0"/>
              <a:ext cx="1358153" cy="6858000"/>
            </a:xfrm>
            <a:prstGeom prst="rect">
              <a:avLst/>
            </a:prstGeom>
          </p:spPr>
        </p:pic>
        <p:pic>
          <p:nvPicPr>
            <p:cNvPr id="9" name="Picture 8" descr="Overlay-VerticalBridge.jpg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1447800" y="0"/>
              <a:ext cx="267891" cy="6858000"/>
            </a:xfrm>
            <a:prstGeom prst="rect">
              <a:avLst/>
            </a:prstGeom>
          </p:spPr>
        </p:pic>
      </p:grpSp>
      <p:grpSp>
        <p:nvGrpSpPr>
          <p:cNvPr id="11" name="Group 16"/>
          <p:cNvGrpSpPr/>
          <p:nvPr/>
        </p:nvGrpSpPr>
        <p:grpSpPr>
          <a:xfrm>
            <a:off x="7546266" y="0"/>
            <a:ext cx="1597734" cy="6858000"/>
            <a:chOff x="7413812" y="0"/>
            <a:chExt cx="1597734" cy="6858000"/>
          </a:xfrm>
        </p:grpSpPr>
        <p:pic>
          <p:nvPicPr>
            <p:cNvPr id="8" name="Picture 7" descr="Overlay-Blank.jpg"/>
            <p:cNvPicPr>
              <a:picLocks noChangeAspect="1"/>
            </p:cNvPicPr>
            <p:nvPr userDrawn="1"/>
          </p:nvPicPr>
          <p:blipFill>
            <a:blip r:embed="rId2"/>
            <a:srcRect r="85125"/>
            <a:stretch>
              <a:fillRect/>
            </a:stretch>
          </p:blipFill>
          <p:spPr>
            <a:xfrm>
              <a:off x="7651376" y="0"/>
              <a:ext cx="1360170" cy="6858000"/>
            </a:xfrm>
            <a:prstGeom prst="rect">
              <a:avLst/>
            </a:prstGeom>
          </p:spPr>
        </p:pic>
        <p:pic>
          <p:nvPicPr>
            <p:cNvPr id="10" name="Picture 9" descr="Overlay-VerticalBridge.jpg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flipH="1">
              <a:off x="7413812" y="0"/>
              <a:ext cx="267891" cy="6858000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54200" y="3693645"/>
            <a:ext cx="5446713" cy="1470025"/>
          </a:xfrm>
        </p:spPr>
        <p:txBody>
          <a:bodyPr anchor="b" anchorCtr="0"/>
          <a:lstStyle>
            <a:lvl1pPr>
              <a:lnSpc>
                <a:spcPts val="6800"/>
              </a:lnSpc>
              <a:defRPr sz="6500"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54200" y="5204011"/>
            <a:ext cx="5446713" cy="851647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257800" y="6356350"/>
            <a:ext cx="2133600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B9D6856-6A61-4240-BBD2-8E7BB9E49762}" type="datetimeFigureOut">
              <a:rPr lang="en-US" smtClean="0"/>
              <a:t>10/2/2016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52600" y="6356350"/>
            <a:ext cx="2895600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pic>
        <p:nvPicPr>
          <p:cNvPr id="15" name="Picture 14" descr="HR-Colo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4841209"/>
            <a:ext cx="6035040" cy="340391"/>
          </a:xfrm>
          <a:prstGeom prst="rect">
            <a:avLst/>
          </a:prstGeom>
        </p:spPr>
      </p:pic>
      <p:sp>
        <p:nvSpPr>
          <p:cNvPr id="14" name="Picture Placeholder 13"/>
          <p:cNvSpPr>
            <a:spLocks noGrp="1"/>
          </p:cNvSpPr>
          <p:nvPr>
            <p:ph type="pic" sz="quarter" idx="12"/>
          </p:nvPr>
        </p:nvSpPr>
        <p:spPr>
          <a:xfrm>
            <a:off x="3307977" y="950260"/>
            <a:ext cx="2528046" cy="2528046"/>
          </a:xfrm>
          <a:prstGeom prst="ellipse">
            <a:avLst/>
          </a:prstGeom>
          <a:solidFill>
            <a:schemeClr val="bg1">
              <a:lumMod val="85000"/>
            </a:schemeClr>
          </a:solidFill>
          <a:ln w="101600">
            <a:noFill/>
            <a:miter lim="800000"/>
          </a:ln>
          <a:effectLst>
            <a:innerShdw blurRad="762000">
              <a:schemeClr val="accent1">
                <a:alpha val="80000"/>
              </a:schemeClr>
            </a:innerShdw>
            <a:softEdge rad="317500"/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2400"/>
              </a:spcBef>
              <a:buClr>
                <a:schemeClr val="accent1">
                  <a:lumMod val="60000"/>
                  <a:lumOff val="40000"/>
                </a:schemeClr>
              </a:buClr>
              <a:buFont typeface="Candara" pitchFamily="34" charset="0"/>
              <a:buNone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54200" y="1851212"/>
            <a:ext cx="5446714" cy="1730375"/>
          </a:xfrm>
        </p:spPr>
        <p:txBody>
          <a:bodyPr anchor="b" anchorCtr="0"/>
          <a:lstStyle>
            <a:lvl1pPr algn="ctr">
              <a:lnSpc>
                <a:spcPts val="6800"/>
              </a:lnSpc>
              <a:defRPr sz="6500" b="0" cap="none" baseline="0"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54200" y="3576918"/>
            <a:ext cx="5446714" cy="829982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D6856-6A61-4240-BBD2-8E7BB9E49762}" type="datetimeFigureOut">
              <a:rPr lang="en-US" smtClean="0"/>
              <a:t>10/2/2016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C12F6-8F3C-664D-924D-4474F6B44650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9"/>
          <p:cNvGrpSpPr/>
          <p:nvPr/>
        </p:nvGrpSpPr>
        <p:grpSpPr>
          <a:xfrm>
            <a:off x="0" y="0"/>
            <a:ext cx="9144000" cy="1191256"/>
            <a:chOff x="0" y="0"/>
            <a:chExt cx="9144000" cy="1191256"/>
          </a:xfrm>
        </p:grpSpPr>
        <p:pic>
          <p:nvPicPr>
            <p:cNvPr id="8" name="Picture 7" descr="Overlay-Blank.jpg"/>
            <p:cNvPicPr>
              <a:picLocks noChangeAspect="1"/>
            </p:cNvPicPr>
            <p:nvPr userDrawn="1"/>
          </p:nvPicPr>
          <p:blipFill>
            <a:blip r:embed="rId2"/>
            <a:srcRect b="85555"/>
            <a:stretch>
              <a:fillRect/>
            </a:stretch>
          </p:blipFill>
          <p:spPr>
            <a:xfrm>
              <a:off x="0" y="0"/>
              <a:ext cx="9144000" cy="990600"/>
            </a:xfrm>
            <a:prstGeom prst="rect">
              <a:avLst/>
            </a:prstGeom>
          </p:spPr>
        </p:pic>
        <p:pic>
          <p:nvPicPr>
            <p:cNvPr id="9" name="Picture 8" descr="Overlay-HorizontalBridge.jpg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flipV="1">
              <a:off x="0" y="923365"/>
              <a:ext cx="9144000" cy="267891"/>
            </a:xfrm>
            <a:prstGeom prst="rect">
              <a:avLst/>
            </a:prstGeom>
          </p:spPr>
        </p:pic>
      </p:grpSp>
      <p:grpSp>
        <p:nvGrpSpPr>
          <p:cNvPr id="10" name="Group 10"/>
          <p:cNvGrpSpPr/>
          <p:nvPr/>
        </p:nvGrpSpPr>
        <p:grpSpPr>
          <a:xfrm flipV="1">
            <a:off x="0" y="5666744"/>
            <a:ext cx="9144000" cy="1191256"/>
            <a:chOff x="0" y="0"/>
            <a:chExt cx="9144000" cy="1191256"/>
          </a:xfrm>
        </p:grpSpPr>
        <p:pic>
          <p:nvPicPr>
            <p:cNvPr id="12" name="Picture 11" descr="Overlay-Blank.jpg"/>
            <p:cNvPicPr>
              <a:picLocks noChangeAspect="1"/>
            </p:cNvPicPr>
            <p:nvPr userDrawn="1"/>
          </p:nvPicPr>
          <p:blipFill>
            <a:blip r:embed="rId2"/>
            <a:srcRect b="85555"/>
            <a:stretch>
              <a:fillRect/>
            </a:stretch>
          </p:blipFill>
          <p:spPr>
            <a:xfrm>
              <a:off x="0" y="0"/>
              <a:ext cx="9144000" cy="990600"/>
            </a:xfrm>
            <a:prstGeom prst="rect">
              <a:avLst/>
            </a:prstGeom>
          </p:spPr>
        </p:pic>
        <p:pic>
          <p:nvPicPr>
            <p:cNvPr id="13" name="Picture 12" descr="Overlay-HorizontalBridge.jpg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flipV="1">
              <a:off x="0" y="923365"/>
              <a:ext cx="9144000" cy="267891"/>
            </a:xfrm>
            <a:prstGeom prst="rect">
              <a:avLst/>
            </a:prstGeom>
          </p:spPr>
        </p:pic>
      </p:grpSp>
      <p:pic>
        <p:nvPicPr>
          <p:cNvPr id="14" name="Picture 13" descr="HR-Colo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3258805"/>
            <a:ext cx="6035040" cy="340391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1372650"/>
            <a:ext cx="9144000" cy="5485350"/>
            <a:chOff x="0" y="1372650"/>
            <a:chExt cx="9144000" cy="5485350"/>
          </a:xfrm>
        </p:grpSpPr>
        <p:pic>
          <p:nvPicPr>
            <p:cNvPr id="9" name="Picture 8" descr="Overlay-Blank.jpg"/>
            <p:cNvPicPr>
              <a:picLocks noChangeAspect="1"/>
            </p:cNvPicPr>
            <p:nvPr userDrawn="1"/>
          </p:nvPicPr>
          <p:blipFill>
            <a:blip r:embed="rId2"/>
            <a:srcRect t="23333"/>
            <a:stretch>
              <a:fillRect/>
            </a:stretch>
          </p:blipFill>
          <p:spPr>
            <a:xfrm>
              <a:off x="0" y="1600200"/>
              <a:ext cx="9144000" cy="5257800"/>
            </a:xfrm>
            <a:prstGeom prst="rect">
              <a:avLst/>
            </a:prstGeom>
          </p:spPr>
        </p:pic>
        <p:pic>
          <p:nvPicPr>
            <p:cNvPr id="10" name="Picture 9" descr="Overlay-HorizontalBridge.jpg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0" y="1372650"/>
              <a:ext cx="9144000" cy="267891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92162" y="1774825"/>
            <a:ext cx="3566160" cy="430371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66534" y="1774825"/>
            <a:ext cx="3566160" cy="430371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D6856-6A61-4240-BBD2-8E7BB9E49762}" type="datetimeFigureOut">
              <a:rPr lang="en-US" smtClean="0"/>
              <a:t>10/2/2016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C12F6-8F3C-664D-924D-4474F6B4465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1372650"/>
            <a:ext cx="9144000" cy="5485350"/>
            <a:chOff x="0" y="1372650"/>
            <a:chExt cx="9144000" cy="5485350"/>
          </a:xfrm>
        </p:grpSpPr>
        <p:pic>
          <p:nvPicPr>
            <p:cNvPr id="11" name="Picture 10" descr="Overlay-Blank.jpg"/>
            <p:cNvPicPr>
              <a:picLocks noChangeAspect="1"/>
            </p:cNvPicPr>
            <p:nvPr userDrawn="1"/>
          </p:nvPicPr>
          <p:blipFill>
            <a:blip r:embed="rId2"/>
            <a:srcRect t="23333"/>
            <a:stretch>
              <a:fillRect/>
            </a:stretch>
          </p:blipFill>
          <p:spPr>
            <a:xfrm>
              <a:off x="0" y="1600200"/>
              <a:ext cx="9144000" cy="5257800"/>
            </a:xfrm>
            <a:prstGeom prst="rect">
              <a:avLst/>
            </a:prstGeom>
          </p:spPr>
        </p:pic>
        <p:pic>
          <p:nvPicPr>
            <p:cNvPr id="12" name="Picture 11" descr="Overlay-HorizontalBridge.jpg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0" y="1372650"/>
              <a:ext cx="9144000" cy="267891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7240" y="1879320"/>
            <a:ext cx="3566160" cy="639762"/>
          </a:xfrm>
        </p:spPr>
        <p:txBody>
          <a:bodyPr anchor="b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2800" b="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7240" y="2590799"/>
            <a:ext cx="3566160" cy="3487739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66048" y="1879320"/>
            <a:ext cx="3566160" cy="639762"/>
          </a:xfrm>
        </p:spPr>
        <p:txBody>
          <a:bodyPr anchor="b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2800" b="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66048" y="2590799"/>
            <a:ext cx="3566160" cy="3487739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D6856-6A61-4240-BBD2-8E7BB9E49762}" type="datetimeFigureOut">
              <a:rPr lang="en-US" smtClean="0"/>
              <a:t>10/2/2016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C12F6-8F3C-664D-924D-4474F6B44650}" type="slidenum">
              <a:rPr lang="en-US" smtClean="0"/>
              <a:t>‹#›</a:t>
            </a:fld>
            <a:endParaRPr lang="en-US"/>
          </a:p>
        </p:txBody>
      </p:sp>
      <p:pic>
        <p:nvPicPr>
          <p:cNvPr id="14" name="Picture 13" descr="Overlay-HorizontalBridge.jpg"/>
          <p:cNvPicPr>
            <a:picLocks noChangeAspect="1"/>
          </p:cNvPicPr>
          <p:nvPr/>
        </p:nvPicPr>
        <p:blipFill>
          <a:blip r:embed="rId3"/>
          <a:srcRect t="23425" r="61031" b="39764"/>
          <a:stretch>
            <a:fillRect/>
          </a:stretch>
        </p:blipFill>
        <p:spPr>
          <a:xfrm>
            <a:off x="4766048" y="2460812"/>
            <a:ext cx="3563348" cy="98613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</p:pic>
      <p:pic>
        <p:nvPicPr>
          <p:cNvPr id="15" name="Picture 14" descr="Overlay-HorizontalBridge.jpg"/>
          <p:cNvPicPr>
            <a:picLocks noChangeAspect="1"/>
          </p:cNvPicPr>
          <p:nvPr/>
        </p:nvPicPr>
        <p:blipFill>
          <a:blip r:embed="rId3"/>
          <a:srcRect t="23425" r="61031" b="39764"/>
          <a:stretch>
            <a:fillRect/>
          </a:stretch>
        </p:blipFill>
        <p:spPr>
          <a:xfrm>
            <a:off x="780052" y="2460812"/>
            <a:ext cx="3563348" cy="98613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0" y="1372650"/>
            <a:ext cx="9144000" cy="5485350"/>
            <a:chOff x="0" y="1372650"/>
            <a:chExt cx="9144000" cy="5485350"/>
          </a:xfrm>
        </p:grpSpPr>
        <p:pic>
          <p:nvPicPr>
            <p:cNvPr id="7" name="Picture 6" descr="Overlay-Blank.jpg"/>
            <p:cNvPicPr>
              <a:picLocks noChangeAspect="1"/>
            </p:cNvPicPr>
            <p:nvPr userDrawn="1"/>
          </p:nvPicPr>
          <p:blipFill>
            <a:blip r:embed="rId2"/>
            <a:srcRect t="23333"/>
            <a:stretch>
              <a:fillRect/>
            </a:stretch>
          </p:blipFill>
          <p:spPr>
            <a:xfrm>
              <a:off x="0" y="1600200"/>
              <a:ext cx="9144000" cy="5257800"/>
            </a:xfrm>
            <a:prstGeom prst="rect">
              <a:avLst/>
            </a:prstGeom>
          </p:spPr>
        </p:pic>
        <p:pic>
          <p:nvPicPr>
            <p:cNvPr id="8" name="Picture 7" descr="Overlay-HorizontalBridge.jpg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0" y="1372650"/>
              <a:ext cx="9144000" cy="267891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D6856-6A61-4240-BBD2-8E7BB9E49762}" type="datetimeFigureOut">
              <a:rPr lang="en-US" smtClean="0"/>
              <a:t>10/2/2016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C12F6-8F3C-664D-924D-4474F6B4465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Overlay-Blank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D6856-6A61-4240-BBD2-8E7BB9E49762}" type="datetimeFigureOut">
              <a:rPr lang="en-US" smtClean="0"/>
              <a:t>10/2/2016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C12F6-8F3C-664D-924D-4474F6B4465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1"/>
          <p:cNvGrpSpPr/>
          <p:nvPr/>
        </p:nvGrpSpPr>
        <p:grpSpPr>
          <a:xfrm>
            <a:off x="4267200" y="0"/>
            <a:ext cx="4876800" cy="6858000"/>
            <a:chOff x="4267200" y="0"/>
            <a:chExt cx="4876800" cy="6858000"/>
          </a:xfrm>
        </p:grpSpPr>
        <p:pic>
          <p:nvPicPr>
            <p:cNvPr id="9" name="Picture 8" descr="Overlay-Blank.jpg"/>
            <p:cNvPicPr>
              <a:picLocks noChangeAspect="1"/>
            </p:cNvPicPr>
            <p:nvPr userDrawn="1"/>
          </p:nvPicPr>
          <p:blipFill>
            <a:blip r:embed="rId2"/>
            <a:srcRect l="4302" r="46875"/>
            <a:stretch>
              <a:fillRect/>
            </a:stretch>
          </p:blipFill>
          <p:spPr>
            <a:xfrm>
              <a:off x="4495800" y="0"/>
              <a:ext cx="4648200" cy="6858000"/>
            </a:xfrm>
            <a:prstGeom prst="rect">
              <a:avLst/>
            </a:prstGeom>
          </p:spPr>
        </p:pic>
        <p:pic>
          <p:nvPicPr>
            <p:cNvPr id="10" name="Picture 9" descr="Overlay-VerticalBridge.jpg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flipH="1">
              <a:off x="4267200" y="0"/>
              <a:ext cx="267891" cy="6858000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609600"/>
            <a:ext cx="3612776" cy="1537447"/>
          </a:xfrm>
        </p:spPr>
        <p:txBody>
          <a:bodyPr anchor="b"/>
          <a:lstStyle>
            <a:lvl1pPr algn="ctr">
              <a:lnSpc>
                <a:spcPct val="100000"/>
              </a:lnSpc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85859" y="381001"/>
            <a:ext cx="3813174" cy="5697537"/>
          </a:xfrm>
        </p:spPr>
        <p:txBody>
          <a:bodyPr>
            <a:normAutofit/>
          </a:bodyPr>
          <a:lstStyle>
            <a:lvl1pPr>
              <a:defRPr sz="2400" b="0"/>
            </a:lvl1pPr>
            <a:lvl2pPr>
              <a:defRPr sz="2200" b="0"/>
            </a:lvl2pPr>
            <a:lvl3pPr>
              <a:defRPr sz="2000" b="0"/>
            </a:lvl3pPr>
            <a:lvl4pPr>
              <a:defRPr sz="1800" b="0"/>
            </a:lvl4pPr>
            <a:lvl5pPr>
              <a:defRPr sz="1800" b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00" y="2209801"/>
            <a:ext cx="3612776" cy="3200400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 b="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D6856-6A61-4240-BBD2-8E7BB9E49762}" type="datetimeFigureOut">
              <a:rPr lang="en-US" smtClean="0"/>
              <a:t>10/2/2016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267200" y="6356350"/>
            <a:ext cx="609600" cy="365125"/>
          </a:xfrm>
        </p:spPr>
        <p:txBody>
          <a:bodyPr/>
          <a:lstStyle>
            <a:lvl1pPr algn="ctr">
              <a:defRPr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fld id="{378C12F6-8F3C-664D-924D-4474F6B4465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92162" y="40341"/>
            <a:ext cx="7570787" cy="14119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2162" y="1761565"/>
            <a:ext cx="7570787" cy="42896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651812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fld id="{3B9D6856-6A61-4240-BBD2-8E7BB9E49762}" type="datetimeFigureOut">
              <a:rPr lang="en-US" smtClean="0"/>
              <a:t>10/2/2016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267200" y="6356350"/>
            <a:ext cx="609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fld id="{378C12F6-8F3C-664D-924D-4474F6B44650}" type="slidenum">
              <a:rPr lang="en-US" smtClean="0"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72035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  <p:sldLayoutId id="2147483722" r:id="rId13"/>
  </p:sldLayoutIdLst>
  <p:txStyles>
    <p:titleStyle>
      <a:lvl1pPr algn="ctr" defTabSz="914400" rtl="0" eaLnBrk="1" latinLnBrk="0" hangingPunct="1">
        <a:lnSpc>
          <a:spcPts val="6000"/>
        </a:lnSpc>
        <a:spcBef>
          <a:spcPct val="0"/>
        </a:spcBef>
        <a:buNone/>
        <a:defRPr sz="5400" kern="1200">
          <a:solidFill>
            <a:schemeClr val="tx2"/>
          </a:solidFill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2400"/>
        </a:spcBef>
        <a:buClr>
          <a:schemeClr val="accent1">
            <a:lumMod val="60000"/>
            <a:lumOff val="40000"/>
          </a:schemeClr>
        </a:buClr>
        <a:buFont typeface="Candara" pitchFamily="34" charset="0"/>
        <a:buChar char="•"/>
        <a:defRPr sz="28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tx2"/>
        </a:buClr>
        <a:buFont typeface="Candara" pitchFamily="34" charset="0"/>
        <a:buChar char="•"/>
        <a:defRPr sz="2600" kern="1200">
          <a:solidFill>
            <a:schemeClr val="tx2"/>
          </a:solidFill>
          <a:latin typeface="+mn-lt"/>
          <a:ea typeface="+mn-ea"/>
          <a:cs typeface="+mn-cs"/>
        </a:defRPr>
      </a:lvl2pPr>
      <a:lvl3pPr marL="1035050" indent="-349250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Font typeface="Candara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371600" indent="-336550" algn="l" defTabSz="914400" rtl="0" eaLnBrk="1" latinLnBrk="0" hangingPunct="1">
        <a:spcBef>
          <a:spcPts val="600"/>
        </a:spcBef>
        <a:buClr>
          <a:schemeClr val="tx2"/>
        </a:buClr>
        <a:buFont typeface="Candara" pitchFamily="34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4pPr>
      <a:lvl5pPr marL="1720850" indent="-349250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Font typeface="Candara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055813" indent="-344488" algn="l" defTabSz="914400" rtl="0" eaLnBrk="1" latinLnBrk="0" hangingPunct="1">
        <a:spcBef>
          <a:spcPct val="20000"/>
        </a:spcBef>
        <a:buFont typeface="Arial" pitchFamily="34" charset="0"/>
        <a:buChar char="•"/>
        <a:defRPr lang="en-US" sz="2000" kern="1200" dirty="0" smtClean="0">
          <a:solidFill>
            <a:schemeClr val="tx2"/>
          </a:solidFill>
          <a:latin typeface="+mn-lt"/>
          <a:ea typeface="+mn-ea"/>
          <a:cs typeface="+mn-cs"/>
        </a:defRPr>
      </a:lvl6pPr>
      <a:lvl7pPr marL="2398713" indent="-344488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lang="en-US" sz="2000" kern="1200" dirty="0" smtClean="0">
          <a:solidFill>
            <a:schemeClr val="tx2"/>
          </a:solidFill>
          <a:latin typeface="+mn-lt"/>
          <a:ea typeface="+mn-ea"/>
          <a:cs typeface="+mn-cs"/>
        </a:defRPr>
      </a:lvl7pPr>
      <a:lvl8pPr marL="2743200" indent="-344488" algn="l" defTabSz="914400" rtl="0" eaLnBrk="1" latinLnBrk="0" hangingPunct="1">
        <a:spcBef>
          <a:spcPct val="20000"/>
        </a:spcBef>
        <a:buFont typeface="Arial" pitchFamily="34" charset="0"/>
        <a:buChar char="•"/>
        <a:defRPr lang="en-US" sz="2000" kern="1200" dirty="0" smtClean="0">
          <a:solidFill>
            <a:schemeClr val="tx2"/>
          </a:solidFill>
          <a:latin typeface="+mn-lt"/>
          <a:ea typeface="+mn-ea"/>
          <a:cs typeface="+mn-cs"/>
        </a:defRPr>
      </a:lvl8pPr>
      <a:lvl9pPr marL="3087688" indent="-344488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lang="en-US" sz="2000" kern="1200" dirty="0" smtClean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10" Type="http://schemas.openxmlformats.org/officeDocument/2006/relationships/image" Target="../media/image19.jpeg"/><Relationship Id="rId4" Type="http://schemas.openxmlformats.org/officeDocument/2006/relationships/image" Target="../media/image13.jpeg"/><Relationship Id="rId9" Type="http://schemas.openxmlformats.org/officeDocument/2006/relationships/image" Target="../media/image18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7" Type="http://schemas.openxmlformats.org/officeDocument/2006/relationships/image" Target="../media/image53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52.jpg"/><Relationship Id="rId4" Type="http://schemas.openxmlformats.org/officeDocument/2006/relationships/image" Target="../media/image51.jp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openxmlformats.org/officeDocument/2006/relationships/image" Target="../media/image71.jp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10" Type="http://schemas.openxmlformats.org/officeDocument/2006/relationships/image" Target="../media/image19.jpeg"/><Relationship Id="rId4" Type="http://schemas.openxmlformats.org/officeDocument/2006/relationships/image" Target="../media/image13.jpeg"/><Relationship Id="rId9" Type="http://schemas.openxmlformats.org/officeDocument/2006/relationships/image" Target="../media/image18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83765" y="3505199"/>
            <a:ext cx="5976469" cy="1236134"/>
          </a:xfrm>
        </p:spPr>
        <p:txBody>
          <a:bodyPr/>
          <a:lstStyle/>
          <a:p>
            <a:r>
              <a:rPr lang="en-US" sz="6200" dirty="0" smtClean="0">
                <a:latin typeface="+mn-lt"/>
              </a:rPr>
              <a:t/>
            </a:r>
            <a:br>
              <a:rPr lang="en-US" sz="6200" dirty="0" smtClean="0">
                <a:latin typeface="+mn-lt"/>
              </a:rPr>
            </a:br>
            <a:r>
              <a:rPr lang="en-US" sz="6200" dirty="0" smtClean="0">
                <a:latin typeface="+mn-lt"/>
              </a:rPr>
              <a:t>Midtown Global Market: </a:t>
            </a:r>
            <a:r>
              <a:rPr lang="en-US" dirty="0" smtClean="0">
                <a:latin typeface="+mn-lt"/>
              </a:rPr>
              <a:t/>
            </a:r>
            <a:br>
              <a:rPr lang="en-US" dirty="0" smtClean="0">
                <a:latin typeface="+mn-lt"/>
              </a:rPr>
            </a:br>
            <a:r>
              <a:rPr lang="en-US" sz="3800" dirty="0" smtClean="0">
                <a:latin typeface="+mn-lt"/>
              </a:rPr>
              <a:t>Growing Immigrant Enterprises &amp; New Communities</a:t>
            </a:r>
            <a:endParaRPr lang="en-US" sz="3800" dirty="0">
              <a:latin typeface="+mn-l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83765" y="4927601"/>
            <a:ext cx="5976469" cy="1930399"/>
          </a:xfrm>
        </p:spPr>
        <p:txBody>
          <a:bodyPr>
            <a:normAutofit fontScale="77500" lnSpcReduction="20000"/>
          </a:bodyPr>
          <a:lstStyle/>
          <a:p>
            <a:endParaRPr lang="en-US" dirty="0" smtClean="0"/>
          </a:p>
          <a:p>
            <a:r>
              <a:rPr lang="en-US" sz="3000" dirty="0" smtClean="0"/>
              <a:t>Conference on Human Dignity and Humiliation Studies – Dubrovnik, Croatia – September 2016 </a:t>
            </a:r>
          </a:p>
          <a:p>
            <a:r>
              <a:rPr lang="en-US" sz="3000" dirty="0" smtClean="0"/>
              <a:t>Dr. Tom Borrup</a:t>
            </a:r>
          </a:p>
          <a:p>
            <a:r>
              <a:rPr lang="en-US" sz="3000" dirty="0" smtClean="0"/>
              <a:t>University of Minnesota 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3829529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2162" y="1490371"/>
            <a:ext cx="7570787" cy="4289611"/>
          </a:xfrm>
        </p:spPr>
        <p:txBody>
          <a:bodyPr/>
          <a:lstStyle/>
          <a:p>
            <a:r>
              <a:rPr lang="en-US" dirty="0"/>
              <a:t>Immigrant communities concentrate in Minneapolis &amp; St. Paul with </a:t>
            </a:r>
            <a:r>
              <a:rPr lang="en-US" dirty="0" smtClean="0"/>
              <a:t>combined total </a:t>
            </a:r>
            <a:r>
              <a:rPr lang="en-US" dirty="0"/>
              <a:t>population of 700,000</a:t>
            </a:r>
          </a:p>
          <a:p>
            <a:endParaRPr lang="en-US" dirty="0"/>
          </a:p>
        </p:txBody>
      </p:sp>
      <p:pic>
        <p:nvPicPr>
          <p:cNvPr id="5" name="Picture 4" descr="Screen Shot 2016-09-15 at 7.22.0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2418" y="2948052"/>
            <a:ext cx="5854791" cy="3909947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40341"/>
            <a:ext cx="9144000" cy="1411941"/>
          </a:xfrm>
        </p:spPr>
        <p:txBody>
          <a:bodyPr/>
          <a:lstStyle/>
          <a:p>
            <a:r>
              <a:rPr lang="en-US" dirty="0" smtClean="0"/>
              <a:t>Twin Cities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1091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window dir="vert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0341"/>
            <a:ext cx="9144000" cy="1411941"/>
          </a:xfrm>
        </p:spPr>
        <p:txBody>
          <a:bodyPr/>
          <a:lstStyle/>
          <a:p>
            <a:r>
              <a:rPr lang="en-US" dirty="0" smtClean="0"/>
              <a:t>Sears Retail &amp; Catalogue 1927</a:t>
            </a:r>
            <a:endParaRPr lang="en-US" dirty="0"/>
          </a:p>
        </p:txBody>
      </p:sp>
      <p:pic>
        <p:nvPicPr>
          <p:cNvPr id="4" name="Picture 3" descr="IMG_899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277" y="1535674"/>
            <a:ext cx="5171143" cy="5171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982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wheelReverse spokes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0341"/>
            <a:ext cx="9144000" cy="1411941"/>
          </a:xfrm>
        </p:spPr>
        <p:txBody>
          <a:bodyPr/>
          <a:lstStyle/>
          <a:p>
            <a:r>
              <a:rPr lang="en-US" dirty="0" smtClean="0"/>
              <a:t>1 Mile South of Downtown</a:t>
            </a:r>
            <a:endParaRPr lang="en-US" dirty="0"/>
          </a:p>
        </p:txBody>
      </p:sp>
      <p:pic>
        <p:nvPicPr>
          <p:cNvPr id="4" name="Picture 3" descr="Screen Shot 2016-09-10 at 4.15.1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50597"/>
            <a:ext cx="9144000" cy="553763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407111" y="5951411"/>
            <a:ext cx="14941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O</a:t>
            </a:r>
          </a:p>
        </p:txBody>
      </p:sp>
      <p:sp>
        <p:nvSpPr>
          <p:cNvPr id="6" name="Right Arrow 5"/>
          <p:cNvSpPr/>
          <p:nvPr/>
        </p:nvSpPr>
        <p:spPr>
          <a:xfrm>
            <a:off x="3428703" y="6168231"/>
            <a:ext cx="978408" cy="48463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293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IMG_384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311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864615" y="332601"/>
            <a:ext cx="19656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/>
              <a:t>1940</a:t>
            </a:r>
            <a:endParaRPr 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1496200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wipe/>
      </p:transition>
    </mc:Choice>
    <mc:Fallback xmlns="">
      <p:transition xmlns:p14="http://schemas.microsoft.com/office/powerpoint/2010/main"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reen Shot 2016-09-08 at 8.35.0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533" y="0"/>
            <a:ext cx="9179533" cy="685039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64615" y="332601"/>
            <a:ext cx="19656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/>
              <a:t>2006</a:t>
            </a:r>
            <a:endParaRPr 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2357234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ME 41PF (800x393)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94" y="1982403"/>
            <a:ext cx="9153594" cy="4496703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792162" y="40341"/>
            <a:ext cx="7570787" cy="1411941"/>
          </a:xfrm>
        </p:spPr>
        <p:txBody>
          <a:bodyPr/>
          <a:lstStyle/>
          <a:p>
            <a:r>
              <a:rPr lang="en-US" dirty="0" smtClean="0"/>
              <a:t>Vacant 1995 - 2005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6856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800">
        <p:dissolve/>
      </p:transition>
    </mc:Choice>
    <mc:Fallback xmlns="">
      <p:transition xmlns:p14="http://schemas.microsoft.com/office/powerpoint/2010/main"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ME 029A (800x720)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24" b="18524"/>
          <a:stretch>
            <a:fillRect/>
          </a:stretch>
        </p:blipFill>
        <p:spPr>
          <a:xfrm>
            <a:off x="792162" y="1920315"/>
            <a:ext cx="7570787" cy="4289611"/>
          </a:xfr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792162" y="40341"/>
            <a:ext cx="7570787" cy="1411941"/>
          </a:xfrm>
        </p:spPr>
        <p:txBody>
          <a:bodyPr/>
          <a:lstStyle/>
          <a:p>
            <a:r>
              <a:rPr lang="en-US" dirty="0" smtClean="0"/>
              <a:t>Vacant 1995 - 2005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2262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xmlns:p14="http://schemas.microsoft.com/office/powerpoint/2010/main"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762" y="1565127"/>
            <a:ext cx="7440611" cy="487523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5110662" y="6379888"/>
            <a:ext cx="30694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Photo by Wing Young </a:t>
            </a:r>
            <a:r>
              <a:rPr lang="en-US" dirty="0" err="1" smtClean="0"/>
              <a:t>Huie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792162" y="40341"/>
            <a:ext cx="7570787" cy="1411941"/>
          </a:xfrm>
        </p:spPr>
        <p:txBody>
          <a:bodyPr/>
          <a:lstStyle/>
          <a:p>
            <a:r>
              <a:rPr lang="en-US" dirty="0" smtClean="0"/>
              <a:t>Site of Art Project 2000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7103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6-09-08 at 8.37.5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25" y="1631381"/>
            <a:ext cx="7874000" cy="4909119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792162" y="40341"/>
            <a:ext cx="7570787" cy="1411941"/>
          </a:xfrm>
        </p:spPr>
        <p:txBody>
          <a:bodyPr/>
          <a:lstStyle/>
          <a:p>
            <a:r>
              <a:rPr lang="en-US" dirty="0" smtClean="0"/>
              <a:t>Vacant 1995 - 2005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2455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0341"/>
            <a:ext cx="9144000" cy="1411941"/>
          </a:xfrm>
        </p:spPr>
        <p:txBody>
          <a:bodyPr/>
          <a:lstStyle/>
          <a:p>
            <a:r>
              <a:rPr lang="en-US" dirty="0" smtClean="0"/>
              <a:t>Global Market Opens 2006</a:t>
            </a:r>
            <a:endParaRPr lang="en-US" dirty="0"/>
          </a:p>
        </p:txBody>
      </p:sp>
      <p:pic>
        <p:nvPicPr>
          <p:cNvPr id="4" name="Content Placeholder 3" descr="IMG_6096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28" b="12228"/>
          <a:stretch>
            <a:fillRect/>
          </a:stretch>
        </p:blipFill>
        <p:spPr>
          <a:xfrm>
            <a:off x="587375" y="1603376"/>
            <a:ext cx="8001000" cy="4894456"/>
          </a:xfrm>
        </p:spPr>
      </p:pic>
    </p:spTree>
    <p:extLst>
      <p:ext uri="{BB962C8B-B14F-4D97-AF65-F5344CB8AC3E}">
        <p14:creationId xmlns:p14="http://schemas.microsoft.com/office/powerpoint/2010/main" val="3161000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Midtown Global Market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2162" y="1648324"/>
            <a:ext cx="7570787" cy="4289611"/>
          </a:xfrm>
        </p:spPr>
        <p:txBody>
          <a:bodyPr>
            <a:normAutofit/>
          </a:bodyPr>
          <a:lstStyle/>
          <a:p>
            <a:r>
              <a:rPr lang="en-US" sz="3200" dirty="0"/>
              <a:t>C</a:t>
            </a:r>
            <a:r>
              <a:rPr lang="en-US" sz="3200" dirty="0" smtClean="0"/>
              <a:t>ultural </a:t>
            </a:r>
            <a:r>
              <a:rPr lang="en-US" sz="3200" dirty="0"/>
              <a:t>and economic empowerment and </a:t>
            </a:r>
            <a:r>
              <a:rPr lang="en-US" sz="3200" dirty="0" smtClean="0"/>
              <a:t>building social capital with immigrant communities</a:t>
            </a:r>
          </a:p>
          <a:p>
            <a:pPr>
              <a:spcBef>
                <a:spcPts val="1200"/>
              </a:spcBef>
            </a:pPr>
            <a:r>
              <a:rPr lang="en-US" sz="3200" dirty="0" smtClean="0"/>
              <a:t>Cultural continuity &amp; exchange</a:t>
            </a:r>
          </a:p>
          <a:p>
            <a:pPr>
              <a:spcBef>
                <a:spcPts val="1200"/>
              </a:spcBef>
            </a:pPr>
            <a:r>
              <a:rPr lang="en-US" sz="3200" dirty="0" smtClean="0"/>
              <a:t>No Ordinary Marketplace</a:t>
            </a:r>
            <a:endParaRPr lang="en-US" sz="3600" dirty="0"/>
          </a:p>
        </p:txBody>
      </p:sp>
      <p:pic>
        <p:nvPicPr>
          <p:cNvPr id="4" name="Picture 3" descr="IMG_885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14832"/>
            <a:ext cx="9144000" cy="2135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507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ll/>
      </p:transition>
    </mc:Choice>
    <mc:Fallback xmlns="">
      <p:transition xmlns:p14="http://schemas.microsoft.com/office/powerpoint/2010/main" spd="slow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0341"/>
            <a:ext cx="9144000" cy="1411941"/>
          </a:xfrm>
        </p:spPr>
        <p:txBody>
          <a:bodyPr/>
          <a:lstStyle/>
          <a:p>
            <a:r>
              <a:rPr lang="en-US" dirty="0" smtClean="0"/>
              <a:t>Midtown Exchange Building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7108" y="1599351"/>
            <a:ext cx="7735842" cy="508029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1.3 </a:t>
            </a:r>
            <a:r>
              <a:rPr lang="en-US" dirty="0"/>
              <a:t>million square </a:t>
            </a:r>
            <a:r>
              <a:rPr lang="en-US" dirty="0" smtClean="0"/>
              <a:t>foot complex </a:t>
            </a:r>
            <a:r>
              <a:rPr lang="en-US" dirty="0"/>
              <a:t>(120,000 square meters). </a:t>
            </a:r>
            <a:endParaRPr lang="en-US" dirty="0" smtClean="0">
              <a:solidFill>
                <a:schemeClr val="tx1"/>
              </a:solidFill>
            </a:endParaRPr>
          </a:p>
          <a:p>
            <a:pPr>
              <a:spcBef>
                <a:spcPts val="1200"/>
              </a:spcBef>
            </a:pPr>
            <a:r>
              <a:rPr lang="en-US" dirty="0" smtClean="0">
                <a:solidFill>
                  <a:schemeClr val="tx1"/>
                </a:solidFill>
              </a:rPr>
              <a:t>750-employee 				            Hospital Corporation</a:t>
            </a:r>
          </a:p>
          <a:p>
            <a:r>
              <a:rPr lang="en-US" dirty="0" smtClean="0"/>
              <a:t>Government Service 			            Center (driving licenses, 				          identification, etc.)</a:t>
            </a:r>
          </a:p>
          <a:p>
            <a:r>
              <a:rPr lang="en-US" dirty="0" smtClean="0"/>
              <a:t>70,000-square-foot 				            (21,000 sq. meter) 			             Marketplace</a:t>
            </a:r>
            <a:endParaRPr lang="en-US" dirty="0"/>
          </a:p>
        </p:txBody>
      </p:sp>
      <p:pic>
        <p:nvPicPr>
          <p:cNvPr id="4" name="Picture 3" descr="IMG_776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204" y="2754276"/>
            <a:ext cx="4769796" cy="3577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137724"/>
      </p:ext>
    </p:extLst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2162" y="1444456"/>
            <a:ext cx="7570787" cy="4289611"/>
          </a:xfrm>
        </p:spPr>
        <p:txBody>
          <a:bodyPr/>
          <a:lstStyle/>
          <a:p>
            <a:r>
              <a:rPr lang="en-US" dirty="0" smtClean="0"/>
              <a:t>280 </a:t>
            </a:r>
            <a:r>
              <a:rPr lang="en-US" dirty="0"/>
              <a:t>Rental Apartments; 90 </a:t>
            </a:r>
            <a:r>
              <a:rPr lang="en-US" dirty="0" smtClean="0"/>
              <a:t>Condominiums; </a:t>
            </a:r>
            <a:r>
              <a:rPr lang="en-US" dirty="0"/>
              <a:t>Almost 1,000 residents represent a wide mix of ethnicities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40341"/>
            <a:ext cx="9144000" cy="1411941"/>
          </a:xfrm>
        </p:spPr>
        <p:txBody>
          <a:bodyPr/>
          <a:lstStyle/>
          <a:p>
            <a:r>
              <a:rPr lang="en-US" dirty="0" smtClean="0"/>
              <a:t>Midtown Exchange Building</a:t>
            </a:r>
            <a:endParaRPr lang="en-US" dirty="0"/>
          </a:p>
        </p:txBody>
      </p:sp>
      <p:pic>
        <p:nvPicPr>
          <p:cNvPr id="5" name="Picture 4" descr="Screen Shot 2016-09-15 at 6.09.1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500" y="2802157"/>
            <a:ext cx="7000876" cy="4087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189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Midtown Global Market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7107" y="1761565"/>
            <a:ext cx="8371875" cy="4289611"/>
          </a:xfrm>
        </p:spPr>
        <p:txBody>
          <a:bodyPr>
            <a:normAutofit/>
          </a:bodyPr>
          <a:lstStyle/>
          <a:p>
            <a:r>
              <a:rPr lang="en-US" sz="3200" dirty="0" smtClean="0"/>
              <a:t>Year</a:t>
            </a:r>
            <a:r>
              <a:rPr lang="en-US" sz="3200" dirty="0"/>
              <a:t>-round, indoor </a:t>
            </a:r>
            <a:r>
              <a:rPr lang="en-US" sz="3200" dirty="0" smtClean="0"/>
              <a:t>marketplace</a:t>
            </a:r>
          </a:p>
          <a:p>
            <a:r>
              <a:rPr lang="en-US" sz="3200" dirty="0" smtClean="0"/>
              <a:t>50 </a:t>
            </a:r>
            <a:r>
              <a:rPr lang="en-US" sz="3200" dirty="0"/>
              <a:t>businesses operated by entrepreneurs who originate from 16 countries. </a:t>
            </a:r>
          </a:p>
        </p:txBody>
      </p:sp>
      <p:pic>
        <p:nvPicPr>
          <p:cNvPr id="4" name="Picture 3" descr="IMG_890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38209"/>
            <a:ext cx="9144000" cy="2311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917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u" isContent="1" isInverted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-54129"/>
            <a:ext cx="4000500" cy="1411941"/>
          </a:xfrm>
        </p:spPr>
        <p:txBody>
          <a:bodyPr/>
          <a:lstStyle/>
          <a:p>
            <a:r>
              <a:rPr lang="en-US" sz="4800" dirty="0" smtClean="0"/>
              <a:t>Global Entrepreneurs</a:t>
            </a:r>
            <a:endParaRPr lang="en-US" sz="4800" dirty="0"/>
          </a:p>
        </p:txBody>
      </p:sp>
      <p:sp>
        <p:nvSpPr>
          <p:cNvPr id="3" name="Rectangle 2"/>
          <p:cNvSpPr/>
          <p:nvPr/>
        </p:nvSpPr>
        <p:spPr>
          <a:xfrm>
            <a:off x="247904" y="1793962"/>
            <a:ext cx="3593126" cy="35394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Clr>
                <a:schemeClr val="bg2"/>
              </a:buClr>
              <a:buFont typeface="Lucida Grande"/>
              <a:buChar char="•"/>
            </a:pPr>
            <a:endParaRPr lang="en-US" sz="2800" dirty="0" smtClean="0"/>
          </a:p>
          <a:p>
            <a:pPr marL="457200" indent="-457200">
              <a:buClr>
                <a:schemeClr val="bg2"/>
              </a:buClr>
              <a:buFont typeface="Lucida Grande"/>
              <a:buChar char="•"/>
            </a:pPr>
            <a:r>
              <a:rPr lang="en-US" sz="2800" dirty="0" smtClean="0"/>
              <a:t>Steady </a:t>
            </a:r>
            <a:r>
              <a:rPr lang="en-US" sz="2800" dirty="0"/>
              <a:t>growth in visitors and business </a:t>
            </a:r>
            <a:r>
              <a:rPr lang="en-US" sz="2800" dirty="0" smtClean="0"/>
              <a:t>activity</a:t>
            </a:r>
          </a:p>
          <a:p>
            <a:pPr>
              <a:buClr>
                <a:schemeClr val="bg2"/>
              </a:buClr>
            </a:pPr>
            <a:r>
              <a:rPr lang="en-US" sz="2800" dirty="0" smtClean="0"/>
              <a:t> </a:t>
            </a:r>
            <a:endParaRPr lang="en-US" sz="2800" dirty="0"/>
          </a:p>
          <a:p>
            <a:pPr marL="457200" indent="-457200">
              <a:buClr>
                <a:schemeClr val="bg2"/>
              </a:buClr>
              <a:buFont typeface="Lucida Grande"/>
              <a:buChar char="•"/>
            </a:pPr>
            <a:r>
              <a:rPr lang="en-US" sz="2800" dirty="0"/>
              <a:t>Average yearly sales (2015) more than $6 million US</a:t>
            </a:r>
          </a:p>
        </p:txBody>
      </p:sp>
      <p:pic>
        <p:nvPicPr>
          <p:cNvPr id="5" name="Picture 4" descr="IMG_881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501" y="3"/>
            <a:ext cx="5143499" cy="685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92464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Midtown Global Market</a:t>
            </a:r>
            <a:endParaRPr lang="en-US" dirty="0"/>
          </a:p>
        </p:txBody>
      </p:sp>
      <p:pic>
        <p:nvPicPr>
          <p:cNvPr id="8" name="Picture 7" descr="IMG_881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6683" y="2497667"/>
            <a:ext cx="2324740" cy="436562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04875" y="1480918"/>
            <a:ext cx="734694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Clr>
                <a:schemeClr val="bg2"/>
              </a:buClr>
              <a:buFont typeface="Lucida Grande"/>
              <a:buChar char="•"/>
            </a:pPr>
            <a:r>
              <a:rPr lang="en-US" sz="2800" dirty="0"/>
              <a:t>Ethnic foods, local vegetables, fruits, meat, dairy, and other handmade items and foods</a:t>
            </a:r>
          </a:p>
        </p:txBody>
      </p:sp>
      <p:pic>
        <p:nvPicPr>
          <p:cNvPr id="7" name="Picture 6" descr="IMG_882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3658" y="2497667"/>
            <a:ext cx="3270250" cy="4360333"/>
          </a:xfrm>
          <a:prstGeom prst="rect">
            <a:avLst/>
          </a:prstGeom>
        </p:spPr>
      </p:pic>
      <p:pic>
        <p:nvPicPr>
          <p:cNvPr id="9" name="Picture 8" descr="MGM-Matt-Market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524" y="3894657"/>
            <a:ext cx="3304823" cy="24786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12902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Midtown Global Market</a:t>
            </a:r>
            <a:endParaRPr lang="en-US" dirty="0"/>
          </a:p>
        </p:txBody>
      </p:sp>
      <p:pic>
        <p:nvPicPr>
          <p:cNvPr id="6" name="Picture 5" descr="IMG_882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6335" y="2492376"/>
            <a:ext cx="5863165" cy="439737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63625" y="1697019"/>
            <a:ext cx="68421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bg2"/>
              </a:buClr>
              <a:buFont typeface="Lucida Grande"/>
              <a:buChar char="•"/>
            </a:pPr>
            <a:r>
              <a:rPr lang="en-US" sz="2800" dirty="0"/>
              <a:t>Draws over 1.5 million visitors each </a:t>
            </a:r>
            <a:r>
              <a:rPr lang="en-US" sz="2800" dirty="0" smtClean="0"/>
              <a:t>year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313183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Midtown Global Market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44500" y="1746250"/>
            <a:ext cx="36036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chemeClr val="bg2"/>
              </a:buClr>
              <a:buFont typeface="Lucida Grande"/>
              <a:buChar char="•"/>
            </a:pPr>
            <a:r>
              <a:rPr lang="en-US" sz="3200" dirty="0" smtClean="0"/>
              <a:t>More than 475 jobs created</a:t>
            </a:r>
            <a:endParaRPr lang="en-US" sz="3200" dirty="0"/>
          </a:p>
        </p:txBody>
      </p:sp>
      <p:pic>
        <p:nvPicPr>
          <p:cNvPr id="7" name="Picture 6" descr="IMG_881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1542" y="1436407"/>
            <a:ext cx="4868333" cy="3651250"/>
          </a:xfrm>
          <a:prstGeom prst="rect">
            <a:avLst/>
          </a:prstGeom>
        </p:spPr>
      </p:pic>
      <p:pic>
        <p:nvPicPr>
          <p:cNvPr id="8" name="Picture 7" descr="IMG_896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32548"/>
            <a:ext cx="4873625" cy="3655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34974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Midtown Global Market</a:t>
            </a:r>
            <a:endParaRPr lang="en-US" dirty="0"/>
          </a:p>
        </p:txBody>
      </p:sp>
      <p:pic>
        <p:nvPicPr>
          <p:cNvPr id="4" name="Picture 3" descr="IMG_885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875" y="1952623"/>
            <a:ext cx="5715001" cy="4286251"/>
          </a:xfrm>
          <a:prstGeom prst="rect">
            <a:avLst/>
          </a:prstGeom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38125" y="1952624"/>
            <a:ext cx="3159125" cy="4429125"/>
          </a:xfrm>
        </p:spPr>
        <p:txBody>
          <a:bodyPr>
            <a:normAutofit/>
          </a:bodyPr>
          <a:lstStyle/>
          <a:p>
            <a:r>
              <a:rPr lang="en-US" sz="2600" dirty="0" smtClean="0"/>
              <a:t>Imported </a:t>
            </a:r>
            <a:r>
              <a:rPr lang="en-US" sz="2600" dirty="0"/>
              <a:t>products from dozens of countries in Asia, Latin America, Africa, the Middle East, and Scandinavia stimulate trade and cultural </a:t>
            </a:r>
            <a:r>
              <a:rPr lang="en-US" sz="2600" dirty="0" smtClean="0"/>
              <a:t>exchange</a:t>
            </a:r>
            <a:endParaRPr lang="en-US" sz="2600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0081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Midtown Global Market</a:t>
            </a:r>
            <a:endParaRPr lang="en-US" dirty="0"/>
          </a:p>
        </p:txBody>
      </p:sp>
      <p:pic>
        <p:nvPicPr>
          <p:cNvPr id="4" name="Content Placeholder 3" descr="IMG_8963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46" b="3646"/>
          <a:stretch>
            <a:fillRect/>
          </a:stretch>
        </p:blipFill>
        <p:spPr>
          <a:xfrm>
            <a:off x="792162" y="2569571"/>
            <a:ext cx="7570787" cy="428961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44331" y="1739544"/>
            <a:ext cx="84440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chemeClr val="bg2"/>
              </a:buClr>
              <a:buFont typeface="Lucida Grande"/>
              <a:buChar char="•"/>
            </a:pPr>
            <a:r>
              <a:rPr lang="en-US" sz="2800" dirty="0" smtClean="0"/>
              <a:t>25 Per Cent reduction in crime in surrounding areas</a:t>
            </a:r>
          </a:p>
        </p:txBody>
      </p:sp>
    </p:spTree>
    <p:extLst>
      <p:ext uri="{BB962C8B-B14F-4D97-AF65-F5344CB8AC3E}">
        <p14:creationId xmlns:p14="http://schemas.microsoft.com/office/powerpoint/2010/main" val="1597604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8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Neighborhood Icon</a:t>
            </a:r>
            <a:endParaRPr lang="en-US" dirty="0"/>
          </a:p>
        </p:txBody>
      </p:sp>
      <p:pic>
        <p:nvPicPr>
          <p:cNvPr id="4" name="Content Placeholder 3" descr="Screen Shot 2016-09-15 at 6.05.33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01" b="7001"/>
          <a:stretch>
            <a:fillRect/>
          </a:stretch>
        </p:blipFill>
        <p:spPr>
          <a:xfrm>
            <a:off x="0" y="1404657"/>
            <a:ext cx="9175750" cy="5508268"/>
          </a:xfrm>
        </p:spPr>
      </p:pic>
    </p:spTree>
    <p:extLst>
      <p:ext uri="{BB962C8B-B14F-4D97-AF65-F5344CB8AC3E}">
        <p14:creationId xmlns:p14="http://schemas.microsoft.com/office/powerpoint/2010/main" val="3445399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Title 1"/>
          <p:cNvSpPr>
            <a:spLocks noGrp="1"/>
          </p:cNvSpPr>
          <p:nvPr>
            <p:ph type="title"/>
          </p:nvPr>
        </p:nvSpPr>
        <p:spPr>
          <a:xfrm>
            <a:off x="88900" y="160374"/>
            <a:ext cx="8950512" cy="1116012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dirty="0" smtClean="0">
                <a:latin typeface="Candara"/>
                <a:cs typeface="Candara"/>
              </a:rPr>
              <a:t>My Neighborhood</a:t>
            </a:r>
            <a:endParaRPr lang="en-US" dirty="0">
              <a:latin typeface="Candara"/>
              <a:cs typeface="Candara"/>
            </a:endParaRPr>
          </a:p>
        </p:txBody>
      </p:sp>
      <p:pic>
        <p:nvPicPr>
          <p:cNvPr id="60418" name="Picture 1" descr="MGM HolyLand Beard Gu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3709988"/>
            <a:ext cx="2362200" cy="31480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19" name="Picture 2" descr="MGM Jorge-LaLom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57725"/>
            <a:ext cx="2933700" cy="22002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0" name="Picture 3" descr="MGM Marlon-LeftHanded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875" y="4164013"/>
            <a:ext cx="3590925" cy="26939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1" name="Picture 4" descr="MGM Mary IceCream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665288"/>
            <a:ext cx="2357438" cy="31416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2" name="Picture 5" descr="MGM Phams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63838"/>
            <a:ext cx="3289300" cy="24685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3" name="Picture 6" descr="MGM Tiece - Grassroots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8313" y="1665288"/>
            <a:ext cx="3500437" cy="2627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4" name="Picture 7" descr="MGM_African Store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65288"/>
            <a:ext cx="2514600" cy="1885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5" name="Picture 8" descr="MGM-Matt-Market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1438" y="3435350"/>
            <a:ext cx="2743200" cy="2057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6" name="Picture 9" descr="MGM MexicanStore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665288"/>
            <a:ext cx="2763838" cy="20732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2753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Building Social Capital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2162" y="1599351"/>
            <a:ext cx="7570787" cy="4892131"/>
          </a:xfrm>
        </p:spPr>
        <p:txBody>
          <a:bodyPr>
            <a:normAutofit lnSpcReduction="10000"/>
          </a:bodyPr>
          <a:lstStyle/>
          <a:p>
            <a:r>
              <a:rPr lang="en-US" i="1" dirty="0" smtClean="0"/>
              <a:t>Research in an ethnically diverse and therefore “stigmatized” </a:t>
            </a:r>
            <a:r>
              <a:rPr lang="en-US" i="1" dirty="0" err="1" smtClean="0"/>
              <a:t>neighbourhood</a:t>
            </a:r>
            <a:r>
              <a:rPr lang="en-US" i="1" dirty="0" smtClean="0"/>
              <a:t>, she found:</a:t>
            </a:r>
          </a:p>
          <a:p>
            <a:pPr marL="0" indent="0">
              <a:buNone/>
            </a:pPr>
            <a:r>
              <a:rPr lang="en-US" dirty="0" smtClean="0"/>
              <a:t>“Territorial </a:t>
            </a:r>
            <a:r>
              <a:rPr lang="en-US" dirty="0"/>
              <a:t>stigmatization is expected to have negative consequences for </a:t>
            </a:r>
            <a:r>
              <a:rPr lang="en-US" dirty="0" smtClean="0"/>
              <a:t>social networks</a:t>
            </a:r>
            <a:r>
              <a:rPr lang="en-US" dirty="0"/>
              <a:t>, activities, levels of trust and social cohesion in a </a:t>
            </a:r>
            <a:r>
              <a:rPr lang="en-US" dirty="0" err="1"/>
              <a:t>neighbourhood</a:t>
            </a:r>
            <a:r>
              <a:rPr lang="en-US" dirty="0"/>
              <a:t>, but </a:t>
            </a:r>
            <a:r>
              <a:rPr lang="en-US" dirty="0" smtClean="0"/>
              <a:t>surprisingly this </a:t>
            </a:r>
            <a:r>
              <a:rPr lang="en-US" dirty="0"/>
              <a:t>effect is not seen in </a:t>
            </a:r>
            <a:r>
              <a:rPr lang="en-US" dirty="0" err="1"/>
              <a:t>Sydhavnen</a:t>
            </a:r>
            <a:r>
              <a:rPr lang="en-US" dirty="0"/>
              <a:t>, where social cohesion and mutual trust </a:t>
            </a:r>
            <a:r>
              <a:rPr lang="en-US" dirty="0" smtClean="0"/>
              <a:t>are high.</a:t>
            </a:r>
          </a:p>
          <a:p>
            <a:pPr marL="0" indent="0">
              <a:buNone/>
            </a:pPr>
            <a:r>
              <a:rPr lang="en-US" i="1" dirty="0" smtClean="0"/>
              <a:t>			Helene </a:t>
            </a:r>
            <a:r>
              <a:rPr lang="en-US" i="1" dirty="0" err="1"/>
              <a:t>Lindskov</a:t>
            </a:r>
            <a:r>
              <a:rPr lang="en-US" i="1" dirty="0"/>
              <a:t> </a:t>
            </a:r>
            <a:r>
              <a:rPr lang="en-US" i="1" dirty="0" err="1"/>
              <a:t>Kjær</a:t>
            </a:r>
            <a:endParaRPr lang="en-US" i="1" dirty="0"/>
          </a:p>
          <a:p>
            <a:pPr marL="0" indent="0">
              <a:spcBef>
                <a:spcPts val="0"/>
              </a:spcBef>
              <a:buNone/>
            </a:pPr>
            <a:r>
              <a:rPr lang="en-US" i="1" dirty="0"/>
              <a:t>			Utrecht University, 2016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3413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fad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0341"/>
            <a:ext cx="9144000" cy="1411941"/>
          </a:xfrm>
        </p:spPr>
        <p:txBody>
          <a:bodyPr/>
          <a:lstStyle/>
          <a:p>
            <a:r>
              <a:rPr lang="en-US" dirty="0" smtClean="0"/>
              <a:t>Spaces Where People Meet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2162" y="1761565"/>
            <a:ext cx="7799200" cy="4289611"/>
          </a:xfrm>
        </p:spPr>
        <p:txBody>
          <a:bodyPr/>
          <a:lstStyle/>
          <a:p>
            <a:r>
              <a:rPr lang="en-US" sz="3200" dirty="0" smtClean="0"/>
              <a:t>“Meeting </a:t>
            </a:r>
            <a:r>
              <a:rPr lang="en-US" sz="3200" dirty="0"/>
              <a:t>opportunities in the public space between the different groups of residents</a:t>
            </a:r>
            <a:r>
              <a:rPr lang="en-US" sz="3200" dirty="0" smtClean="0"/>
              <a:t>, even </a:t>
            </a:r>
            <a:r>
              <a:rPr lang="en-US" sz="3200" dirty="0"/>
              <a:t>though they did not evolve into lasting relations, are found to enhance </a:t>
            </a:r>
            <a:r>
              <a:rPr lang="en-US" sz="3200" dirty="0" smtClean="0"/>
              <a:t>the mutual </a:t>
            </a:r>
            <a:r>
              <a:rPr lang="en-US" sz="3200" dirty="0"/>
              <a:t>trust and social cohesion in the </a:t>
            </a:r>
            <a:r>
              <a:rPr lang="en-US" sz="3200" dirty="0" err="1"/>
              <a:t>neighbourhood</a:t>
            </a:r>
            <a:r>
              <a:rPr lang="en-US" sz="3200" dirty="0" smtClean="0"/>
              <a:t>.”</a:t>
            </a:r>
          </a:p>
          <a:p>
            <a:pPr marL="0" indent="0">
              <a:buNone/>
            </a:pPr>
            <a:r>
              <a:rPr lang="en-US" i="1" dirty="0" smtClean="0"/>
              <a:t>			Helene </a:t>
            </a:r>
            <a:r>
              <a:rPr lang="en-US" i="1" dirty="0" err="1"/>
              <a:t>Lindskov</a:t>
            </a:r>
            <a:r>
              <a:rPr lang="en-US" i="1" dirty="0"/>
              <a:t> </a:t>
            </a:r>
            <a:r>
              <a:rPr lang="en-US" i="1" dirty="0" err="1" smtClean="0"/>
              <a:t>Kjær</a:t>
            </a:r>
            <a:endParaRPr lang="en-US" i="1" dirty="0"/>
          </a:p>
          <a:p>
            <a:pPr marL="0" indent="0">
              <a:spcBef>
                <a:spcPts val="0"/>
              </a:spcBef>
              <a:buNone/>
            </a:pPr>
            <a:r>
              <a:rPr lang="en-US" i="1" dirty="0" smtClean="0"/>
              <a:t>			Utrecht University, 2016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846797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 dir="u"/>
      </p:transition>
    </mc:Choice>
    <mc:Fallback xmlns="">
      <p:transition xmlns:p14="http://schemas.microsoft.com/office/powerpoint/2010/main" spd="slow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Building Social Capital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2162" y="1604765"/>
            <a:ext cx="7570787" cy="4289611"/>
          </a:xfrm>
        </p:spPr>
        <p:txBody>
          <a:bodyPr/>
          <a:lstStyle/>
          <a:p>
            <a:r>
              <a:rPr lang="en-US" dirty="0"/>
              <a:t>E</a:t>
            </a:r>
            <a:r>
              <a:rPr lang="en-US" dirty="0" smtClean="0"/>
              <a:t>xhibits </a:t>
            </a:r>
            <a:r>
              <a:rPr lang="en-US" dirty="0"/>
              <a:t>of local artists, live music 3 to 5 days per </a:t>
            </a:r>
            <a:r>
              <a:rPr lang="en-US" dirty="0" smtClean="0"/>
              <a:t>week</a:t>
            </a:r>
            <a:endParaRPr lang="en-US" dirty="0"/>
          </a:p>
          <a:p>
            <a:r>
              <a:rPr lang="en-US" dirty="0" smtClean="0"/>
              <a:t>over </a:t>
            </a:r>
            <a:r>
              <a:rPr lang="en-US" dirty="0"/>
              <a:t>25 large-scale events each year </a:t>
            </a:r>
            <a:r>
              <a:rPr lang="en-US" dirty="0" smtClean="0"/>
              <a:t>celebrate </a:t>
            </a:r>
            <a:r>
              <a:rPr lang="en-US" dirty="0"/>
              <a:t>the eclectic </a:t>
            </a:r>
            <a:r>
              <a:rPr lang="en-US" dirty="0" smtClean="0"/>
              <a:t>cultures </a:t>
            </a:r>
            <a:r>
              <a:rPr lang="en-US" dirty="0"/>
              <a:t>that are part of the market and surrounding </a:t>
            </a:r>
            <a:r>
              <a:rPr lang="en-US" dirty="0" smtClean="0"/>
              <a:t>neighborhoods</a:t>
            </a:r>
            <a:endParaRPr lang="en-US" dirty="0"/>
          </a:p>
        </p:txBody>
      </p:sp>
      <p:pic>
        <p:nvPicPr>
          <p:cNvPr id="4" name="Picture 3" descr="IMG_610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22093"/>
            <a:ext cx="9144000" cy="2075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599744"/>
      </p:ext>
    </p:extLst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162" y="-27391"/>
            <a:ext cx="7570787" cy="1411941"/>
          </a:xfrm>
        </p:spPr>
        <p:txBody>
          <a:bodyPr/>
          <a:lstStyle/>
          <a:p>
            <a:r>
              <a:rPr lang="en-US" sz="4800" dirty="0" smtClean="0"/>
              <a:t>Building Social Capital:</a:t>
            </a:r>
            <a:br>
              <a:rPr lang="en-US" sz="4800" dirty="0" smtClean="0"/>
            </a:br>
            <a:r>
              <a:rPr lang="en-US" sz="4800" dirty="0" smtClean="0"/>
              <a:t>Food Connects People</a:t>
            </a:r>
            <a:endParaRPr lang="en-US" sz="4800" dirty="0"/>
          </a:p>
        </p:txBody>
      </p:sp>
      <p:pic>
        <p:nvPicPr>
          <p:cNvPr id="4" name="Picture 1" descr="MGM HolyLand Beard Gu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1467" y="1435349"/>
            <a:ext cx="2912533" cy="38814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DSCN829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4133" y="1452282"/>
            <a:ext cx="3471335" cy="2603501"/>
          </a:xfrm>
          <a:prstGeom prst="rect">
            <a:avLst/>
          </a:prstGeom>
        </p:spPr>
      </p:pic>
      <p:pic>
        <p:nvPicPr>
          <p:cNvPr id="7" name="Picture 6" descr="IMG_6455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1467" y="4690533"/>
            <a:ext cx="2912533" cy="2184400"/>
          </a:xfrm>
          <a:prstGeom prst="rect">
            <a:avLst/>
          </a:prstGeom>
        </p:spPr>
      </p:pic>
      <p:pic>
        <p:nvPicPr>
          <p:cNvPr id="8" name="Picture 7" descr="IMG_7202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35349"/>
            <a:ext cx="3386667" cy="2540000"/>
          </a:xfrm>
          <a:prstGeom prst="rect">
            <a:avLst/>
          </a:prstGeom>
        </p:spPr>
      </p:pic>
      <p:pic>
        <p:nvPicPr>
          <p:cNvPr id="10" name="Picture 2" descr="MGM Jorge-LaLoma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949699"/>
            <a:ext cx="3877734" cy="29083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IMG_8845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9867" y="3941233"/>
            <a:ext cx="3911600" cy="293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981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162" y="-27391"/>
            <a:ext cx="7570787" cy="1411941"/>
          </a:xfrm>
        </p:spPr>
        <p:txBody>
          <a:bodyPr/>
          <a:lstStyle/>
          <a:p>
            <a:r>
              <a:rPr lang="en-US" sz="4800" dirty="0" smtClean="0"/>
              <a:t>Building Social Capital: Music &amp; Children</a:t>
            </a:r>
            <a:endParaRPr lang="en-US" sz="4800" dirty="0"/>
          </a:p>
        </p:txBody>
      </p:sp>
      <p:pic>
        <p:nvPicPr>
          <p:cNvPr id="6" name="Picture 5" descr="IMG_880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669" y="2210867"/>
            <a:ext cx="6196176" cy="464713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1583670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Twice weekly events – music &amp; children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79084359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Midtown Global Market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2162" y="1457697"/>
            <a:ext cx="7861911" cy="4289611"/>
          </a:xfrm>
        </p:spPr>
        <p:txBody>
          <a:bodyPr>
            <a:normAutofit/>
          </a:bodyPr>
          <a:lstStyle/>
          <a:p>
            <a:r>
              <a:rPr lang="en-US" dirty="0" smtClean="0"/>
              <a:t>Daily </a:t>
            </a:r>
            <a:r>
              <a:rPr lang="en-US" dirty="0"/>
              <a:t>traffic </a:t>
            </a:r>
            <a:r>
              <a:rPr lang="en-US" dirty="0" smtClean="0"/>
              <a:t>exceeds </a:t>
            </a:r>
            <a:r>
              <a:rPr lang="en-US" dirty="0"/>
              <a:t>4,000 </a:t>
            </a:r>
            <a:r>
              <a:rPr lang="en-US" dirty="0" smtClean="0"/>
              <a:t>people</a:t>
            </a:r>
          </a:p>
          <a:p>
            <a:r>
              <a:rPr lang="en-US" dirty="0"/>
              <a:t>Major shift in image of neighborhoods</a:t>
            </a:r>
          </a:p>
          <a:p>
            <a:endParaRPr lang="en-US" dirty="0"/>
          </a:p>
        </p:txBody>
      </p:sp>
      <p:pic>
        <p:nvPicPr>
          <p:cNvPr id="5" name="Content Placeholder 3" descr="IMG_080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38" b="12238"/>
          <a:stretch>
            <a:fillRect/>
          </a:stretch>
        </p:blipFill>
        <p:spPr>
          <a:xfrm>
            <a:off x="1088025" y="2921001"/>
            <a:ext cx="6976476" cy="3952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920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xmlns:p14="http://schemas.microsoft.com/office/powerpoint/2010/main"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MG_7158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28" b="12228"/>
          <a:stretch>
            <a:fillRect/>
          </a:stretch>
        </p:blipFill>
        <p:spPr>
          <a:xfrm>
            <a:off x="792162" y="2568389"/>
            <a:ext cx="7570787" cy="4289611"/>
          </a:xfr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792162" y="40341"/>
            <a:ext cx="7570787" cy="1411941"/>
          </a:xfrm>
        </p:spPr>
        <p:txBody>
          <a:bodyPr/>
          <a:lstStyle/>
          <a:p>
            <a:r>
              <a:rPr lang="en-US" dirty="0" smtClean="0"/>
              <a:t>Rooftop Social Space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92162" y="1845733"/>
            <a:ext cx="79285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bg2"/>
              </a:buClr>
              <a:buFont typeface="Lucida Grande"/>
              <a:buChar char="•"/>
            </a:pPr>
            <a:r>
              <a:rPr lang="en-US" sz="2800" dirty="0" smtClean="0"/>
              <a:t>Educators from Mexico visit and meet with peers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400473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xmlns:p14="http://schemas.microsoft.com/office/powerpoint/2010/main"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Rooftop Social Space</a:t>
            </a:r>
            <a:endParaRPr lang="en-US" dirty="0"/>
          </a:p>
        </p:txBody>
      </p:sp>
      <p:pic>
        <p:nvPicPr>
          <p:cNvPr id="4" name="Content Placeholder 3" descr="IMG_7147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28" b="12228"/>
          <a:stretch>
            <a:fillRect/>
          </a:stretch>
        </p:blipFill>
        <p:spPr>
          <a:xfrm>
            <a:off x="792162" y="2568389"/>
            <a:ext cx="7570787" cy="4289611"/>
          </a:xfrm>
        </p:spPr>
      </p:pic>
      <p:sp>
        <p:nvSpPr>
          <p:cNvPr id="5" name="TextBox 4"/>
          <p:cNvSpPr txBox="1"/>
          <p:nvPr/>
        </p:nvSpPr>
        <p:spPr>
          <a:xfrm>
            <a:off x="792162" y="1845733"/>
            <a:ext cx="79285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bg2"/>
              </a:buClr>
              <a:buFont typeface="Lucida Grande"/>
              <a:buChar char="•"/>
            </a:pPr>
            <a:r>
              <a:rPr lang="en-US" sz="2800" dirty="0" smtClean="0"/>
              <a:t>Educators from Mexico visit and meet with peers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912241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 dir="r"/>
      </p:transition>
    </mc:Choice>
    <mc:Fallback xmlns="">
      <p:transition xmlns:p14="http://schemas.microsoft.com/office/powerpoint/2010/main" spd="slow">
        <p:wipe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Politicians Campaign</a:t>
            </a:r>
            <a:endParaRPr lang="en-US" dirty="0"/>
          </a:p>
        </p:txBody>
      </p:sp>
      <p:pic>
        <p:nvPicPr>
          <p:cNvPr id="4" name="Picture 3" descr="20131217_19171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452283"/>
            <a:ext cx="4048125" cy="5405718"/>
          </a:xfrm>
          <a:prstGeom prst="rect">
            <a:avLst/>
          </a:prstGeom>
        </p:spPr>
      </p:pic>
      <p:pic>
        <p:nvPicPr>
          <p:cNvPr id="6" name="Picture 5" descr="DSCN969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008" y="3524250"/>
            <a:ext cx="6096992" cy="3333750"/>
          </a:xfrm>
          <a:prstGeom prst="rect">
            <a:avLst/>
          </a:prstGeom>
        </p:spPr>
      </p:pic>
      <p:pic>
        <p:nvPicPr>
          <p:cNvPr id="7" name="Picture 6" descr="Screen Shot 2016-09-17 at 5.31.58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9625" y="1436262"/>
            <a:ext cx="4124324" cy="2218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221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6-09-15 at 7.46.1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60056"/>
            <a:ext cx="9144000" cy="4024812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792162" y="-43444"/>
            <a:ext cx="7570787" cy="1411941"/>
          </a:xfrm>
        </p:spPr>
        <p:txBody>
          <a:bodyPr/>
          <a:lstStyle/>
          <a:p>
            <a:r>
              <a:rPr lang="en-US" sz="4800" dirty="0" smtClean="0"/>
              <a:t>Neighborhood </a:t>
            </a:r>
            <a:br>
              <a:rPr lang="en-US" sz="4800" dirty="0" smtClean="0"/>
            </a:br>
            <a:r>
              <a:rPr lang="en-US" sz="4800" dirty="0" smtClean="0"/>
              <a:t>Development Center (NDC)</a:t>
            </a:r>
            <a:endParaRPr lang="en-US" sz="4800" dirty="0"/>
          </a:p>
        </p:txBody>
      </p:sp>
      <p:sp>
        <p:nvSpPr>
          <p:cNvPr id="6" name="TextBox 5"/>
          <p:cNvSpPr txBox="1"/>
          <p:nvPr/>
        </p:nvSpPr>
        <p:spPr>
          <a:xfrm>
            <a:off x="468729" y="1508549"/>
            <a:ext cx="8240562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/>
              <a:t>NGO </a:t>
            </a:r>
            <a:r>
              <a:rPr lang="en-US" sz="2600" dirty="0"/>
              <a:t>dedicated to </a:t>
            </a:r>
            <a:r>
              <a:rPr lang="en-US" sz="2600" dirty="0" smtClean="0"/>
              <a:t>identifying </a:t>
            </a:r>
            <a:r>
              <a:rPr lang="en-US" sz="2600" dirty="0"/>
              <a:t>and </a:t>
            </a:r>
            <a:r>
              <a:rPr lang="en-US" sz="2600" dirty="0" smtClean="0"/>
              <a:t>training </a:t>
            </a:r>
            <a:r>
              <a:rPr lang="en-US" sz="2600" dirty="0"/>
              <a:t>local entrepreneurs who can transform their neighborhoods by starting and operating successful businesses. </a:t>
            </a:r>
          </a:p>
        </p:txBody>
      </p:sp>
    </p:spTree>
    <p:extLst>
      <p:ext uri="{BB962C8B-B14F-4D97-AF65-F5344CB8AC3E}">
        <p14:creationId xmlns:p14="http://schemas.microsoft.com/office/powerpoint/2010/main" val="4116956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lip dir="r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0341"/>
            <a:ext cx="9144000" cy="1411941"/>
          </a:xfrm>
        </p:spPr>
        <p:txBody>
          <a:bodyPr/>
          <a:lstStyle/>
          <a:p>
            <a:r>
              <a:rPr lang="en-US" b="1" dirty="0" smtClean="0">
                <a:solidFill>
                  <a:srgbClr val="000000"/>
                </a:solidFill>
              </a:rPr>
              <a:t>Minneapolis &amp; St. Paul – USA</a:t>
            </a:r>
            <a:r>
              <a:rPr lang="en-US" b="1" dirty="0" smtClean="0">
                <a:solidFill>
                  <a:srgbClr val="FF0000"/>
                </a:solidFill>
              </a:rPr>
              <a:t>  </a:t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b="1" dirty="0" smtClean="0">
                <a:solidFill>
                  <a:srgbClr val="FF0000"/>
                </a:solidFill>
              </a:rPr>
              <a:t>X </a:t>
            </a:r>
            <a:r>
              <a:rPr lang="en-US" b="1" dirty="0" smtClean="0">
                <a:solidFill>
                  <a:srgbClr val="000000"/>
                </a:solidFill>
              </a:rPr>
              <a:t>Marks the Spot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86000" y="31058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 smtClean="0"/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5429" y="1452282"/>
            <a:ext cx="4262571" cy="548520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775200" y="4378472"/>
            <a:ext cx="342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X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7841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792162" y="-43444"/>
            <a:ext cx="7570787" cy="1411941"/>
          </a:xfrm>
        </p:spPr>
        <p:txBody>
          <a:bodyPr/>
          <a:lstStyle/>
          <a:p>
            <a:r>
              <a:rPr lang="en-US" sz="4800" dirty="0" smtClean="0"/>
              <a:t>Neighborhood </a:t>
            </a:r>
            <a:br>
              <a:rPr lang="en-US" sz="4800" dirty="0" smtClean="0"/>
            </a:br>
            <a:r>
              <a:rPr lang="en-US" sz="4800" dirty="0" smtClean="0"/>
              <a:t>Development Center (NDC)</a:t>
            </a:r>
            <a:endParaRPr lang="en-US" sz="4800" dirty="0"/>
          </a:p>
        </p:txBody>
      </p:sp>
      <p:pic>
        <p:nvPicPr>
          <p:cNvPr id="7" name="Picture 6" descr="Screen Shot 2016-09-14 at 4.02.2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59871"/>
            <a:ext cx="9144000" cy="3892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0308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Newest Entrepreneurs</a:t>
            </a:r>
            <a:endParaRPr lang="en-US" dirty="0"/>
          </a:p>
        </p:txBody>
      </p:sp>
      <p:pic>
        <p:nvPicPr>
          <p:cNvPr id="4" name="Content Placeholder 3" descr="IMG_8814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28" b="12228"/>
          <a:stretch>
            <a:fillRect/>
          </a:stretch>
        </p:blipFill>
        <p:spPr>
          <a:xfrm>
            <a:off x="792162" y="1965405"/>
            <a:ext cx="7570787" cy="4289611"/>
          </a:xfrm>
        </p:spPr>
      </p:pic>
    </p:spTree>
    <p:extLst>
      <p:ext uri="{BB962C8B-B14F-4D97-AF65-F5344CB8AC3E}">
        <p14:creationId xmlns:p14="http://schemas.microsoft.com/office/powerpoint/2010/main" val="443467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Newest Entrepreneurs</a:t>
            </a:r>
            <a:endParaRPr lang="en-US" dirty="0"/>
          </a:p>
        </p:txBody>
      </p:sp>
      <p:pic>
        <p:nvPicPr>
          <p:cNvPr id="4" name="Content Placeholder 3" descr="IMG_8843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28" b="12228"/>
          <a:stretch>
            <a:fillRect/>
          </a:stretch>
        </p:blipFill>
        <p:spPr>
          <a:xfrm>
            <a:off x="792162" y="1934045"/>
            <a:ext cx="7570787" cy="4289611"/>
          </a:xfrm>
        </p:spPr>
      </p:pic>
    </p:spTree>
    <p:extLst>
      <p:ext uri="{BB962C8B-B14F-4D97-AF65-F5344CB8AC3E}">
        <p14:creationId xmlns:p14="http://schemas.microsoft.com/office/powerpoint/2010/main" val="38429525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Commercial Kitchen</a:t>
            </a:r>
            <a:endParaRPr lang="en-US" dirty="0"/>
          </a:p>
        </p:txBody>
      </p:sp>
      <p:pic>
        <p:nvPicPr>
          <p:cNvPr id="6" name="Picture 5" descr="IMG_885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244" y="1991112"/>
            <a:ext cx="5945756" cy="455329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10614" y="2079197"/>
            <a:ext cx="2887630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Clr>
                <a:schemeClr val="bg2"/>
              </a:buClr>
              <a:buFont typeface="Lucida Grande"/>
              <a:buChar char="•"/>
            </a:pPr>
            <a:r>
              <a:rPr lang="en-US" sz="2800" dirty="0"/>
              <a:t>F</a:t>
            </a:r>
            <a:r>
              <a:rPr lang="en-US" sz="2800" dirty="0" smtClean="0"/>
              <a:t>ood </a:t>
            </a:r>
            <a:r>
              <a:rPr lang="en-US" sz="2800" dirty="0"/>
              <a:t>preparation for 25 caterers, food trucks, and craft food </a:t>
            </a:r>
            <a:r>
              <a:rPr lang="en-US" sz="2800" dirty="0" smtClean="0"/>
              <a:t>producers</a:t>
            </a:r>
          </a:p>
          <a:p>
            <a:pPr>
              <a:buClr>
                <a:schemeClr val="bg2"/>
              </a:buClr>
            </a:pPr>
            <a:endParaRPr lang="en-US" sz="1000" dirty="0" smtClean="0"/>
          </a:p>
          <a:p>
            <a:pPr marL="457200" indent="-457200">
              <a:buClr>
                <a:schemeClr val="bg2"/>
              </a:buClr>
              <a:buFont typeface="Lucida Grande"/>
              <a:buChar char="•"/>
            </a:pPr>
            <a:r>
              <a:rPr lang="en-US" sz="2800" dirty="0" smtClean="0"/>
              <a:t>Cooking classes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05365993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0341"/>
            <a:ext cx="9144000" cy="1411941"/>
          </a:xfrm>
        </p:spPr>
        <p:txBody>
          <a:bodyPr/>
          <a:lstStyle/>
          <a:p>
            <a:r>
              <a:rPr lang="en-US" sz="4800" dirty="0" smtClean="0"/>
              <a:t>UNESCO Sustainable Development</a:t>
            </a:r>
            <a:endParaRPr lang="en-US" sz="4800" dirty="0"/>
          </a:p>
        </p:txBody>
      </p:sp>
      <p:pic>
        <p:nvPicPr>
          <p:cNvPr id="4" name="Picture 3" descr="Screen Shot 2016-09-17 at 10.32.14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18390">
            <a:off x="7308850" y="4040981"/>
            <a:ext cx="1524000" cy="1536700"/>
          </a:xfrm>
          <a:prstGeom prst="rect">
            <a:avLst/>
          </a:prstGeom>
        </p:spPr>
      </p:pic>
      <p:pic>
        <p:nvPicPr>
          <p:cNvPr id="5" name="Picture 4" descr="Screen Shot 2016-09-17 at 10.31.59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66236">
            <a:off x="249237" y="4040981"/>
            <a:ext cx="1511300" cy="1549400"/>
          </a:xfrm>
          <a:prstGeom prst="rect">
            <a:avLst/>
          </a:prstGeom>
        </p:spPr>
      </p:pic>
      <p:pic>
        <p:nvPicPr>
          <p:cNvPr id="6" name="Picture 5" descr="Screen Shot 2016-09-17 at 10.31.45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09894">
            <a:off x="6877050" y="1780087"/>
            <a:ext cx="1511300" cy="1524000"/>
          </a:xfrm>
          <a:prstGeom prst="rect">
            <a:avLst/>
          </a:prstGeom>
        </p:spPr>
      </p:pic>
      <p:pic>
        <p:nvPicPr>
          <p:cNvPr id="7" name="Picture 6" descr="Screen Shot 2016-09-17 at 10.31.31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1250" y="1586706"/>
            <a:ext cx="1536700" cy="1511300"/>
          </a:xfrm>
          <a:prstGeom prst="rect">
            <a:avLst/>
          </a:prstGeom>
        </p:spPr>
      </p:pic>
      <p:pic>
        <p:nvPicPr>
          <p:cNvPr id="8" name="Picture 7" descr="Screen Shot 2016-09-17 at 10.31.17 A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31904">
            <a:off x="576074" y="1788102"/>
            <a:ext cx="1524000" cy="1549400"/>
          </a:xfrm>
          <a:prstGeom prst="rect">
            <a:avLst/>
          </a:prstGeom>
        </p:spPr>
      </p:pic>
      <p:pic>
        <p:nvPicPr>
          <p:cNvPr id="9" name="Picture 8" descr="IMG_8798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6287" y="3186906"/>
            <a:ext cx="4937125" cy="3702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950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ythrough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5626" y="1459940"/>
            <a:ext cx="8143874" cy="4289611"/>
          </a:xfrm>
        </p:spPr>
        <p:txBody>
          <a:bodyPr/>
          <a:lstStyle/>
          <a:p>
            <a:r>
              <a:rPr lang="en-US" dirty="0" smtClean="0"/>
              <a:t>“Placing </a:t>
            </a:r>
            <a:r>
              <a:rPr lang="en-US" dirty="0"/>
              <a:t>culture at the heart of development policies constitutes an essential investment in the world's future and a pre-condition to successful globalization processes that take into account the principle of cultural diversity</a:t>
            </a:r>
            <a:r>
              <a:rPr lang="en-US" dirty="0" smtClean="0"/>
              <a:t>.”</a:t>
            </a:r>
            <a:endParaRPr lang="en-US" dirty="0"/>
          </a:p>
          <a:p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40341"/>
            <a:ext cx="9144000" cy="1411941"/>
          </a:xfrm>
        </p:spPr>
        <p:txBody>
          <a:bodyPr/>
          <a:lstStyle/>
          <a:p>
            <a:r>
              <a:rPr lang="en-US" sz="4800" dirty="0" smtClean="0"/>
              <a:t>UNESCO Sustainable Development</a:t>
            </a:r>
            <a:endParaRPr lang="en-US" sz="4800" dirty="0"/>
          </a:p>
        </p:txBody>
      </p:sp>
      <p:pic>
        <p:nvPicPr>
          <p:cNvPr id="5" name="Content Placeholder 3" descr="IMG_610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28" b="12228"/>
          <a:stretch>
            <a:fillRect/>
          </a:stretch>
        </p:blipFill>
        <p:spPr>
          <a:xfrm>
            <a:off x="1857375" y="3709827"/>
            <a:ext cx="5556250" cy="3148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377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fad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Title 1"/>
          <p:cNvSpPr>
            <a:spLocks noGrp="1"/>
          </p:cNvSpPr>
          <p:nvPr>
            <p:ph type="title"/>
          </p:nvPr>
        </p:nvSpPr>
        <p:spPr>
          <a:xfrm>
            <a:off x="88900" y="160374"/>
            <a:ext cx="8950512" cy="1116012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dirty="0" smtClean="0">
                <a:latin typeface="Candara"/>
                <a:cs typeface="Candara"/>
              </a:rPr>
              <a:t>My Neighborhood</a:t>
            </a:r>
            <a:endParaRPr lang="en-US" dirty="0">
              <a:latin typeface="Candara"/>
              <a:cs typeface="Candara"/>
            </a:endParaRPr>
          </a:p>
        </p:txBody>
      </p:sp>
      <p:pic>
        <p:nvPicPr>
          <p:cNvPr id="60418" name="Picture 1" descr="MGM HolyLand Beard Gu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3709988"/>
            <a:ext cx="2362200" cy="31480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19" name="Picture 2" descr="MGM Jorge-LaLom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57725"/>
            <a:ext cx="2933700" cy="22002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0" name="Picture 3" descr="MGM Marlon-LeftHanded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875" y="4164013"/>
            <a:ext cx="3590925" cy="26939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1" name="Picture 4" descr="MGM Mary IceCream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665288"/>
            <a:ext cx="2357438" cy="31416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2" name="Picture 5" descr="MGM Phams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63838"/>
            <a:ext cx="3289300" cy="24685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3" name="Picture 6" descr="MGM Tiece - Grassroots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8313" y="1665288"/>
            <a:ext cx="3500437" cy="2627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4" name="Picture 7" descr="MGM_African Store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65288"/>
            <a:ext cx="2514600" cy="1885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5" name="Picture 8" descr="MGM-Matt-Market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1438" y="3435350"/>
            <a:ext cx="2743200" cy="2057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6" name="Picture 9" descr="MGM MexicanStore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665288"/>
            <a:ext cx="2763838" cy="20732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5057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83765" y="3505199"/>
            <a:ext cx="5976469" cy="1236134"/>
          </a:xfrm>
        </p:spPr>
        <p:txBody>
          <a:bodyPr/>
          <a:lstStyle/>
          <a:p>
            <a:r>
              <a:rPr lang="en-US" sz="6200" dirty="0" smtClean="0">
                <a:latin typeface="+mn-lt"/>
              </a:rPr>
              <a:t/>
            </a:r>
            <a:br>
              <a:rPr lang="en-US" sz="6200" dirty="0" smtClean="0">
                <a:latin typeface="+mn-lt"/>
              </a:rPr>
            </a:br>
            <a:r>
              <a:rPr lang="en-US" sz="6200" dirty="0" smtClean="0">
                <a:latin typeface="+mn-lt"/>
              </a:rPr>
              <a:t>Midtown Global Market: </a:t>
            </a:r>
            <a:r>
              <a:rPr lang="en-US" dirty="0" smtClean="0">
                <a:latin typeface="+mn-lt"/>
              </a:rPr>
              <a:t/>
            </a:r>
            <a:br>
              <a:rPr lang="en-US" dirty="0" smtClean="0">
                <a:latin typeface="+mn-lt"/>
              </a:rPr>
            </a:br>
            <a:r>
              <a:rPr lang="en-US" sz="3800" dirty="0" smtClean="0">
                <a:latin typeface="+mn-lt"/>
              </a:rPr>
              <a:t>Growing Immigrant Enterprises &amp; New Communities</a:t>
            </a:r>
            <a:endParaRPr lang="en-US" sz="3800" dirty="0">
              <a:latin typeface="+mn-l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83765" y="4927601"/>
            <a:ext cx="5976469" cy="1930399"/>
          </a:xfrm>
        </p:spPr>
        <p:txBody>
          <a:bodyPr>
            <a:normAutofit fontScale="77500" lnSpcReduction="20000"/>
          </a:bodyPr>
          <a:lstStyle/>
          <a:p>
            <a:endParaRPr lang="en-US" dirty="0" smtClean="0"/>
          </a:p>
          <a:p>
            <a:r>
              <a:rPr lang="en-US" sz="3000" dirty="0" smtClean="0"/>
              <a:t>Conference on Human Dignity and Humiliation Studies – Dubrovnik, Croatia – September 2016 </a:t>
            </a:r>
          </a:p>
          <a:p>
            <a:r>
              <a:rPr lang="en-US" sz="3000" dirty="0" smtClean="0"/>
              <a:t>Dr. Tom Borrup</a:t>
            </a:r>
          </a:p>
          <a:p>
            <a:r>
              <a:rPr lang="en-US" sz="3000" dirty="0" smtClean="0"/>
              <a:t>University of Minnesota 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2392175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circle/>
      </p:transition>
    </mc:Choice>
    <mc:Fallback xmlns="">
      <p:transition xmlns:p14="http://schemas.microsoft.com/office/powerpoint/2010/main"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0341"/>
            <a:ext cx="9144000" cy="1411941"/>
          </a:xfrm>
        </p:spPr>
        <p:txBody>
          <a:bodyPr/>
          <a:lstStyle/>
          <a:p>
            <a:r>
              <a:rPr lang="en-US" dirty="0" smtClean="0"/>
              <a:t>Minneapolis Population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11684" y="1889735"/>
            <a:ext cx="2734716" cy="49149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b="1" dirty="0" smtClean="0"/>
              <a:t>	1950</a:t>
            </a:r>
          </a:p>
          <a:p>
            <a:r>
              <a:rPr lang="en-US" dirty="0" smtClean="0"/>
              <a:t>521,000 pop. 98.4% ethnically white</a:t>
            </a:r>
            <a:r>
              <a:rPr lang="en-US" dirty="0"/>
              <a:t>, mostly </a:t>
            </a:r>
            <a:r>
              <a:rPr lang="en-US" dirty="0" smtClean="0"/>
              <a:t>Northern European ancestry</a:t>
            </a:r>
            <a:endParaRPr lang="en-US" dirty="0"/>
          </a:p>
          <a:p>
            <a:endParaRPr lang="en-US" dirty="0"/>
          </a:p>
        </p:txBody>
      </p:sp>
      <p:pic>
        <p:nvPicPr>
          <p:cNvPr id="6" name="Picture 5" descr="Screen Shot 2016-09-15 at 7.07.5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250" y="2079625"/>
            <a:ext cx="6000749" cy="4302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273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reveal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0037" y="1938076"/>
            <a:ext cx="2530487" cy="4289611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3900" b="1" dirty="0" smtClean="0"/>
              <a:t> 1950 – 1980</a:t>
            </a:r>
          </a:p>
          <a:p>
            <a:r>
              <a:rPr lang="en-US" dirty="0" smtClean="0"/>
              <a:t>“</a:t>
            </a:r>
            <a:r>
              <a:rPr lang="en-US" dirty="0"/>
              <a:t>W</a:t>
            </a:r>
            <a:r>
              <a:rPr lang="en-US" dirty="0" smtClean="0"/>
              <a:t>hite </a:t>
            </a:r>
            <a:r>
              <a:rPr lang="en-US" dirty="0"/>
              <a:t>flight” to </a:t>
            </a:r>
            <a:r>
              <a:rPr lang="en-US" dirty="0" smtClean="0"/>
              <a:t>suburbs city reduced to </a:t>
            </a:r>
            <a:r>
              <a:rPr lang="en-US" dirty="0"/>
              <a:t>370,000; </a:t>
            </a:r>
            <a:endParaRPr lang="en-US" dirty="0" smtClean="0"/>
          </a:p>
          <a:p>
            <a:r>
              <a:rPr lang="en-US" dirty="0" smtClean="0"/>
              <a:t>From late 1970s, a U.S</a:t>
            </a:r>
            <a:r>
              <a:rPr lang="en-US" dirty="0"/>
              <a:t>. refugee re-settlement </a:t>
            </a:r>
            <a:r>
              <a:rPr lang="en-US" dirty="0" smtClean="0"/>
              <a:t>area</a:t>
            </a:r>
          </a:p>
          <a:p>
            <a:endParaRPr lang="en-US" dirty="0"/>
          </a:p>
        </p:txBody>
      </p:sp>
      <p:pic>
        <p:nvPicPr>
          <p:cNvPr id="2" name="Picture 1" descr="Screen Shot 2016-09-15 at 7.07.3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2274" y="2004937"/>
            <a:ext cx="6313476" cy="4318000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Major Shift in Population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7358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fad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65485"/>
            <a:ext cx="9144000" cy="1411941"/>
          </a:xfrm>
        </p:spPr>
        <p:txBody>
          <a:bodyPr/>
          <a:lstStyle/>
          <a:p>
            <a:r>
              <a:rPr lang="en-US" sz="4400" dirty="0" smtClean="0"/>
              <a:t/>
            </a:r>
            <a:br>
              <a:rPr lang="en-US" sz="4400" dirty="0" smtClean="0"/>
            </a:br>
            <a:r>
              <a:rPr lang="en-US" sz="4800" dirty="0" smtClean="0"/>
              <a:t>Immigration Returned </a:t>
            </a:r>
            <a:r>
              <a:rPr lang="en-US" sz="4800" dirty="0"/>
              <a:t>the </a:t>
            </a:r>
            <a:r>
              <a:rPr lang="en-US" sz="4800" dirty="0" smtClean="0"/>
              <a:t>City to Growth </a:t>
            </a:r>
            <a:r>
              <a:rPr lang="en-US" sz="4800" dirty="0"/>
              <a:t>by the 1990s </a:t>
            </a:r>
            <a:r>
              <a:rPr lang="en-US" sz="4400" dirty="0"/>
              <a:t/>
            </a:r>
            <a:br>
              <a:rPr lang="en-US" sz="4400" dirty="0"/>
            </a:b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2162" y="1611315"/>
            <a:ext cx="7570787" cy="4289611"/>
          </a:xfrm>
        </p:spPr>
        <p:txBody>
          <a:bodyPr/>
          <a:lstStyle/>
          <a:p>
            <a:r>
              <a:rPr lang="en-US" dirty="0"/>
              <a:t>Home to the largest populations of Hmong, Somali, and Tibetans outside those home territories; Fast-growing Latin American</a:t>
            </a:r>
            <a:r>
              <a:rPr lang="en-US"/>
              <a:t>, </a:t>
            </a:r>
            <a:r>
              <a:rPr lang="en-US" smtClean="0"/>
              <a:t>other East </a:t>
            </a:r>
            <a:r>
              <a:rPr lang="en-US" dirty="0"/>
              <a:t>African, and South Asian communities </a:t>
            </a:r>
          </a:p>
          <a:p>
            <a:endParaRPr lang="en-US" dirty="0"/>
          </a:p>
        </p:txBody>
      </p:sp>
      <p:pic>
        <p:nvPicPr>
          <p:cNvPr id="4" name="Picture 3" descr="Screen Shot 2016-09-15 at 7.23.3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62442"/>
            <a:ext cx="5004819" cy="3295557"/>
          </a:xfrm>
          <a:prstGeom prst="rect">
            <a:avLst/>
          </a:prstGeom>
        </p:spPr>
      </p:pic>
      <p:pic>
        <p:nvPicPr>
          <p:cNvPr id="5" name="Picture 4" descr="Screen Shot 2016-09-15 at 7.19.3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0677" y="3570395"/>
            <a:ext cx="4423323" cy="3287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745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circle/>
      </p:transition>
    </mc:Choice>
    <mc:Fallback xmlns="">
      <p:transition xmlns:p14="http://schemas.microsoft.com/office/powerpoint/2010/main"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35000" y="1782301"/>
            <a:ext cx="7889875" cy="4289611"/>
          </a:xfrm>
        </p:spPr>
        <p:txBody>
          <a:bodyPr>
            <a:normAutofit/>
          </a:bodyPr>
          <a:lstStyle/>
          <a:p>
            <a:r>
              <a:rPr lang="en-US" sz="3000" dirty="0"/>
              <a:t>By 2014, the city of 400,000 was 60.3% </a:t>
            </a:r>
            <a:r>
              <a:rPr lang="en-US" sz="3000" dirty="0" smtClean="0"/>
              <a:t>white; 32% of </a:t>
            </a:r>
            <a:r>
              <a:rPr lang="en-US" sz="3000" dirty="0"/>
              <a:t>public school </a:t>
            </a:r>
            <a:r>
              <a:rPr lang="en-US" sz="3000" dirty="0" smtClean="0"/>
              <a:t>students white</a:t>
            </a:r>
            <a:endParaRPr lang="en-US" sz="3000" dirty="0"/>
          </a:p>
        </p:txBody>
      </p:sp>
      <p:pic>
        <p:nvPicPr>
          <p:cNvPr id="9" name="Picture 8" descr="Screen Shot 2016-09-15 at 7.34.1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82201"/>
            <a:ext cx="9144000" cy="3775799"/>
          </a:xfrm>
          <a:prstGeom prst="rect">
            <a:avLst/>
          </a:prstGeom>
        </p:spPr>
      </p:pic>
      <p:sp>
        <p:nvSpPr>
          <p:cNvPr id="11" name="Title 4"/>
          <p:cNvSpPr>
            <a:spLocks noGrp="1"/>
          </p:cNvSpPr>
          <p:nvPr>
            <p:ph type="title"/>
          </p:nvPr>
        </p:nvSpPr>
        <p:spPr>
          <a:xfrm>
            <a:off x="0" y="-69419"/>
            <a:ext cx="9144000" cy="1411941"/>
          </a:xfrm>
        </p:spPr>
        <p:txBody>
          <a:bodyPr/>
          <a:lstStyle/>
          <a:p>
            <a:r>
              <a:rPr lang="en-US" sz="4800" dirty="0"/>
              <a:t>Immigration </a:t>
            </a:r>
            <a:r>
              <a:rPr lang="en-US" sz="4800" dirty="0" smtClean="0"/>
              <a:t>Returned </a:t>
            </a:r>
            <a:r>
              <a:rPr lang="en-US" sz="4800" dirty="0"/>
              <a:t>the </a:t>
            </a:r>
            <a:r>
              <a:rPr lang="en-US" sz="4800" dirty="0" smtClean="0"/>
              <a:t>City </a:t>
            </a:r>
            <a:r>
              <a:rPr lang="en-US" sz="4800" dirty="0"/>
              <a:t>to </a:t>
            </a:r>
            <a:r>
              <a:rPr lang="en-US" sz="4800" dirty="0" smtClean="0"/>
              <a:t>Growth </a:t>
            </a:r>
            <a:r>
              <a:rPr lang="en-US" sz="4800" dirty="0"/>
              <a:t>by the 1990s </a:t>
            </a:r>
          </a:p>
        </p:txBody>
      </p:sp>
    </p:spTree>
    <p:extLst>
      <p:ext uri="{BB962C8B-B14F-4D97-AF65-F5344CB8AC3E}">
        <p14:creationId xmlns:p14="http://schemas.microsoft.com/office/powerpoint/2010/main" val="4001914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 dir="u"/>
      </p:transition>
    </mc:Choice>
    <mc:Fallback xmlns="">
      <p:transition xmlns:p14="http://schemas.microsoft.com/office/powerpoint/2010/main" spd="slow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0341"/>
            <a:ext cx="9144000" cy="1411941"/>
          </a:xfrm>
        </p:spPr>
        <p:txBody>
          <a:bodyPr/>
          <a:lstStyle/>
          <a:p>
            <a:r>
              <a:rPr lang="en-US" dirty="0" smtClean="0"/>
              <a:t>Minneapolis – St. Paul, MN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368" y="1896133"/>
            <a:ext cx="3224213" cy="4723742"/>
          </a:xfrm>
        </p:spPr>
        <p:txBody>
          <a:bodyPr>
            <a:normAutofit/>
          </a:bodyPr>
          <a:lstStyle/>
          <a:p>
            <a:r>
              <a:rPr lang="en-US" dirty="0" smtClean="0"/>
              <a:t>Metropolitan </a:t>
            </a:r>
            <a:r>
              <a:rPr lang="en-US" dirty="0"/>
              <a:t>area of 3.4 million; </a:t>
            </a:r>
            <a:endParaRPr lang="en-US" dirty="0" smtClean="0"/>
          </a:p>
          <a:p>
            <a:r>
              <a:rPr lang="en-US" dirty="0" smtClean="0"/>
              <a:t>From 2000 to </a:t>
            </a:r>
            <a:r>
              <a:rPr lang="en-US" dirty="0"/>
              <a:t>2012 </a:t>
            </a:r>
            <a:r>
              <a:rPr lang="en-US" dirty="0" smtClean="0"/>
              <a:t>foreign-born </a:t>
            </a:r>
            <a:r>
              <a:rPr lang="en-US" dirty="0">
                <a:solidFill>
                  <a:schemeClr val="tx1"/>
                </a:solidFill>
              </a:rPr>
              <a:t>increased by </a:t>
            </a:r>
            <a:r>
              <a:rPr lang="en-US" dirty="0"/>
              <a:t>140,000 to </a:t>
            </a:r>
            <a:r>
              <a:rPr lang="en-US" dirty="0" smtClean="0"/>
              <a:t>400,000; </a:t>
            </a:r>
            <a:r>
              <a:rPr lang="en-US" dirty="0"/>
              <a:t>almost 12% of the </a:t>
            </a:r>
            <a:r>
              <a:rPr lang="en-US" dirty="0" smtClean="0"/>
              <a:t>regions </a:t>
            </a:r>
            <a:r>
              <a:rPr lang="en-US" dirty="0"/>
              <a:t>population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7" name="Picture 6" descr="Screen Shot 2016-09-17 at 10.07.02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8581" y="2107523"/>
            <a:ext cx="5285419" cy="4062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909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 dir="u"/>
      </p:transition>
    </mc:Choice>
    <mc:Fallback xmlns="">
      <p:transition xmlns:p14="http://schemas.microsoft.com/office/powerpoint/2010/main" spd="slow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image" Target="../media/image1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theme/theme1.xml><?xml version="1.0" encoding="utf-8"?>
<a:theme xmlns:a="http://schemas.openxmlformats.org/drawingml/2006/main" name="Infusion">
  <a:themeElements>
    <a:clrScheme name="Infusion">
      <a:dk1>
        <a:sysClr val="windowText" lastClr="000000"/>
      </a:dk1>
      <a:lt1>
        <a:sysClr val="window" lastClr="FFFFFF"/>
      </a:lt1>
      <a:dk2>
        <a:srgbClr val="2F1F58"/>
      </a:dk2>
      <a:lt2>
        <a:srgbClr val="B7A9E0"/>
      </a:lt2>
      <a:accent1>
        <a:srgbClr val="8C73D0"/>
      </a:accent1>
      <a:accent2>
        <a:srgbClr val="C2E8C4"/>
      </a:accent2>
      <a:accent3>
        <a:srgbClr val="C5A6E8"/>
      </a:accent3>
      <a:accent4>
        <a:srgbClr val="B45EC7"/>
      </a:accent4>
      <a:accent5>
        <a:srgbClr val="9FDAFB"/>
      </a:accent5>
      <a:accent6>
        <a:srgbClr val="95C5B0"/>
      </a:accent6>
      <a:hlink>
        <a:srgbClr val="744AE0"/>
      </a:hlink>
      <a:folHlink>
        <a:srgbClr val="8D8AD1"/>
      </a:folHlink>
    </a:clrScheme>
    <a:fontScheme name="Infusion">
      <a:majorFont>
        <a:latin typeface="Mistral"/>
        <a:ea typeface=""/>
        <a:cs typeface=""/>
        <a:font script="Jpan" typeface="ＤＦＰ行書体"/>
        <a:font script="Hans" typeface="宋体"/>
        <a:font script="Hant" typeface="新細明體"/>
      </a:majorFont>
      <a:minorFont>
        <a:latin typeface="Candara"/>
        <a:ea typeface=""/>
        <a:cs typeface=""/>
        <a:font script="Jpan" typeface="メイリオ"/>
        <a:font script="Hans" typeface="宋体"/>
        <a:font script="Hant" typeface="新細明體"/>
      </a:minorFont>
    </a:fontScheme>
    <a:fmtScheme name="Infusion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70000"/>
                <a:satMod val="120000"/>
              </a:schemeClr>
              <a:schemeClr val="phClr">
                <a:tint val="70000"/>
                <a:satMod val="300000"/>
                <a:lumMod val="125000"/>
              </a:schemeClr>
            </a:duotone>
          </a:blip>
          <a:tile tx="0" ty="0" sx="50000" sy="5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70000"/>
                <a:satMod val="120000"/>
              </a:schemeClr>
              <a:schemeClr val="phClr">
                <a:tint val="70000"/>
                <a:satMod val="135000"/>
              </a:schemeClr>
            </a:duotone>
          </a:blip>
          <a:tile tx="0" ty="0" sx="40000" sy="40000" flip="none" algn="tl"/>
        </a:blipFill>
      </a:fillStyleLst>
      <a:lnStyleLst>
        <a:ln w="38100" cap="flat" cmpd="sng" algn="ctr">
          <a:solidFill>
            <a:schemeClr val="phClr">
              <a:alpha val="70000"/>
              <a:satMod val="105000"/>
            </a:schemeClr>
          </a:solidFill>
          <a:prstDash val="solid"/>
          <a:miter/>
        </a:ln>
        <a:ln w="50800" cap="flat" cmpd="sng" algn="ctr">
          <a:solidFill>
            <a:schemeClr val="phClr">
              <a:alpha val="50000"/>
            </a:schemeClr>
          </a:solidFill>
          <a:prstDash val="solid"/>
          <a:miter/>
        </a:ln>
        <a:ln w="88900" cap="flat" cmpd="sng" algn="ctr">
          <a:solidFill>
            <a:schemeClr val="phClr">
              <a:alpha val="40000"/>
            </a:schemeClr>
          </a:solidFill>
          <a:prstDash val="solid"/>
          <a:miter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innerShdw blurRad="190500" dir="13500000">
              <a:srgbClr val="000000">
                <a:alpha val="50000"/>
              </a:srgbClr>
            </a:innerShdw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blipFill rotWithShape="1">
          <a:blip xmlns:r="http://schemas.openxmlformats.org/officeDocument/2006/relationships" r:embed="rId3">
            <a:duotone>
              <a:schemeClr val="phClr">
                <a:shade val="70000"/>
                <a:satMod val="500000"/>
                <a:lumMod val="50000"/>
              </a:schemeClr>
              <a:schemeClr val="phClr">
                <a:satMod val="800000"/>
                <a:lumMod val="250000"/>
              </a:schemeClr>
            </a:duotone>
          </a:blip>
          <a:stretch/>
        </a:blipFill>
        <a:blipFill rotWithShape="1">
          <a:blip xmlns:r="http://schemas.openxmlformats.org/officeDocument/2006/relationships" r:embed="rId4">
            <a:duotone>
              <a:schemeClr val="phClr">
                <a:shade val="70000"/>
                <a:satMod val="500000"/>
                <a:lumMod val="50000"/>
              </a:schemeClr>
              <a:schemeClr val="phClr">
                <a:satMod val="800000"/>
                <a:lumMod val="250000"/>
              </a:schemeClr>
            </a:duotone>
          </a:blip>
          <a:stretch/>
        </a:blipFill>
        <a:blipFill rotWithShape="1">
          <a:blip xmlns:r="http://schemas.openxmlformats.org/officeDocument/2006/relationships" r:embed="rId5">
            <a:duotone>
              <a:schemeClr val="phClr">
                <a:shade val="70000"/>
                <a:satMod val="500000"/>
                <a:lumMod val="50000"/>
              </a:schemeClr>
              <a:schemeClr val="phClr">
                <a:satMod val="800000"/>
                <a:lumMod val="25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Infusion.thmx</Template>
  <TotalTime>21560</TotalTime>
  <Words>684</Words>
  <Application>Microsoft Office PowerPoint</Application>
  <PresentationFormat>On-screen Show (4:3)</PresentationFormat>
  <Paragraphs>106</Paragraphs>
  <Slides>47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2" baseType="lpstr">
      <vt:lpstr>Arial</vt:lpstr>
      <vt:lpstr>Candara</vt:lpstr>
      <vt:lpstr>Lucida Grande</vt:lpstr>
      <vt:lpstr>Mistral</vt:lpstr>
      <vt:lpstr>Infusion</vt:lpstr>
      <vt:lpstr> Midtown Global Market:  Growing Immigrant Enterprises &amp; New Communities</vt:lpstr>
      <vt:lpstr>Midtown Global Market</vt:lpstr>
      <vt:lpstr>My Neighborhood</vt:lpstr>
      <vt:lpstr>Minneapolis &amp; St. Paul – USA   X Marks the Spot</vt:lpstr>
      <vt:lpstr>Minneapolis Population</vt:lpstr>
      <vt:lpstr>Major Shift in Population</vt:lpstr>
      <vt:lpstr> Immigration Returned the City to Growth by the 1990s  </vt:lpstr>
      <vt:lpstr>Immigration Returned the City to Growth by the 1990s </vt:lpstr>
      <vt:lpstr>Minneapolis – St. Paul, MN</vt:lpstr>
      <vt:lpstr>Twin Cities</vt:lpstr>
      <vt:lpstr>Sears Retail &amp; Catalogue 1927</vt:lpstr>
      <vt:lpstr>1 Mile South of Downtown</vt:lpstr>
      <vt:lpstr>PowerPoint Presentation</vt:lpstr>
      <vt:lpstr>PowerPoint Presentation</vt:lpstr>
      <vt:lpstr>Vacant 1995 - 2005</vt:lpstr>
      <vt:lpstr>Vacant 1995 - 2005</vt:lpstr>
      <vt:lpstr>Site of Art Project 2000</vt:lpstr>
      <vt:lpstr>Vacant 1995 - 2005</vt:lpstr>
      <vt:lpstr>Global Market Opens 2006</vt:lpstr>
      <vt:lpstr>Midtown Exchange Building</vt:lpstr>
      <vt:lpstr>Midtown Exchange Building</vt:lpstr>
      <vt:lpstr>Midtown Global Market</vt:lpstr>
      <vt:lpstr>Global Entrepreneurs</vt:lpstr>
      <vt:lpstr>Midtown Global Market</vt:lpstr>
      <vt:lpstr>Midtown Global Market</vt:lpstr>
      <vt:lpstr>Midtown Global Market</vt:lpstr>
      <vt:lpstr>Midtown Global Market</vt:lpstr>
      <vt:lpstr>Midtown Global Market</vt:lpstr>
      <vt:lpstr>A Neighborhood Icon</vt:lpstr>
      <vt:lpstr>Building Social Capital</vt:lpstr>
      <vt:lpstr>Spaces Where People Meet</vt:lpstr>
      <vt:lpstr>Building Social Capital</vt:lpstr>
      <vt:lpstr>Building Social Capital: Food Connects People</vt:lpstr>
      <vt:lpstr>Building Social Capital: Music &amp; Children</vt:lpstr>
      <vt:lpstr>Midtown Global Market</vt:lpstr>
      <vt:lpstr>Rooftop Social Space</vt:lpstr>
      <vt:lpstr>A Rooftop Social Space</vt:lpstr>
      <vt:lpstr>Politicians Campaign</vt:lpstr>
      <vt:lpstr>Neighborhood  Development Center (NDC)</vt:lpstr>
      <vt:lpstr>Neighborhood  Development Center (NDC)</vt:lpstr>
      <vt:lpstr>Newest Entrepreneurs</vt:lpstr>
      <vt:lpstr>Newest Entrepreneurs</vt:lpstr>
      <vt:lpstr>Commercial Kitchen</vt:lpstr>
      <vt:lpstr>UNESCO Sustainable Development</vt:lpstr>
      <vt:lpstr>UNESCO Sustainable Development</vt:lpstr>
      <vt:lpstr>My Neighborhood</vt:lpstr>
      <vt:lpstr> Midtown Global Market:  Growing Immigrant Enterprises &amp; New Communities</vt:lpstr>
    </vt:vector>
  </TitlesOfParts>
  <Company>&amp; Harry Waters Jr.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More Equitable, Sustainable &amp; Creative Community?</dc:title>
  <dc:creator>Office 2004 Test Drive User</dc:creator>
  <cp:lastModifiedBy>Evelin Lindner</cp:lastModifiedBy>
  <cp:revision>142</cp:revision>
  <dcterms:created xsi:type="dcterms:W3CDTF">2015-09-18T13:03:11Z</dcterms:created>
  <dcterms:modified xsi:type="dcterms:W3CDTF">2016-10-02T15:39:09Z</dcterms:modified>
  <cp:contentStatus>Final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