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8"/>
  </p:notesMasterIdLst>
  <p:sldIdLst>
    <p:sldId id="466" r:id="rId2"/>
    <p:sldId id="417" r:id="rId3"/>
    <p:sldId id="416" r:id="rId4"/>
    <p:sldId id="468" r:id="rId5"/>
    <p:sldId id="463" r:id="rId6"/>
    <p:sldId id="465" r:id="rId7"/>
    <p:sldId id="464" r:id="rId8"/>
    <p:sldId id="256" r:id="rId9"/>
    <p:sldId id="257" r:id="rId10"/>
    <p:sldId id="258" r:id="rId11"/>
    <p:sldId id="371" r:id="rId12"/>
    <p:sldId id="259" r:id="rId13"/>
    <p:sldId id="403" r:id="rId14"/>
    <p:sldId id="461" r:id="rId15"/>
    <p:sldId id="372" r:id="rId16"/>
    <p:sldId id="4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arton, Christina" initials="WC" lastIdx="14" clrIdx="0"/>
  <p:cmAuthor id="2" name="PMB" initials="P" lastIdx="1" clrIdx="1">
    <p:extLst>
      <p:ext uri="{19B8F6BF-5375-455C-9EA6-DF929625EA0E}">
        <p15:presenceInfo xmlns:p15="http://schemas.microsoft.com/office/powerpoint/2012/main" userId="P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1T15:23:21.246" idx="14">
    <p:pos x="10" y="10"/>
    <p:text>see slide 23</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8383C-2B04-4B58-A590-00D01B8ED017}"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7306-4302-42C1-B7C9-525CA0EA3F91}" type="slidenum">
              <a:rPr lang="en-US" smtClean="0"/>
              <a:t>‹#›</a:t>
            </a:fld>
            <a:endParaRPr lang="en-US"/>
          </a:p>
        </p:txBody>
      </p:sp>
    </p:spTree>
    <p:extLst>
      <p:ext uri="{BB962C8B-B14F-4D97-AF65-F5344CB8AC3E}">
        <p14:creationId xmlns:p14="http://schemas.microsoft.com/office/powerpoint/2010/main" val="1670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 can be tweaked by</a:t>
            </a:r>
            <a:r>
              <a:rPr lang="en-US" baseline="0" dirty="0"/>
              <a:t> Advisory Board going forward</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5517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3"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7"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dirty="0"/>
          </a:p>
        </p:txBody>
      </p:sp>
      <p:sp>
        <p:nvSpPr>
          <p:cNvPr id="15" name="Date Placeholder 14"/>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16" name="Slide Number Placeholder 15"/>
          <p:cNvSpPr>
            <a:spLocks noGrp="1"/>
          </p:cNvSpPr>
          <p:nvPr>
            <p:ph type="sldNum" sz="quarter" idx="11"/>
          </p:nvPr>
        </p:nvSpPr>
        <p:spPr/>
        <p:txBody>
          <a:bodyPr/>
          <a:lstStyle/>
          <a:p>
            <a:fld id="{9676F6FD-3C59-45DD-AB5D-D0C0BC014BA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9868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6F6FD-3C59-45DD-AB5D-D0C0BC014BAC}" type="slidenum">
              <a:rPr lang="en-US" smtClean="0"/>
              <a:pPr/>
              <a:t>‹#›</a:t>
            </a:fld>
            <a:endParaRPr lang="en-US" dirty="0"/>
          </a:p>
        </p:txBody>
      </p:sp>
    </p:spTree>
    <p:extLst>
      <p:ext uri="{BB962C8B-B14F-4D97-AF65-F5344CB8AC3E}">
        <p14:creationId xmlns:p14="http://schemas.microsoft.com/office/powerpoint/2010/main" val="38859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6F6FD-3C59-45DD-AB5D-D0C0BC014BAC}" type="slidenum">
              <a:rPr lang="en-US" smtClean="0"/>
              <a:pPr/>
              <a:t>‹#›</a:t>
            </a:fld>
            <a:endParaRPr lang="en-US" dirty="0"/>
          </a:p>
        </p:txBody>
      </p:sp>
    </p:spTree>
    <p:extLst>
      <p:ext uri="{BB962C8B-B14F-4D97-AF65-F5344CB8AC3E}">
        <p14:creationId xmlns:p14="http://schemas.microsoft.com/office/powerpoint/2010/main" val="118533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7"/>
        <p:cNvGrpSpPr/>
        <p:nvPr/>
      </p:nvGrpSpPr>
      <p:grpSpPr>
        <a:xfrm>
          <a:off x="0" y="0"/>
          <a:ext cx="0" cy="0"/>
          <a:chOff x="0" y="0"/>
          <a:chExt cx="0" cy="0"/>
        </a:xfrm>
      </p:grpSpPr>
      <p:sp>
        <p:nvSpPr>
          <p:cNvPr id="122" name="Google Shape;122;p22"/>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2"/>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extLst>
      <p:ext uri="{BB962C8B-B14F-4D97-AF65-F5344CB8AC3E}">
        <p14:creationId xmlns:p14="http://schemas.microsoft.com/office/powerpoint/2010/main" val="227044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895422E8-7CCC-43AA-83F4-73C03E49C398}" type="datetimeFigureOut">
              <a:rPr lang="en-US" smtClean="0"/>
              <a:pPr/>
              <a:t>12/1/2020</a:t>
            </a:fld>
            <a:endParaRPr lang="en-US" dirty="0"/>
          </a:p>
        </p:txBody>
      </p:sp>
      <p:sp>
        <p:nvSpPr>
          <p:cNvPr id="15" name="Slide Number Placeholder 14"/>
          <p:cNvSpPr>
            <a:spLocks noGrp="1"/>
          </p:cNvSpPr>
          <p:nvPr>
            <p:ph type="sldNum" sz="quarter" idx="15"/>
          </p:nvPr>
        </p:nvSpPr>
        <p:spPr/>
        <p:txBody>
          <a:bodyPr/>
          <a:lstStyle>
            <a:lvl1pPr algn="ctr">
              <a:defRPr/>
            </a:lvl1pPr>
          </a:lstStyle>
          <a:p>
            <a:fld id="{9676F6FD-3C59-45DD-AB5D-D0C0BC014BAC}"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68868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6F6FD-3C59-45DD-AB5D-D0C0BC014BAC}" type="slidenum">
              <a:rPr lang="en-US" smtClean="0"/>
              <a:pPr/>
              <a:t>‹#›</a:t>
            </a:fld>
            <a:endParaRPr lang="en-US" dirty="0"/>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5"/>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4"/>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3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6F6FD-3C59-45DD-AB5D-D0C0BC014BAC}"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0740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676F6FD-3C59-45DD-AB5D-D0C0BC014BAC}"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3" name="Text Placeholder 2"/>
          <p:cNvSpPr>
            <a:spLocks noGrp="1"/>
          </p:cNvSpPr>
          <p:nvPr>
            <p:ph type="body" idx="1"/>
          </p:nvPr>
        </p:nvSpPr>
        <p:spPr>
          <a:xfrm>
            <a:off x="609602"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2"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20"/>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20"/>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91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76F6FD-3C59-45DD-AB5D-D0C0BC014BAC}"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3492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76F6FD-3C59-45DD-AB5D-D0C0BC014BAC}" type="slidenum">
              <a:rPr lang="en-US" smtClean="0"/>
              <a:pPr/>
              <a:t>‹#›</a:t>
            </a:fld>
            <a:endParaRPr lang="en-US" dirty="0"/>
          </a:p>
        </p:txBody>
      </p:sp>
    </p:spTree>
    <p:extLst>
      <p:ext uri="{BB962C8B-B14F-4D97-AF65-F5344CB8AC3E}">
        <p14:creationId xmlns:p14="http://schemas.microsoft.com/office/powerpoint/2010/main" val="135699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895422E8-7CCC-43AA-83F4-73C03E49C398}" type="datetimeFigureOut">
              <a:rPr lang="en-US" smtClean="0"/>
              <a:pPr/>
              <a:t>12/1/2020</a:t>
            </a:fld>
            <a:endParaRPr lang="en-US" dirty="0"/>
          </a:p>
        </p:txBody>
      </p:sp>
      <p:sp>
        <p:nvSpPr>
          <p:cNvPr id="9" name="Slide Number Placeholder 8"/>
          <p:cNvSpPr>
            <a:spLocks noGrp="1"/>
          </p:cNvSpPr>
          <p:nvPr>
            <p:ph type="sldNum" sz="quarter" idx="15"/>
          </p:nvPr>
        </p:nvSpPr>
        <p:spPr/>
        <p:txBody>
          <a:bodyPr/>
          <a:lstStyle/>
          <a:p>
            <a:fld id="{9676F6FD-3C59-45DD-AB5D-D0C0BC014BAC}"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76445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895422E8-7CCC-43AA-83F4-73C03E49C398}" type="datetimeFigureOut">
              <a:rPr lang="en-US" smtClean="0"/>
              <a:pPr/>
              <a:t>12/1/2020</a:t>
            </a:fld>
            <a:endParaRPr lang="en-US" dirty="0"/>
          </a:p>
        </p:txBody>
      </p:sp>
      <p:sp>
        <p:nvSpPr>
          <p:cNvPr id="9" name="Slide Number Placeholder 8"/>
          <p:cNvSpPr>
            <a:spLocks noGrp="1"/>
          </p:cNvSpPr>
          <p:nvPr>
            <p:ph type="sldNum" sz="quarter" idx="11"/>
          </p:nvPr>
        </p:nvSpPr>
        <p:spPr/>
        <p:txBody>
          <a:bodyPr/>
          <a:lstStyle/>
          <a:p>
            <a:fld id="{9676F6FD-3C59-45DD-AB5D-D0C0BC014BAC}"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1007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2"/>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895422E8-7CCC-43AA-83F4-73C03E49C398}" type="datetimeFigureOut">
              <a:rPr lang="en-US" smtClean="0"/>
              <a:pPr/>
              <a:t>12/1/2020</a:t>
            </a:fld>
            <a:endParaRPr lang="en-US" dirty="0"/>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76F6FD-3C59-45DD-AB5D-D0C0BC014BAC}" type="slidenum">
              <a:rPr lang="en-US" smtClean="0"/>
              <a:pPr/>
              <a:t>‹#›</a:t>
            </a:fld>
            <a:endParaRPr lang="en-US" dirty="0"/>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29159430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internationalcap.org/wp-content/uploads/2015/10/devon-cap.jpg" TargetMode="External"/><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DCE86-7A81-4360-A5E8-8B091D6C8018}"/>
              </a:ext>
            </a:extLst>
          </p:cNvPr>
          <p:cNvSpPr>
            <a:spLocks noGrp="1"/>
          </p:cNvSpPr>
          <p:nvPr>
            <p:ph idx="1"/>
          </p:nvPr>
        </p:nvSpPr>
        <p:spPr>
          <a:xfrm>
            <a:off x="609600" y="1745608"/>
            <a:ext cx="10972800" cy="4350391"/>
          </a:xfrm>
        </p:spPr>
        <p:txBody>
          <a:bodyPr>
            <a:normAutofit fontScale="77500" lnSpcReduction="20000"/>
          </a:bodyPr>
          <a:lstStyle/>
          <a:p>
            <a:pPr algn="l"/>
            <a:endParaRPr lang="en-US" sz="1800" b="0" i="0" u="none" strike="noStrike" baseline="0" dirty="0">
              <a:solidFill>
                <a:srgbClr val="000000"/>
              </a:solidFill>
              <a:latin typeface="Verdana" panose="020B0604030504040204" pitchFamily="34" charset="0"/>
            </a:endParaRPr>
          </a:p>
          <a:p>
            <a:pPr marL="0" indent="0" algn="ctr">
              <a:buNone/>
            </a:pPr>
            <a:r>
              <a:rPr lang="en-US" sz="3800" b="1" dirty="0">
                <a:solidFill>
                  <a:schemeClr val="accent5">
                    <a:lumMod val="75000"/>
                  </a:schemeClr>
                </a:solidFill>
              </a:rPr>
              <a:t>Summary of a Human Rights Based</a:t>
            </a:r>
          </a:p>
          <a:p>
            <a:pPr marL="0" indent="0" algn="ctr">
              <a:buNone/>
            </a:pPr>
            <a:r>
              <a:rPr lang="en-US" sz="3800" b="1" dirty="0">
                <a:solidFill>
                  <a:schemeClr val="accent5">
                    <a:lumMod val="75000"/>
                  </a:schemeClr>
                </a:solidFill>
              </a:rPr>
              <a:t>Child Protection Prevention and Early Intervention Program</a:t>
            </a:r>
          </a:p>
          <a:p>
            <a:pPr marL="0" indent="0" algn="ctr">
              <a:buNone/>
            </a:pPr>
            <a:endParaRPr lang="en-US" sz="3800" b="1" dirty="0">
              <a:solidFill>
                <a:schemeClr val="accent5">
                  <a:lumMod val="75000"/>
                </a:schemeClr>
              </a:solidFill>
            </a:endParaRPr>
          </a:p>
          <a:p>
            <a:pPr marL="0" indent="0" algn="ctr">
              <a:buNone/>
            </a:pPr>
            <a:r>
              <a:rPr lang="en-US" sz="2800" b="0" i="0" u="none" strike="noStrike" baseline="0" dirty="0">
                <a:solidFill>
                  <a:schemeClr val="accent5">
                    <a:lumMod val="75000"/>
                  </a:schemeClr>
                </a:solidFill>
                <a:latin typeface="Verdana" panose="020B0604030504040204" pitchFamily="34" charset="0"/>
              </a:rPr>
              <a:t>Empowering Children, Parents and Schools to Be Safe, Strong and Free</a:t>
            </a:r>
            <a:endParaRPr lang="en-US" sz="2800" b="1" dirty="0">
              <a:solidFill>
                <a:schemeClr val="accent5">
                  <a:lumMod val="75000"/>
                </a:schemeClr>
              </a:solidFill>
            </a:endParaRPr>
          </a:p>
          <a:p>
            <a:pPr marL="0" indent="0" algn="ctr">
              <a:buNone/>
            </a:pPr>
            <a:endParaRPr lang="en-US" sz="2800" b="1" dirty="0">
              <a:solidFill>
                <a:schemeClr val="accent5">
                  <a:lumMod val="75000"/>
                </a:schemeClr>
              </a:solidFill>
            </a:endParaRPr>
          </a:p>
          <a:p>
            <a:pPr marL="0" indent="0" algn="ctr">
              <a:buNone/>
            </a:pPr>
            <a:endParaRPr lang="en-US" sz="2800" b="1" dirty="0">
              <a:solidFill>
                <a:srgbClr val="002060"/>
              </a:solidFill>
            </a:endParaRPr>
          </a:p>
          <a:p>
            <a:pPr marL="0" indent="0" algn="ctr">
              <a:buNone/>
            </a:pPr>
            <a:endParaRPr lang="en-US" sz="2800" b="1" dirty="0">
              <a:solidFill>
                <a:srgbClr val="002060"/>
              </a:solidFill>
            </a:endParaRPr>
          </a:p>
          <a:p>
            <a:pPr marL="0" indent="0" algn="ctr">
              <a:buNone/>
            </a:pPr>
            <a:endParaRPr lang="en-US" sz="2800" b="1" dirty="0">
              <a:solidFill>
                <a:srgbClr val="002060"/>
              </a:solidFill>
            </a:endParaRPr>
          </a:p>
          <a:p>
            <a:pPr marL="0" indent="0" algn="ctr">
              <a:buNone/>
            </a:pPr>
            <a:r>
              <a:rPr lang="en-US" sz="2400" b="1" dirty="0">
                <a:solidFill>
                  <a:srgbClr val="002060"/>
                </a:solidFill>
              </a:rPr>
              <a:t>Philip M. Brown, PhD</a:t>
            </a:r>
          </a:p>
          <a:p>
            <a:pPr marL="0" indent="0" algn="ctr">
              <a:buNone/>
            </a:pPr>
            <a:r>
              <a:rPr lang="en-US" sz="2400" b="1" dirty="0">
                <a:solidFill>
                  <a:srgbClr val="002060"/>
                </a:solidFill>
              </a:rPr>
              <a:t>President, ICAP, Inc. </a:t>
            </a:r>
          </a:p>
          <a:p>
            <a:pPr marL="0" indent="0" algn="ctr">
              <a:buNone/>
            </a:pPr>
            <a:r>
              <a:rPr lang="en-US" sz="2400" b="1" dirty="0">
                <a:solidFill>
                  <a:srgbClr val="002060"/>
                </a:solidFill>
              </a:rPr>
              <a:t>philipmbrown@gmail.com</a:t>
            </a:r>
          </a:p>
        </p:txBody>
      </p:sp>
      <p:sp>
        <p:nvSpPr>
          <p:cNvPr id="3" name="Title 2">
            <a:extLst>
              <a:ext uri="{FF2B5EF4-FFF2-40B4-BE49-F238E27FC236}">
                <a16:creationId xmlns:a16="http://schemas.microsoft.com/office/drawing/2014/main" id="{4CD39842-7655-4628-96A6-0367EA866489}"/>
              </a:ext>
            </a:extLst>
          </p:cNvPr>
          <p:cNvSpPr>
            <a:spLocks noGrp="1"/>
          </p:cNvSpPr>
          <p:nvPr>
            <p:ph type="title"/>
          </p:nvPr>
        </p:nvSpPr>
        <p:spPr>
          <a:xfrm>
            <a:off x="609600" y="152400"/>
            <a:ext cx="10972800" cy="1517009"/>
          </a:xfrm>
        </p:spPr>
        <p:txBody>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1A2BD1DC-BFDA-42A8-ADFF-9FE26666B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805" y="228600"/>
            <a:ext cx="3950970" cy="1295400"/>
          </a:xfrm>
          <a:prstGeom prst="rect">
            <a:avLst/>
          </a:prstGeom>
        </p:spPr>
      </p:pic>
    </p:spTree>
    <p:extLst>
      <p:ext uri="{BB962C8B-B14F-4D97-AF65-F5344CB8AC3E}">
        <p14:creationId xmlns:p14="http://schemas.microsoft.com/office/powerpoint/2010/main" val="305941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B0872-BC9E-470B-A286-7427355781A3}"/>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46790BD8-A677-4036-A66D-ACBD4DB919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F6C375A-5212-43B6-A0A2-EBFD5F01EABC}"/>
              </a:ext>
            </a:extLst>
          </p:cNvPr>
          <p:cNvPicPr>
            <a:picLocks noChangeAspect="1"/>
          </p:cNvPicPr>
          <p:nvPr/>
        </p:nvPicPr>
        <p:blipFill>
          <a:blip r:embed="rId2"/>
          <a:stretch>
            <a:fillRect/>
          </a:stretch>
        </p:blipFill>
        <p:spPr>
          <a:xfrm>
            <a:off x="768991" y="192248"/>
            <a:ext cx="9759192" cy="6418277"/>
          </a:xfrm>
          <a:prstGeom prst="rect">
            <a:avLst/>
          </a:prstGeom>
        </p:spPr>
      </p:pic>
    </p:spTree>
    <p:extLst>
      <p:ext uri="{BB962C8B-B14F-4D97-AF65-F5344CB8AC3E}">
        <p14:creationId xmlns:p14="http://schemas.microsoft.com/office/powerpoint/2010/main" val="72234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3999"/>
            <a:ext cx="11076264" cy="4801299"/>
          </a:xfrm>
        </p:spPr>
        <p:txBody>
          <a:bodyPr>
            <a:normAutofit fontScale="92500" lnSpcReduction="20000"/>
          </a:bodyPr>
          <a:lstStyle/>
          <a:p>
            <a:pPr>
              <a:buNone/>
            </a:pPr>
            <a:endParaRPr lang="en-US" dirty="0"/>
          </a:p>
          <a:p>
            <a:r>
              <a:rPr lang="en-US" sz="3000" dirty="0"/>
              <a:t>Provide emotional support			12%</a:t>
            </a:r>
          </a:p>
          <a:p>
            <a:pPr>
              <a:buNone/>
            </a:pPr>
            <a:endParaRPr lang="en-US" sz="3000" dirty="0"/>
          </a:p>
          <a:p>
            <a:r>
              <a:rPr lang="en-US" sz="3000" dirty="0"/>
              <a:t>Refer child for emotional support		12%</a:t>
            </a:r>
          </a:p>
          <a:p>
            <a:endParaRPr lang="en-US" sz="3000" dirty="0"/>
          </a:p>
          <a:p>
            <a:r>
              <a:rPr lang="en-US" sz="3000" dirty="0"/>
              <a:t>Report to school personnel 			76%</a:t>
            </a:r>
          </a:p>
          <a:p>
            <a:endParaRPr lang="en-US" sz="3000" dirty="0"/>
          </a:p>
          <a:p>
            <a:r>
              <a:rPr lang="en-US" sz="3000" dirty="0"/>
              <a:t>Report to CPS or comparable agency	47%</a:t>
            </a:r>
          </a:p>
          <a:p>
            <a:endParaRPr lang="en-US" dirty="0"/>
          </a:p>
          <a:p>
            <a:pPr>
              <a:buNone/>
            </a:pPr>
            <a:endParaRPr lang="en-US" dirty="0"/>
          </a:p>
          <a:p>
            <a:pPr>
              <a:buNone/>
            </a:pPr>
            <a:r>
              <a:rPr lang="en-US" dirty="0"/>
              <a:t>(Some Respondents reported more than one approach)</a:t>
            </a:r>
          </a:p>
          <a:p>
            <a:pPr>
              <a:buNone/>
            </a:pPr>
            <a:r>
              <a:rPr lang="en-US" dirty="0"/>
              <a:t>	</a:t>
            </a:r>
          </a:p>
        </p:txBody>
      </p:sp>
      <p:sp>
        <p:nvSpPr>
          <p:cNvPr id="4" name="Slide Number Placeholder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Title 1"/>
          <p:cNvSpPr>
            <a:spLocks noGrp="1"/>
          </p:cNvSpPr>
          <p:nvPr>
            <p:ph type="title"/>
          </p:nvPr>
        </p:nvSpPr>
        <p:spPr/>
        <p:txBody>
          <a:bodyPr>
            <a:normAutofit fontScale="90000"/>
          </a:bodyPr>
          <a:lstStyle/>
          <a:p>
            <a:pPr algn="ctr"/>
            <a:r>
              <a:rPr lang="en-US" b="1" dirty="0">
                <a:solidFill>
                  <a:srgbClr val="002060"/>
                </a:solidFill>
              </a:rPr>
              <a:t>RTC Response/Referral When</a:t>
            </a:r>
            <a:br>
              <a:rPr lang="en-US" b="1" dirty="0">
                <a:solidFill>
                  <a:srgbClr val="002060"/>
                </a:solidFill>
              </a:rPr>
            </a:br>
            <a:r>
              <a:rPr lang="en-US" b="1" dirty="0">
                <a:solidFill>
                  <a:srgbClr val="002060"/>
                </a:solidFill>
              </a:rPr>
              <a:t>Children Reported Abuse or Neglect</a:t>
            </a:r>
          </a:p>
        </p:txBody>
      </p:sp>
    </p:spTree>
    <p:extLst>
      <p:ext uri="{BB962C8B-B14F-4D97-AF65-F5344CB8AC3E}">
        <p14:creationId xmlns:p14="http://schemas.microsoft.com/office/powerpoint/2010/main" val="314148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92EA6-49C0-4F2C-B3A4-6B0E3BD6539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DB0460B9-B4A6-4516-A59C-3D5731664141}"/>
              </a:ext>
            </a:extLst>
          </p:cNvPr>
          <p:cNvSpPr>
            <a:spLocks noGrp="1"/>
          </p:cNvSpPr>
          <p:nvPr>
            <p:ph type="title"/>
          </p:nvPr>
        </p:nvSpPr>
        <p:spPr/>
        <p:txBody>
          <a:bodyPr/>
          <a:lstStyle/>
          <a:p>
            <a:endParaRPr lang="en-US"/>
          </a:p>
        </p:txBody>
      </p:sp>
      <p:pic>
        <p:nvPicPr>
          <p:cNvPr id="4" name="Google Shape;590;g61db3c8f14_0_225" descr="Forms response chart. Question title: What are the child protective services that are available to the schools you serve?. Number of responses: 19 responses.">
            <a:extLst>
              <a:ext uri="{FF2B5EF4-FFF2-40B4-BE49-F238E27FC236}">
                <a16:creationId xmlns:a16="http://schemas.microsoft.com/office/drawing/2014/main" id="{A133EBD2-7E4D-4B45-BB79-E7FA1B469692}"/>
              </a:ext>
            </a:extLst>
          </p:cNvPr>
          <p:cNvPicPr preferRelativeResize="0"/>
          <p:nvPr/>
        </p:nvPicPr>
        <p:blipFill>
          <a:blip r:embed="rId2">
            <a:alphaModFix/>
          </a:blip>
          <a:stretch>
            <a:fillRect/>
          </a:stretch>
        </p:blipFill>
        <p:spPr>
          <a:xfrm>
            <a:off x="320180" y="278933"/>
            <a:ext cx="11551639" cy="6300133"/>
          </a:xfrm>
          <a:prstGeom prst="rect">
            <a:avLst/>
          </a:prstGeom>
          <a:noFill/>
          <a:ln>
            <a:noFill/>
          </a:ln>
        </p:spPr>
      </p:pic>
    </p:spTree>
    <p:extLst>
      <p:ext uri="{BB962C8B-B14F-4D97-AF65-F5344CB8AC3E}">
        <p14:creationId xmlns:p14="http://schemas.microsoft.com/office/powerpoint/2010/main" val="51928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3CD79-B4B8-40FF-81FE-2B9F37A1F2DE}"/>
              </a:ext>
            </a:extLst>
          </p:cNvPr>
          <p:cNvSpPr>
            <a:spLocks noGrp="1"/>
          </p:cNvSpPr>
          <p:nvPr>
            <p:ph idx="1"/>
          </p:nvPr>
        </p:nvSpPr>
        <p:spPr>
          <a:xfrm>
            <a:off x="609600" y="877392"/>
            <a:ext cx="10972800" cy="5218608"/>
          </a:xfrm>
        </p:spPr>
        <p:txBody>
          <a:bodyPr/>
          <a:lstStyle/>
          <a:p>
            <a:endParaRPr lang="en-US" dirty="0"/>
          </a:p>
        </p:txBody>
      </p:sp>
      <p:sp>
        <p:nvSpPr>
          <p:cNvPr id="2" name="Title 1">
            <a:extLst>
              <a:ext uri="{FF2B5EF4-FFF2-40B4-BE49-F238E27FC236}">
                <a16:creationId xmlns:a16="http://schemas.microsoft.com/office/drawing/2014/main" id="{C5D9F4C0-D271-407D-B04B-2BA9883722DC}"/>
              </a:ext>
            </a:extLst>
          </p:cNvPr>
          <p:cNvSpPr>
            <a:spLocks noGrp="1"/>
          </p:cNvSpPr>
          <p:nvPr>
            <p:ph type="title"/>
          </p:nvPr>
        </p:nvSpPr>
        <p:spPr>
          <a:xfrm>
            <a:off x="609600" y="0"/>
            <a:ext cx="10972800" cy="1476462"/>
          </a:xfrm>
        </p:spPr>
        <p:txBody>
          <a:bodyPr/>
          <a:lstStyle/>
          <a:p>
            <a:pPr algn="ctr"/>
            <a:r>
              <a:rPr lang="en-US" sz="4400" b="1" dirty="0">
                <a:solidFill>
                  <a:srgbClr val="002060"/>
                </a:solidFill>
                <a:latin typeface="Times New Roman" panose="02020603050405020304" pitchFamily="18" charset="0"/>
              </a:rPr>
              <a:t>CROATIA CAP </a:t>
            </a:r>
            <a:r>
              <a:rPr lang="en-US" sz="4400" dirty="0">
                <a:solidFill>
                  <a:srgbClr val="002060"/>
                </a:solidFill>
                <a:latin typeface="Times New Roman" panose="02020603050405020304" pitchFamily="18" charset="0"/>
              </a:rPr>
              <a:t>– </a:t>
            </a:r>
            <a:r>
              <a:rPr lang="en-US" sz="4400" b="1" dirty="0">
                <a:solidFill>
                  <a:srgbClr val="002060"/>
                </a:solidFill>
                <a:latin typeface="Times New Roman" panose="02020603050405020304" pitchFamily="18" charset="0"/>
              </a:rPr>
              <a:t>Case example</a:t>
            </a:r>
            <a:endParaRPr lang="en-US" b="1" dirty="0">
              <a:solidFill>
                <a:srgbClr val="002060"/>
              </a:solidFill>
            </a:endParaRPr>
          </a:p>
        </p:txBody>
      </p:sp>
      <p:sp>
        <p:nvSpPr>
          <p:cNvPr id="5" name="TextBox 4">
            <a:extLst>
              <a:ext uri="{FF2B5EF4-FFF2-40B4-BE49-F238E27FC236}">
                <a16:creationId xmlns:a16="http://schemas.microsoft.com/office/drawing/2014/main" id="{93118005-88FB-44A2-9A1F-728E7F656B0F}"/>
              </a:ext>
            </a:extLst>
          </p:cNvPr>
          <p:cNvSpPr txBox="1"/>
          <p:nvPr/>
        </p:nvSpPr>
        <p:spPr>
          <a:xfrm>
            <a:off x="609600" y="1825624"/>
            <a:ext cx="10891706" cy="4154984"/>
          </a:xfrm>
          <a:prstGeom prst="rect">
            <a:avLst/>
          </a:prstGeom>
          <a:noFill/>
        </p:spPr>
        <p:txBody>
          <a:bodyPr wrap="square">
            <a:sp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An eight-year-old girl came to the Zagreb Clinic, accompanied by her mother. We found out that after experiencing a CAP workshop, this girl opened up to a CAP Facilitator and told her about the inappropriate sexual behavior she had experienced from her older cousin. As a result, her mother was notified, and the child and mother referred to the clinic where an investigation determined that the child had been carrying the secret of abuse for a long time. She and the family underwent regular counseling to deal with the trauma and recovery. This child finally got the help she needed to stop the sexual abuse she had been enduring. We credit it largely to the CAP Project in her school. – Child Psychologist, </a:t>
            </a:r>
            <a:r>
              <a:rPr lang="en-US" sz="2400" b="0" i="0" u="none" strike="noStrike" baseline="0" dirty="0" err="1">
                <a:solidFill>
                  <a:srgbClr val="000000"/>
                </a:solidFill>
                <a:latin typeface="Times New Roman" panose="02020603050405020304" pitchFamily="18" charset="0"/>
              </a:rPr>
              <a:t>Zegreb</a:t>
            </a:r>
            <a:r>
              <a:rPr lang="en-US" sz="2400" b="0" i="0" u="none" strike="noStrike" baseline="0" dirty="0">
                <a:solidFill>
                  <a:srgbClr val="000000"/>
                </a:solidFill>
                <a:latin typeface="Times New Roman" panose="02020603050405020304" pitchFamily="18" charset="0"/>
              </a:rPr>
              <a:t> Clinic </a:t>
            </a:r>
            <a:r>
              <a:rPr lang="en-US" sz="2400" b="0" i="1" u="none" strike="noStrike" baseline="0" dirty="0">
                <a:solidFill>
                  <a:srgbClr val="000000"/>
                </a:solidFill>
                <a:latin typeface="Times New Roman" panose="02020603050405020304" pitchFamily="18" charset="0"/>
              </a:rPr>
              <a:t>– submitted by Parents Association Step by Step, Zagreb, Croatia </a:t>
            </a:r>
            <a:endParaRPr lang="en-US" sz="2400" dirty="0"/>
          </a:p>
        </p:txBody>
      </p:sp>
    </p:spTree>
    <p:extLst>
      <p:ext uri="{BB962C8B-B14F-4D97-AF65-F5344CB8AC3E}">
        <p14:creationId xmlns:p14="http://schemas.microsoft.com/office/powerpoint/2010/main" val="242772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CB671-62E4-46ED-8AD1-869B1B58D91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F7DD4D5-F492-4F48-9E16-719D4245A093}"/>
              </a:ext>
            </a:extLst>
          </p:cNvPr>
          <p:cNvSpPr>
            <a:spLocks noGrp="1"/>
          </p:cNvSpPr>
          <p:nvPr>
            <p:ph type="title"/>
          </p:nvPr>
        </p:nvSpPr>
        <p:spPr/>
        <p:txBody>
          <a:bodyPr/>
          <a:lstStyle/>
          <a:p>
            <a:pPr algn="ctr"/>
            <a:r>
              <a:rPr lang="en-US" sz="4400" b="1" dirty="0">
                <a:solidFill>
                  <a:srgbClr val="002060"/>
                </a:solidFill>
                <a:latin typeface="Times New Roman" panose="02020603050405020304" pitchFamily="18" charset="0"/>
              </a:rPr>
              <a:t>KOREA CAP – Case example</a:t>
            </a:r>
            <a:endParaRPr lang="en-US" dirty="0">
              <a:solidFill>
                <a:srgbClr val="002060"/>
              </a:solidFill>
            </a:endParaRPr>
          </a:p>
        </p:txBody>
      </p:sp>
      <p:sp>
        <p:nvSpPr>
          <p:cNvPr id="5" name="TextBox 4">
            <a:extLst>
              <a:ext uri="{FF2B5EF4-FFF2-40B4-BE49-F238E27FC236}">
                <a16:creationId xmlns:a16="http://schemas.microsoft.com/office/drawing/2014/main" id="{226133F6-FC7B-47D1-8D2D-343A2ADAC6F1}"/>
              </a:ext>
            </a:extLst>
          </p:cNvPr>
          <p:cNvSpPr txBox="1"/>
          <p:nvPr/>
        </p:nvSpPr>
        <p:spPr>
          <a:xfrm>
            <a:off x="1065402" y="1371600"/>
            <a:ext cx="10117123" cy="4708981"/>
          </a:xfrm>
          <a:prstGeom prst="rect">
            <a:avLst/>
          </a:prstGeom>
          <a:noFill/>
        </p:spPr>
        <p:txBody>
          <a:bodyPr wrap="square">
            <a:spAutoFit/>
          </a:bodyPr>
          <a:lstStyle/>
          <a:p>
            <a:pPr algn="l"/>
            <a:endParaRPr lang="en-US" sz="1200" b="0" i="0" u="none" strike="noStrike" baseline="0" dirty="0">
              <a:solidFill>
                <a:srgbClr val="000000"/>
              </a:solidFill>
              <a:latin typeface="Times New Roman" panose="02020603050405020304" pitchFamily="18" charset="0"/>
            </a:endParaRPr>
          </a:p>
          <a:p>
            <a:r>
              <a:rPr lang="en-US" sz="3600" b="1" i="0" u="none" strike="noStrike" baseline="0" dirty="0">
                <a:solidFill>
                  <a:srgbClr val="000000"/>
                </a:solidFill>
                <a:latin typeface="Times New Roman" panose="02020603050405020304" pitchFamily="18" charset="0"/>
              </a:rPr>
              <a:t>–</a:t>
            </a:r>
            <a:r>
              <a:rPr lang="en-US" sz="3600" b="0" i="0" u="none" strike="noStrike" baseline="0" dirty="0">
                <a:solidFill>
                  <a:srgbClr val="000000"/>
                </a:solidFill>
                <a:latin typeface="Times New Roman" panose="02020603050405020304" pitchFamily="18" charset="0"/>
              </a:rPr>
              <a:t>A fourth grade boy was being bullied by other kids because of the way he looked. He never told anyone until CAP came to his classroom and told him he had rights to be safe. After the workshop he disclosed and the CAP Specialists problem solved with him as well as reported it to the school contact. The school confronted the situation and the other children no longer bully him and he feels empowered </a:t>
            </a:r>
            <a:endParaRPr lang="en-US" sz="3600" dirty="0"/>
          </a:p>
        </p:txBody>
      </p:sp>
    </p:spTree>
    <p:extLst>
      <p:ext uri="{BB962C8B-B14F-4D97-AF65-F5344CB8AC3E}">
        <p14:creationId xmlns:p14="http://schemas.microsoft.com/office/powerpoint/2010/main" val="134861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C21F5-E5DB-4CF6-B873-82B432C25590}"/>
              </a:ext>
            </a:extLst>
          </p:cNvPr>
          <p:cNvSpPr>
            <a:spLocks noGrp="1"/>
          </p:cNvSpPr>
          <p:nvPr>
            <p:ph idx="1"/>
          </p:nvPr>
        </p:nvSpPr>
        <p:spPr>
          <a:xfrm>
            <a:off x="609600" y="1904300"/>
            <a:ext cx="10972800" cy="3607267"/>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50074A2E-B459-4503-9ED1-13AA3BE85A3A}"/>
              </a:ext>
            </a:extLst>
          </p:cNvPr>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lang="en-US"/>
          </a:p>
        </p:txBody>
      </p:sp>
      <p:sp>
        <p:nvSpPr>
          <p:cNvPr id="2" name="Title 1">
            <a:extLst>
              <a:ext uri="{FF2B5EF4-FFF2-40B4-BE49-F238E27FC236}">
                <a16:creationId xmlns:a16="http://schemas.microsoft.com/office/drawing/2014/main" id="{77F9D505-8938-4275-8CA3-8C75E92F09EA}"/>
              </a:ext>
            </a:extLst>
          </p:cNvPr>
          <p:cNvSpPr>
            <a:spLocks noGrp="1"/>
          </p:cNvSpPr>
          <p:nvPr>
            <p:ph type="title"/>
          </p:nvPr>
        </p:nvSpPr>
        <p:spPr>
          <a:xfrm>
            <a:off x="609600" y="645952"/>
            <a:ext cx="10972800" cy="1535186"/>
          </a:xfrm>
        </p:spPr>
        <p:txBody>
          <a:bodyPr>
            <a:normAutofit fontScale="90000"/>
          </a:bodyPr>
          <a:lstStyle/>
          <a:p>
            <a:pPr marR="0" lvl="0" algn="ctr">
              <a:lnSpc>
                <a:spcPct val="107000"/>
              </a:lnSpc>
              <a:spcBef>
                <a:spcPts val="0"/>
              </a:spcBef>
              <a:spcAft>
                <a:spcPts val="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Current interest from other countries</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rgbClr val="002060"/>
              </a:solidFill>
            </a:endParaRPr>
          </a:p>
        </p:txBody>
      </p:sp>
      <p:sp>
        <p:nvSpPr>
          <p:cNvPr id="6" name="TextBox 5">
            <a:extLst>
              <a:ext uri="{FF2B5EF4-FFF2-40B4-BE49-F238E27FC236}">
                <a16:creationId xmlns:a16="http://schemas.microsoft.com/office/drawing/2014/main" id="{A351C0EE-FCED-4EB1-B817-B7238E477048}"/>
              </a:ext>
            </a:extLst>
          </p:cNvPr>
          <p:cNvSpPr txBox="1"/>
          <p:nvPr/>
        </p:nvSpPr>
        <p:spPr>
          <a:xfrm>
            <a:off x="2969703" y="2683905"/>
            <a:ext cx="6065239" cy="340163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Africa: Kenya; South Africa</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Australia</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Caribbean - St Vincent; Puerto Rico</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Europe – Macedonia</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South America – Columbia</a:t>
            </a:r>
          </a:p>
          <a:p>
            <a:pPr marL="457200" marR="0" lvl="0" indent="-457200">
              <a:lnSpc>
                <a:spcPct val="107000"/>
              </a:lnSpc>
              <a:spcBef>
                <a:spcPts val="0"/>
              </a:spcBef>
              <a:spcAft>
                <a:spcPts val="800"/>
              </a:spcAft>
              <a:buFont typeface="Wingdings" panose="05000000000000000000" pitchFamily="2" charset="2"/>
              <a:buChar char="Ø"/>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More interest from Latin American countries is welcome!</a:t>
            </a:r>
          </a:p>
        </p:txBody>
      </p:sp>
    </p:spTree>
    <p:extLst>
      <p:ext uri="{BB962C8B-B14F-4D97-AF65-F5344CB8AC3E}">
        <p14:creationId xmlns:p14="http://schemas.microsoft.com/office/powerpoint/2010/main" val="321993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60705" y="246622"/>
            <a:ext cx="4817935" cy="3687204"/>
          </a:xfrm>
          <a:prstGeom prst="rect">
            <a:avLst/>
          </a:prstGeom>
          <a:effectLst>
            <a:softEdge rad="317500"/>
          </a:effectLst>
        </p:spPr>
      </p:pic>
      <p:sp>
        <p:nvSpPr>
          <p:cNvPr id="2" name="Title 1"/>
          <p:cNvSpPr>
            <a:spLocks noGrp="1"/>
          </p:cNvSpPr>
          <p:nvPr>
            <p:ph type="title"/>
          </p:nvPr>
        </p:nvSpPr>
        <p:spPr/>
        <p:txBody>
          <a:bodyPr/>
          <a:lstStyle/>
          <a:p>
            <a:r>
              <a:rPr lang="en-US" dirty="0">
                <a:solidFill>
                  <a:srgbClr val="002060"/>
                </a:solidFill>
              </a:rPr>
              <a:t>All children have the right to be: </a:t>
            </a:r>
          </a:p>
        </p:txBody>
      </p:sp>
      <p:sp>
        <p:nvSpPr>
          <p:cNvPr id="3" name="Slide Number Placeholder 2"/>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16</a:t>
            </a:fld>
            <a:endParaRPr kumimoji="0" lang="en-US" sz="900" b="0" i="0" u="none" strike="noStrike" kern="0" cap="none" spc="0" normalizeH="0" baseline="0" noProof="0">
              <a:ln>
                <a:noFill/>
              </a:ln>
              <a:solidFill>
                <a:srgbClr val="FFFFFF"/>
              </a:solidFill>
              <a:effectLst/>
              <a:uLnTx/>
              <a:uFillTx/>
              <a:latin typeface="Calibri"/>
              <a:cs typeface="Calibri"/>
              <a:sym typeface="Calibri"/>
            </a:endParaRPr>
          </a:p>
        </p:txBody>
      </p:sp>
      <p:sp>
        <p:nvSpPr>
          <p:cNvPr id="4" name="TextBox 3"/>
          <p:cNvSpPr txBox="1"/>
          <p:nvPr/>
        </p:nvSpPr>
        <p:spPr>
          <a:xfrm>
            <a:off x="515938" y="1330991"/>
            <a:ext cx="777746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i="0" u="none" strike="noStrike" kern="0" cap="none" spc="0" normalizeH="0" baseline="0" noProof="0" dirty="0">
                <a:ln>
                  <a:noFill/>
                </a:ln>
                <a:solidFill>
                  <a:schemeClr val="accent6">
                    <a:lumMod val="50000"/>
                  </a:schemeClr>
                </a:solidFill>
                <a:effectLst/>
                <a:uLnTx/>
                <a:uFillTx/>
                <a:latin typeface="Arial"/>
                <a:cs typeface="Arial"/>
                <a:sym typeface="Arial"/>
              </a:rPr>
              <a:t>SAFE</a:t>
            </a:r>
            <a:r>
              <a:rPr kumimoji="0" lang="en-US" sz="4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0000"/>
                </a:solidFill>
                <a:effectLst/>
                <a:uLnTx/>
                <a:uFillTx/>
                <a:latin typeface="Arial"/>
                <a:cs typeface="Arial"/>
                <a:sym typeface="Arial"/>
              </a:rPr>
              <a:t>		STRONG, </a:t>
            </a:r>
            <a:r>
              <a:rPr kumimoji="0" lang="en-US" sz="3600" b="0" i="0" u="none" strike="noStrike" kern="0" cap="none" spc="0" normalizeH="0" baseline="0" noProof="0" dirty="0">
                <a:ln>
                  <a:noFill/>
                </a:ln>
                <a:solidFill>
                  <a:srgbClr val="FF0000"/>
                </a:solidFill>
                <a:effectLst/>
                <a:uLnTx/>
                <a:uFillTx/>
                <a:latin typeface="Arial"/>
                <a:cs typeface="Arial"/>
                <a:sym typeface="Arial"/>
              </a:rPr>
              <a:t>And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0000"/>
                </a:solidFill>
                <a:effectLst/>
                <a:uLnTx/>
                <a:uFillTx/>
                <a:latin typeface="Arial"/>
                <a:cs typeface="Arial"/>
                <a:sym typeface="Arial"/>
              </a:rPr>
              <a:t>				 </a:t>
            </a:r>
            <a:r>
              <a:rPr kumimoji="0" lang="en-US" sz="4400" i="0" u="none" strike="noStrike" kern="0" cap="none" spc="0" normalizeH="0" baseline="0" noProof="0" dirty="0">
                <a:ln>
                  <a:noFill/>
                </a:ln>
                <a:solidFill>
                  <a:srgbClr val="FFFF00"/>
                </a:solidFill>
                <a:effectLst/>
                <a:uLnTx/>
                <a:uFillTx/>
                <a:latin typeface="Arial"/>
                <a:cs typeface="Arial"/>
                <a:sym typeface="Arial"/>
              </a:rPr>
              <a:t>FREE</a:t>
            </a:r>
            <a:r>
              <a:rPr kumimoji="0" lang="en-US" sz="4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C00000"/>
                </a:solidFill>
                <a:effectLst/>
                <a:uLnTx/>
                <a:uFillTx/>
                <a:latin typeface="Arial"/>
                <a:cs typeface="Arial"/>
                <a:sym typeface="Arial"/>
              </a:rPr>
              <a:t>https://internationalcap.org/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5165398"/>
          </a:xfrm>
        </p:spPr>
        <p:txBody>
          <a:bodyPr>
            <a:normAutofit/>
          </a:bodyPr>
          <a:lstStyle/>
          <a:p>
            <a:pPr>
              <a:lnSpc>
                <a:spcPct val="150000"/>
              </a:lnSpc>
              <a:buNone/>
            </a:pPr>
            <a:r>
              <a:rPr lang="en-US" sz="2800" dirty="0">
                <a:solidFill>
                  <a:srgbClr val="800000"/>
                </a:solidFill>
              </a:rPr>
              <a:t>		The mission of the International Center for Assault Prevention (ICAP) shall be </a:t>
            </a:r>
            <a:r>
              <a:rPr lang="en-US" sz="2800" b="1" dirty="0">
                <a:solidFill>
                  <a:srgbClr val="800000"/>
                </a:solidFill>
              </a:rPr>
              <a:t>to improve the quality of life for all children worldwide </a:t>
            </a:r>
            <a:r>
              <a:rPr lang="en-US" sz="2800" dirty="0">
                <a:solidFill>
                  <a:srgbClr val="800000"/>
                </a:solidFill>
              </a:rPr>
              <a:t>by </a:t>
            </a:r>
            <a:r>
              <a:rPr lang="en-US" sz="2800" b="1" dirty="0">
                <a:solidFill>
                  <a:srgbClr val="800000"/>
                </a:solidFill>
              </a:rPr>
              <a:t>reducing the level of interpersonal violence against them </a:t>
            </a:r>
            <a:r>
              <a:rPr lang="en-US" sz="2800" dirty="0">
                <a:solidFill>
                  <a:srgbClr val="800000"/>
                </a:solidFill>
              </a:rPr>
              <a:t>through the use of </a:t>
            </a:r>
            <a:r>
              <a:rPr lang="en-US" sz="2800" b="1" dirty="0">
                <a:solidFill>
                  <a:srgbClr val="800000"/>
                </a:solidFill>
              </a:rPr>
              <a:t>primary prevention education </a:t>
            </a:r>
            <a:r>
              <a:rPr lang="en-US" sz="2800" dirty="0">
                <a:solidFill>
                  <a:srgbClr val="800000"/>
                </a:solidFill>
              </a:rPr>
              <a:t>and specifically the use of the </a:t>
            </a:r>
            <a:r>
              <a:rPr lang="en-US" sz="2800" b="1" dirty="0">
                <a:solidFill>
                  <a:srgbClr val="800000"/>
                </a:solidFill>
              </a:rPr>
              <a:t>Child Assault Prevention (CAP) program in their community.</a:t>
            </a:r>
            <a:endParaRPr lang="en-US" b="1" dirty="0"/>
          </a:p>
        </p:txBody>
      </p:sp>
      <p:sp>
        <p:nvSpPr>
          <p:cNvPr id="4" name="Slide Number Placeholder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Title 1"/>
          <p:cNvSpPr>
            <a:spLocks noGrp="1"/>
          </p:cNvSpPr>
          <p:nvPr>
            <p:ph type="title"/>
          </p:nvPr>
        </p:nvSpPr>
        <p:spPr>
          <a:xfrm>
            <a:off x="609600" y="152399"/>
            <a:ext cx="10972800" cy="1047227"/>
          </a:xfrm>
        </p:spPr>
        <p:txBody>
          <a:bodyPr>
            <a:normAutofit fontScale="90000"/>
          </a:bodyPr>
          <a:lstStyle/>
          <a:p>
            <a:pPr algn="ctr"/>
            <a:r>
              <a:rPr lang="en-US" dirty="0">
                <a:solidFill>
                  <a:srgbClr val="0070C0"/>
                </a:solidFill>
              </a:rPr>
              <a:t>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b="1" dirty="0">
                <a:solidFill>
                  <a:srgbClr val="0070C0"/>
                </a:solidFill>
              </a:rPr>
              <a:t>Mission of ICAP</a:t>
            </a:r>
          </a:p>
        </p:txBody>
      </p:sp>
      <p:pic>
        <p:nvPicPr>
          <p:cNvPr id="6" name="Picture 5" descr="A picture containing text&#10;&#10;Description automatically generated">
            <a:extLst>
              <a:ext uri="{FF2B5EF4-FFF2-40B4-BE49-F238E27FC236}">
                <a16:creationId xmlns:a16="http://schemas.microsoft.com/office/drawing/2014/main" id="{577DF630-74E7-46F1-8DD6-B92E101D6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20" y="228600"/>
            <a:ext cx="3486150" cy="1143000"/>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5D810507-802C-462F-A39D-73EC57833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860" y="4571089"/>
            <a:ext cx="1336202" cy="1965908"/>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6899FA80-9ACE-4606-9A18-AC2D33E94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884" y="4571089"/>
            <a:ext cx="1405350" cy="2067641"/>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57EDE9ED-5417-4BAC-98B5-8D6CF085D8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6599" y="4547115"/>
            <a:ext cx="1421645" cy="20916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609600" y="1600200"/>
            <a:ext cx="10972800" cy="5257800"/>
          </a:xfrm>
        </p:spPr>
        <p:txBody>
          <a:bodyPr>
            <a:noAutofit/>
          </a:bodyPr>
          <a:lstStyle/>
          <a:p>
            <a:pPr marL="0" indent="0">
              <a:buNone/>
            </a:pPr>
            <a:r>
              <a:rPr lang="en-US" sz="2800" dirty="0">
                <a:solidFill>
                  <a:srgbClr val="800000"/>
                </a:solidFill>
              </a:rPr>
              <a:t>	The International Center for Assault Prevention (ICAP), is a </a:t>
            </a:r>
            <a:r>
              <a:rPr lang="en-US" sz="2800" b="1" dirty="0">
                <a:solidFill>
                  <a:srgbClr val="800000"/>
                </a:solidFill>
              </a:rPr>
              <a:t>40-year-old organization </a:t>
            </a:r>
            <a:r>
              <a:rPr lang="en-US" sz="2800" dirty="0">
                <a:solidFill>
                  <a:srgbClr val="800000"/>
                </a:solidFill>
              </a:rPr>
              <a:t>which has founded prevention programs </a:t>
            </a:r>
            <a:r>
              <a:rPr lang="en-US" sz="2800" b="1" dirty="0">
                <a:solidFill>
                  <a:srgbClr val="800000"/>
                </a:solidFill>
              </a:rPr>
              <a:t>in 9 U.S. states and 12 additional countries. </a:t>
            </a:r>
          </a:p>
          <a:p>
            <a:pPr marL="0" indent="0">
              <a:buNone/>
            </a:pPr>
            <a:r>
              <a:rPr lang="en-US" sz="2800" dirty="0">
                <a:solidFill>
                  <a:srgbClr val="800000"/>
                </a:solidFill>
              </a:rPr>
              <a:t>	ICAP works with local advocates who desire to protect children and strengthen families by starting a Child Assault Prevention (CAP) Project in their community. CAP Projects work to keep children free from abuse, neglect and bullying by utilizing the CAP curricula© in their schools. </a:t>
            </a:r>
          </a:p>
          <a:p>
            <a:pPr marL="0" indent="0">
              <a:buNone/>
            </a:pPr>
            <a:r>
              <a:rPr lang="en-US" sz="2800" dirty="0">
                <a:solidFill>
                  <a:srgbClr val="800000"/>
                </a:solidFill>
              </a:rPr>
              <a:t>	With a </a:t>
            </a:r>
            <a:r>
              <a:rPr lang="en-US" sz="2800" b="1" dirty="0">
                <a:solidFill>
                  <a:srgbClr val="800000"/>
                </a:solidFill>
              </a:rPr>
              <a:t>foundation based on human rights</a:t>
            </a:r>
            <a:r>
              <a:rPr lang="en-US" sz="2800" dirty="0">
                <a:solidFill>
                  <a:srgbClr val="800000"/>
                </a:solidFill>
              </a:rPr>
              <a:t>, CAP provides prevention strategies by reinforcing its motto that </a:t>
            </a:r>
            <a:r>
              <a:rPr lang="en-US" sz="2800" b="1" dirty="0">
                <a:solidFill>
                  <a:srgbClr val="800000"/>
                </a:solidFill>
              </a:rPr>
              <a:t>"All children deserve to be Safe, Strong and Free.”</a:t>
            </a:r>
          </a:p>
        </p:txBody>
      </p:sp>
      <p:sp>
        <p:nvSpPr>
          <p:cNvPr id="3" name="Slide Number Placeholder 2"/>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1" i="0" u="none" strike="noStrike" kern="0" cap="none" spc="0" normalizeH="0" baseline="0" noProof="0" smtClean="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1" i="0" u="none" strike="noStrike" kern="0" cap="none" spc="0" normalizeH="0" baseline="0" noProof="0">
              <a:ln>
                <a:noFill/>
              </a:ln>
              <a:solidFill>
                <a:srgbClr val="FFFFFF"/>
              </a:solidFill>
              <a:effectLst/>
              <a:uLnTx/>
              <a:uFillTx/>
              <a:latin typeface="Arial"/>
              <a:cs typeface="Arial"/>
              <a:sym typeface="Arial"/>
            </a:endParaRPr>
          </a:p>
        </p:txBody>
      </p:sp>
      <p:sp>
        <p:nvSpPr>
          <p:cNvPr id="16" name="Title 15"/>
          <p:cNvSpPr>
            <a:spLocks noGrp="1"/>
          </p:cNvSpPr>
          <p:nvPr>
            <p:ph type="title"/>
          </p:nvPr>
        </p:nvSpPr>
        <p:spPr/>
        <p:txBody>
          <a:bodyPr/>
          <a:lstStyle/>
          <a:p>
            <a:pPr algn="ctr"/>
            <a:r>
              <a:rPr lang="en-US" b="1" dirty="0">
                <a:solidFill>
                  <a:srgbClr val="0070C0"/>
                </a:solidFill>
              </a:rPr>
              <a:t>History of ICAP </a:t>
            </a:r>
          </a:p>
        </p:txBody>
      </p:sp>
    </p:spTree>
    <p:extLst>
      <p:ext uri="{BB962C8B-B14F-4D97-AF65-F5344CB8AC3E}">
        <p14:creationId xmlns:p14="http://schemas.microsoft.com/office/powerpoint/2010/main" val="18921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2080" y="762000"/>
            <a:ext cx="9025430" cy="5791200"/>
          </a:xfrm>
        </p:spPr>
        <p:txBody>
          <a:bodyPr/>
          <a:lstStyle/>
          <a:p>
            <a:pPr marL="0" indent="0">
              <a:buNone/>
            </a:pPr>
            <a:r>
              <a:rPr lang="en-US" dirty="0"/>
              <a:t>                Belgium       China	          Canada (4)	 Croatia	</a:t>
            </a:r>
          </a:p>
          <a:p>
            <a:endParaRPr lang="en-US" dirty="0"/>
          </a:p>
          <a:p>
            <a:endParaRPr lang="en-US" dirty="0"/>
          </a:p>
          <a:p>
            <a:endParaRPr lang="en-US" dirty="0"/>
          </a:p>
          <a:p>
            <a:pPr marL="0" indent="0">
              <a:buNone/>
            </a:pPr>
            <a:r>
              <a:rPr lang="en-US" dirty="0"/>
              <a:t>               England      Estonia	          France	         Japan(2)</a:t>
            </a:r>
          </a:p>
          <a:p>
            <a:pPr marL="0" indent="0">
              <a:buNone/>
            </a:pPr>
            <a:endParaRPr lang="en-US" dirty="0"/>
          </a:p>
          <a:p>
            <a:endParaRPr lang="en-US" dirty="0"/>
          </a:p>
          <a:p>
            <a:endParaRPr lang="en-US" dirty="0"/>
          </a:p>
          <a:p>
            <a:pPr marL="0" indent="0">
              <a:buNone/>
            </a:pPr>
            <a:r>
              <a:rPr lang="en-US" dirty="0"/>
              <a:t>      Korea	 Moldova	 Slovenia	 Dominica      U.S.A. (13)	</a:t>
            </a:r>
          </a:p>
        </p:txBody>
      </p:sp>
      <p:sp>
        <p:nvSpPr>
          <p:cNvPr id="3" name="Title 2"/>
          <p:cNvSpPr>
            <a:spLocks noGrp="1"/>
          </p:cNvSpPr>
          <p:nvPr>
            <p:ph type="title"/>
          </p:nvPr>
        </p:nvSpPr>
        <p:spPr>
          <a:xfrm>
            <a:off x="-457200" y="-1491928"/>
            <a:ext cx="12218437" cy="2276860"/>
          </a:xfrm>
        </p:spPr>
        <p:txBody>
          <a:bodyPr>
            <a:normAutofit/>
          </a:bodyPr>
          <a:lstStyle/>
          <a:p>
            <a:pPr algn="ctr"/>
            <a:r>
              <a:rPr lang="en-US" sz="3600" b="1" dirty="0">
                <a:solidFill>
                  <a:srgbClr val="002060"/>
                </a:solidFill>
              </a:rPr>
              <a:t>ICAP CENTERS</a:t>
            </a:r>
          </a:p>
        </p:txBody>
      </p:sp>
      <p:sp>
        <p:nvSpPr>
          <p:cNvPr id="4" name="Rectangle 1"/>
          <p:cNvSpPr>
            <a:spLocks noChangeArrowheads="1"/>
          </p:cNvSpPr>
          <p:nvPr/>
        </p:nvSpPr>
        <p:spPr bwMode="auto">
          <a:xfrm>
            <a:off x="1689100" y="1201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prstClr val="black"/>
                </a:solidFill>
                <a:latin typeface="Arial" panose="020B0604020202020204" pitchFamily="34" charset="0"/>
              </a:rPr>
              <a:t>  </a:t>
            </a:r>
            <a:endParaRPr lang="en-US" altLang="en-US" sz="7500" dirty="0">
              <a:solidFill>
                <a:prstClr val="black"/>
              </a:solidFill>
              <a:latin typeface="Arial" panose="020B0604020202020204" pitchFamily="34" charset="0"/>
            </a:endParaRPr>
          </a:p>
        </p:txBody>
      </p:sp>
      <p:pic>
        <p:nvPicPr>
          <p:cNvPr id="1026" name="Picture 2" descr="http://www.internationalcap.org/wp-content/uploads/2015/10/Garance-EnfantsCAPables-logo-coul-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89" y="131988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real Assault Ceb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438" y="137125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p-chin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317" y="138257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dru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214" y="138257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nternationalcap.org/wp-content/uploads/2015/10/devon-cap.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629" y="320379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nternationalcap.org/wp-content/uploads/2015/10/cd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1203" y="320379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nternationalcap.org/wp-content/uploads/2015/10/icap-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6464" y="3192912"/>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nternationalcap.org/wp-content/uploads/2015/10/npo-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1725" y="317114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nternationalcap.org/wp-content/uploads/2015/10/Korea-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4490" y="494279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nternationalcap.org/wp-content/uploads/2015/10/icap-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5004" y="497062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internationalcap.org/wp-content/uploads/2015/10/slovenia-cap.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3349" y="497062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internationalcap.org/wp-content/uploads/2015/10/NJCAP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02350" y="4942799"/>
            <a:ext cx="1292626" cy="1262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87428F-3BE6-49B7-AE5D-53B5E79FA7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9791" y="4942799"/>
            <a:ext cx="1861400" cy="1190625"/>
          </a:xfrm>
          <a:prstGeom prst="rect">
            <a:avLst/>
          </a:prstGeom>
        </p:spPr>
      </p:pic>
    </p:spTree>
    <p:extLst>
      <p:ext uri="{BB962C8B-B14F-4D97-AF65-F5344CB8AC3E}">
        <p14:creationId xmlns:p14="http://schemas.microsoft.com/office/powerpoint/2010/main" val="112317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6C5A-CBAE-4E9F-BF62-00F57F027AD9}"/>
              </a:ext>
            </a:extLst>
          </p:cNvPr>
          <p:cNvSpPr>
            <a:spLocks noGrp="1"/>
          </p:cNvSpPr>
          <p:nvPr>
            <p:ph type="title"/>
          </p:nvPr>
        </p:nvSpPr>
        <p:spPr>
          <a:xfrm>
            <a:off x="609600" y="276836"/>
            <a:ext cx="10972800" cy="1266738"/>
          </a:xfrm>
        </p:spPr>
        <p:txBody>
          <a:bodyPr>
            <a:normAutofit fontScale="90000"/>
          </a:bodyPr>
          <a:lstStyle/>
          <a:p>
            <a:pPr algn="ctr"/>
            <a:r>
              <a:rPr lang="en-US" b="1" dirty="0">
                <a:solidFill>
                  <a:srgbClr val="002060"/>
                </a:solidFill>
              </a:rPr>
              <a:t>Children, Teachers and Parents Served 2018-19</a:t>
            </a:r>
            <a:br>
              <a:rPr lang="en-US" b="1" dirty="0">
                <a:solidFill>
                  <a:srgbClr val="002060"/>
                </a:solidFill>
              </a:rPr>
            </a:br>
            <a:endParaRPr lang="en-US" b="1" dirty="0">
              <a:solidFill>
                <a:srgbClr val="002060"/>
              </a:solidFill>
            </a:endParaRPr>
          </a:p>
        </p:txBody>
      </p:sp>
      <p:graphicFrame>
        <p:nvGraphicFramePr>
          <p:cNvPr id="12" name="Content Placeholder 11">
            <a:extLst>
              <a:ext uri="{FF2B5EF4-FFF2-40B4-BE49-F238E27FC236}">
                <a16:creationId xmlns:a16="http://schemas.microsoft.com/office/drawing/2014/main" id="{442A4D51-8B99-4105-88EE-461E680B2CC5}"/>
              </a:ext>
            </a:extLst>
          </p:cNvPr>
          <p:cNvGraphicFramePr>
            <a:graphicFrameLocks noGrp="1"/>
          </p:cNvGraphicFramePr>
          <p:nvPr>
            <p:ph idx="1"/>
            <p:extLst>
              <p:ext uri="{D42A27DB-BD31-4B8C-83A1-F6EECF244321}">
                <p14:modId xmlns:p14="http://schemas.microsoft.com/office/powerpoint/2010/main" val="1405657504"/>
              </p:ext>
            </p:extLst>
          </p:nvPr>
        </p:nvGraphicFramePr>
        <p:xfrm>
          <a:off x="1644242" y="1442905"/>
          <a:ext cx="7986319" cy="4932728"/>
        </p:xfrm>
        <a:graphic>
          <a:graphicData uri="http://schemas.openxmlformats.org/drawingml/2006/table">
            <a:tbl>
              <a:tblPr firstRow="1" firstCol="1" bandRow="1">
                <a:tableStyleId>{5C22544A-7EE6-4342-B048-85BDC9FD1C3A}</a:tableStyleId>
              </a:tblPr>
              <a:tblGrid>
                <a:gridCol w="2575518">
                  <a:extLst>
                    <a:ext uri="{9D8B030D-6E8A-4147-A177-3AD203B41FA5}">
                      <a16:colId xmlns:a16="http://schemas.microsoft.com/office/drawing/2014/main" val="1548029140"/>
                    </a:ext>
                  </a:extLst>
                </a:gridCol>
                <a:gridCol w="5410801">
                  <a:extLst>
                    <a:ext uri="{9D8B030D-6E8A-4147-A177-3AD203B41FA5}">
                      <a16:colId xmlns:a16="http://schemas.microsoft.com/office/drawing/2014/main" val="1458091475"/>
                    </a:ext>
                  </a:extLst>
                </a:gridCol>
              </a:tblGrid>
              <a:tr h="1258625">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CAP Workshops Conducted by ICAP Regional Training Centers (number of participants served)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174242"/>
                  </a:ext>
                </a:extLst>
              </a:tr>
              <a:tr h="523389">
                <a:tc>
                  <a:txBody>
                    <a:bodyPr/>
                    <a:lstStyle/>
                    <a:p>
                      <a:pPr marL="0" marR="0">
                        <a:lnSpc>
                          <a:spcPct val="107000"/>
                        </a:lnSpc>
                        <a:spcBef>
                          <a:spcPts val="0"/>
                        </a:spcBef>
                        <a:spcAft>
                          <a:spcPts val="0"/>
                        </a:spcAft>
                      </a:pPr>
                      <a:r>
                        <a:rPr lang="en-US" sz="2400" dirty="0">
                          <a:effectLst/>
                        </a:rPr>
                        <a:t>Schools Served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2,458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506264"/>
                  </a:ext>
                </a:extLst>
              </a:tr>
              <a:tr h="778194">
                <a:tc>
                  <a:txBody>
                    <a:bodyPr/>
                    <a:lstStyle/>
                    <a:p>
                      <a:pPr marL="0" marR="0">
                        <a:lnSpc>
                          <a:spcPct val="107000"/>
                        </a:lnSpc>
                        <a:spcBef>
                          <a:spcPts val="0"/>
                        </a:spcBef>
                        <a:spcAft>
                          <a:spcPts val="0"/>
                        </a:spcAft>
                      </a:pPr>
                      <a:r>
                        <a:rPr lang="en-US" sz="2400">
                          <a:effectLst/>
                        </a:rPr>
                        <a:t>Teacher/Staff Workshops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1,223 (23,707)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410815"/>
                  </a:ext>
                </a:extLst>
              </a:tr>
              <a:tr h="523389">
                <a:tc>
                  <a:txBody>
                    <a:bodyPr/>
                    <a:lstStyle/>
                    <a:p>
                      <a:pPr marL="0" marR="0">
                        <a:lnSpc>
                          <a:spcPct val="107000"/>
                        </a:lnSpc>
                        <a:spcBef>
                          <a:spcPts val="0"/>
                        </a:spcBef>
                        <a:spcAft>
                          <a:spcPts val="0"/>
                        </a:spcAft>
                      </a:pPr>
                      <a:r>
                        <a:rPr lang="en-US" sz="2400">
                          <a:effectLst/>
                        </a:rPr>
                        <a:t>Parent Workshops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1,390 (30,914)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571476"/>
                  </a:ext>
                </a:extLst>
              </a:tr>
              <a:tr h="1070937">
                <a:tc>
                  <a:txBody>
                    <a:bodyPr/>
                    <a:lstStyle/>
                    <a:p>
                      <a:pPr marL="0" marR="0">
                        <a:lnSpc>
                          <a:spcPct val="107000"/>
                        </a:lnSpc>
                        <a:spcBef>
                          <a:spcPts val="0"/>
                        </a:spcBef>
                        <a:spcAft>
                          <a:spcPts val="0"/>
                        </a:spcAft>
                      </a:pPr>
                      <a:r>
                        <a:rPr lang="en-US" sz="2400">
                          <a:effectLst/>
                        </a:rPr>
                        <a:t>Community Adult Workshops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613 (17,783)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38969"/>
                  </a:ext>
                </a:extLst>
              </a:tr>
              <a:tr h="778194">
                <a:tc>
                  <a:txBody>
                    <a:bodyPr/>
                    <a:lstStyle/>
                    <a:p>
                      <a:pPr marL="0" marR="0">
                        <a:lnSpc>
                          <a:spcPct val="107000"/>
                        </a:lnSpc>
                        <a:spcBef>
                          <a:spcPts val="0"/>
                        </a:spcBef>
                        <a:spcAft>
                          <a:spcPts val="0"/>
                        </a:spcAft>
                      </a:pPr>
                      <a:r>
                        <a:rPr lang="en-US" sz="2400" dirty="0">
                          <a:effectLst/>
                        </a:rPr>
                        <a:t>Student Workshops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13,838 (300,353)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1522255"/>
                  </a:ext>
                </a:extLst>
              </a:tr>
            </a:tbl>
          </a:graphicData>
        </a:graphic>
      </p:graphicFrame>
    </p:spTree>
    <p:extLst>
      <p:ext uri="{BB962C8B-B14F-4D97-AF65-F5344CB8AC3E}">
        <p14:creationId xmlns:p14="http://schemas.microsoft.com/office/powerpoint/2010/main" val="331612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E631-50E2-44C7-82C1-D70869C045AA}"/>
              </a:ext>
            </a:extLst>
          </p:cNvPr>
          <p:cNvSpPr>
            <a:spLocks noGrp="1"/>
          </p:cNvSpPr>
          <p:nvPr>
            <p:ph type="title"/>
          </p:nvPr>
        </p:nvSpPr>
        <p:spPr/>
        <p:txBody>
          <a:bodyPr/>
          <a:lstStyle/>
          <a:p>
            <a:endParaRPr lang="en-US"/>
          </a:p>
        </p:txBody>
      </p:sp>
      <p:pic>
        <p:nvPicPr>
          <p:cNvPr id="9" name="elementarycap">
            <a:hlinkClick r:id="" action="ppaction://media"/>
            <a:extLst>
              <a:ext uri="{FF2B5EF4-FFF2-40B4-BE49-F238E27FC236}">
                <a16:creationId xmlns:a16="http://schemas.microsoft.com/office/drawing/2014/main" id="{FE178DAD-961C-4A65-835D-C0701027A5D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32806" y="939567"/>
            <a:ext cx="6297335" cy="4723002"/>
          </a:xfrm>
          <a:prstGeom prst="rect">
            <a:avLst/>
          </a:prstGeom>
        </p:spPr>
      </p:pic>
    </p:spTree>
    <p:extLst>
      <p:ext uri="{BB962C8B-B14F-4D97-AF65-F5344CB8AC3E}">
        <p14:creationId xmlns:p14="http://schemas.microsoft.com/office/powerpoint/2010/main" val="4551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933EF-12CD-460F-B139-9ABAE3CC07B0}"/>
              </a:ext>
            </a:extLst>
          </p:cNvPr>
          <p:cNvSpPr>
            <a:spLocks noGrp="1"/>
          </p:cNvSpPr>
          <p:nvPr>
            <p:ph idx="1"/>
          </p:nvPr>
        </p:nvSpPr>
        <p:spPr>
          <a:xfrm>
            <a:off x="609600" y="1524000"/>
            <a:ext cx="10972800" cy="5061358"/>
          </a:xfrm>
        </p:spPr>
        <p:txBody>
          <a:bodyPr>
            <a:normAutofit fontScale="77500" lnSpcReduction="20000"/>
          </a:bodyPr>
          <a:lstStyle/>
          <a:p>
            <a:pPr marL="457200" marR="0" indent="0" algn="l">
              <a:spcBef>
                <a:spcPts val="0"/>
              </a:spcBef>
              <a:spcAft>
                <a:spcPts val="1200"/>
              </a:spcAft>
              <a:buNone/>
            </a:pPr>
            <a:r>
              <a:rPr lang="en-US" sz="2900" b="1" dirty="0">
                <a:solidFill>
                  <a:srgbClr val="000000"/>
                </a:solidFill>
                <a:effectLst/>
                <a:ea typeface="Times New Roman" panose="02020603050405020304" pitchFamily="18" charset="0"/>
                <a:cs typeface="Times New Roman" panose="02020603050405020304" pitchFamily="18" charset="0"/>
              </a:rPr>
              <a:t>2004 - </a:t>
            </a:r>
            <a:r>
              <a:rPr lang="en-US" sz="2900" b="1" dirty="0" err="1">
                <a:solidFill>
                  <a:srgbClr val="000000"/>
                </a:solidFill>
                <a:effectLst/>
                <a:ea typeface="Times New Roman" panose="02020603050405020304" pitchFamily="18" charset="0"/>
                <a:cs typeface="Times New Roman" panose="02020603050405020304" pitchFamily="18" charset="0"/>
              </a:rPr>
              <a:t>VanAlst</a:t>
            </a:r>
            <a:r>
              <a:rPr lang="en-US" sz="2900" b="1" dirty="0">
                <a:solidFill>
                  <a:srgbClr val="000000"/>
                </a:solidFill>
                <a:effectLst/>
                <a:ea typeface="Times New Roman" panose="02020603050405020304" pitchFamily="18" charset="0"/>
                <a:cs typeface="Times New Roman" panose="02020603050405020304" pitchFamily="18" charset="0"/>
              </a:rPr>
              <a:t> - Center for Children and Families, Rutgers University</a:t>
            </a:r>
            <a:r>
              <a:rPr lang="en-US" sz="2900" dirty="0">
                <a:solidFill>
                  <a:srgbClr val="000000"/>
                </a:solidFill>
                <a:effectLst/>
                <a:ea typeface="Times New Roman" panose="02020603050405020304" pitchFamily="18" charset="0"/>
                <a:cs typeface="Times New Roman" panose="02020603050405020304" pitchFamily="18" charset="0"/>
              </a:rPr>
              <a:t>- </a:t>
            </a:r>
            <a:endParaRPr lang="en-US" sz="2900" dirty="0">
              <a:effectLst/>
              <a:ea typeface="Times New Roman" panose="02020603050405020304" pitchFamily="18" charset="0"/>
              <a:cs typeface="Times New Roman" panose="02020603050405020304" pitchFamily="18" charset="0"/>
            </a:endParaRPr>
          </a:p>
          <a:p>
            <a:pPr marL="457200" marR="0" indent="0" algn="l">
              <a:spcBef>
                <a:spcPts val="0"/>
              </a:spcBef>
              <a:spcAft>
                <a:spcPts val="1200"/>
              </a:spcAft>
              <a:buNone/>
            </a:pPr>
            <a:r>
              <a:rPr lang="en-US" sz="2900" dirty="0">
                <a:solidFill>
                  <a:srgbClr val="000000"/>
                </a:solidFill>
                <a:effectLst/>
                <a:ea typeface="Times New Roman" panose="02020603050405020304" pitchFamily="18" charset="0"/>
                <a:cs typeface="Times New Roman" panose="02020603050405020304" pitchFamily="18" charset="0"/>
              </a:rPr>
              <a:t>   When compared to controls, CAP elementary school participants had statistically    	significant</a:t>
            </a:r>
            <a:endParaRPr lang="en-US" sz="2900" dirty="0">
              <a:effectLst/>
              <a:ea typeface="Times New Roman" panose="02020603050405020304" pitchFamily="18" charset="0"/>
              <a:cs typeface="Times New Roman" panose="02020603050405020304" pitchFamily="18" charset="0"/>
            </a:endParaRPr>
          </a:p>
          <a:p>
            <a:pPr marR="0" lvl="0" algn="l">
              <a:spcBef>
                <a:spcPts val="0"/>
              </a:spcBef>
              <a:spcAft>
                <a:spcPts val="1200"/>
              </a:spcAft>
              <a:buSzPts val="1000"/>
              <a:buFont typeface="Wingdings" panose="05000000000000000000" pitchFamily="2" charset="2"/>
              <a:buChar char="Ø"/>
            </a:pPr>
            <a:r>
              <a:rPr lang="en-US" sz="2900" dirty="0">
                <a:solidFill>
                  <a:srgbClr val="000000"/>
                </a:solidFill>
                <a:ea typeface="Times New Roman" panose="02020603050405020304" pitchFamily="18" charset="0"/>
                <a:cs typeface="Times New Roman" panose="02020603050405020304" pitchFamily="18" charset="0"/>
              </a:rPr>
              <a:t>H</a:t>
            </a:r>
            <a:r>
              <a:rPr lang="en-US" sz="2900" dirty="0">
                <a:solidFill>
                  <a:srgbClr val="000000"/>
                </a:solidFill>
                <a:effectLst/>
                <a:ea typeface="Times New Roman" panose="02020603050405020304" pitchFamily="18" charset="0"/>
                <a:cs typeface="Times New Roman" panose="02020603050405020304" pitchFamily="18" charset="0"/>
              </a:rPr>
              <a:t>igher levels of self-esteem </a:t>
            </a:r>
            <a:endParaRPr lang="en-US" sz="2900" dirty="0">
              <a:effectLst/>
              <a:ea typeface="Times New Roman" panose="02020603050405020304" pitchFamily="18" charset="0"/>
              <a:cs typeface="Times New Roman" panose="02020603050405020304" pitchFamily="18" charset="0"/>
            </a:endParaRPr>
          </a:p>
          <a:p>
            <a:pPr marR="0" lvl="0" algn="l">
              <a:spcBef>
                <a:spcPts val="0"/>
              </a:spcBef>
              <a:spcAft>
                <a:spcPts val="1200"/>
              </a:spcAft>
              <a:buSzPts val="1000"/>
              <a:buFont typeface="Wingdings" panose="05000000000000000000" pitchFamily="2" charset="2"/>
              <a:buChar char="Ø"/>
            </a:pPr>
            <a:r>
              <a:rPr lang="en-US" sz="2900" dirty="0">
                <a:solidFill>
                  <a:srgbClr val="000000"/>
                </a:solidFill>
                <a:ea typeface="Times New Roman" panose="02020603050405020304" pitchFamily="18" charset="0"/>
                <a:cs typeface="Times New Roman" panose="02020603050405020304" pitchFamily="18" charset="0"/>
              </a:rPr>
              <a:t>G</a:t>
            </a:r>
            <a:r>
              <a:rPr lang="en-US" sz="2900" dirty="0">
                <a:solidFill>
                  <a:srgbClr val="000000"/>
                </a:solidFill>
                <a:effectLst/>
                <a:ea typeface="Times New Roman" panose="02020603050405020304" pitchFamily="18" charset="0"/>
                <a:cs typeface="Times New Roman" panose="02020603050405020304" pitchFamily="18" charset="0"/>
              </a:rPr>
              <a:t>reater knowledge of how to handle bullying, abuse and assault compared to controls.</a:t>
            </a:r>
            <a:endParaRPr lang="en-US" sz="2900" dirty="0">
              <a:effectLst/>
              <a:ea typeface="Times New Roman" panose="02020603050405020304" pitchFamily="18" charset="0"/>
              <a:cs typeface="Times New Roman" panose="02020603050405020304" pitchFamily="18" charset="0"/>
            </a:endParaRPr>
          </a:p>
          <a:p>
            <a:pPr marR="0" lvl="0" algn="l">
              <a:spcBef>
                <a:spcPts val="0"/>
              </a:spcBef>
              <a:spcAft>
                <a:spcPts val="1200"/>
              </a:spcAft>
              <a:buSzPts val="1000"/>
              <a:buFont typeface="Wingdings" panose="05000000000000000000" pitchFamily="2" charset="2"/>
              <a:buChar char="Ø"/>
            </a:pPr>
            <a:r>
              <a:rPr lang="en-US" sz="2900" dirty="0">
                <a:solidFill>
                  <a:srgbClr val="000000"/>
                </a:solidFill>
                <a:effectLst/>
                <a:ea typeface="Times New Roman" panose="02020603050405020304" pitchFamily="18" charset="0"/>
                <a:cs typeface="Times New Roman" panose="02020603050405020304" pitchFamily="18" charset="0"/>
              </a:rPr>
              <a:t>Were more willing to report abusive situations to adults than youth who had not received the intervention. </a:t>
            </a:r>
            <a:endParaRPr lang="en-US" sz="2900" dirty="0">
              <a:ea typeface="Times New Roman" panose="02020603050405020304" pitchFamily="18" charset="0"/>
              <a:cs typeface="Times New Roman" panose="02020603050405020304" pitchFamily="18" charset="0"/>
            </a:endParaRPr>
          </a:p>
          <a:p>
            <a:pPr marR="0" lvl="0" algn="l">
              <a:spcBef>
                <a:spcPts val="0"/>
              </a:spcBef>
              <a:spcAft>
                <a:spcPts val="1200"/>
              </a:spcAft>
              <a:buSzPts val="1000"/>
              <a:buFont typeface="Wingdings" panose="05000000000000000000" pitchFamily="2" charset="2"/>
              <a:buChar char="Ø"/>
            </a:pPr>
            <a:endParaRPr lang="en-US" sz="2900" b="1" dirty="0">
              <a:solidFill>
                <a:srgbClr val="000000"/>
              </a:solidFill>
              <a:effectLst/>
              <a:ea typeface="Calibri" panose="020F0502020204030204" pitchFamily="34" charset="0"/>
              <a:cs typeface="Times New Roman" panose="02020603050405020304" pitchFamily="18" charset="0"/>
            </a:endParaRPr>
          </a:p>
          <a:p>
            <a:pPr marL="0" marR="0" lvl="0" indent="0" algn="l">
              <a:spcBef>
                <a:spcPts val="0"/>
              </a:spcBef>
              <a:spcAft>
                <a:spcPts val="1200"/>
              </a:spcAft>
              <a:buSzPts val="1000"/>
              <a:buNone/>
            </a:pPr>
            <a:r>
              <a:rPr lang="en-US" sz="2900" b="1" dirty="0">
                <a:solidFill>
                  <a:srgbClr val="000000"/>
                </a:solidFill>
                <a:effectLst/>
                <a:ea typeface="Calibri" panose="020F0502020204030204" pitchFamily="34" charset="0"/>
              </a:rPr>
              <a:t>        2018- 19 – </a:t>
            </a:r>
            <a:r>
              <a:rPr lang="en-US" sz="2900" b="1" dirty="0" err="1">
                <a:solidFill>
                  <a:srgbClr val="000000"/>
                </a:solidFill>
                <a:effectLst/>
                <a:ea typeface="Calibri" panose="020F0502020204030204" pitchFamily="34" charset="0"/>
              </a:rPr>
              <a:t>Feric</a:t>
            </a:r>
            <a:r>
              <a:rPr lang="en-US" sz="2900" b="1" dirty="0">
                <a:solidFill>
                  <a:srgbClr val="000000"/>
                </a:solidFill>
                <a:effectLst/>
                <a:ea typeface="Calibri" panose="020F0502020204030204" pitchFamily="34" charset="0"/>
              </a:rPr>
              <a:t>, </a:t>
            </a:r>
            <a:r>
              <a:rPr lang="en-US" sz="2900" b="1" dirty="0" err="1">
                <a:solidFill>
                  <a:srgbClr val="000000"/>
                </a:solidFill>
                <a:effectLst/>
                <a:ea typeface="Calibri" panose="020F0502020204030204" pitchFamily="34" charset="0"/>
              </a:rPr>
              <a:t>Ph.D</a:t>
            </a:r>
            <a:r>
              <a:rPr lang="en-US" sz="2900" b="1" dirty="0">
                <a:solidFill>
                  <a:srgbClr val="000000"/>
                </a:solidFill>
                <a:effectLst/>
                <a:ea typeface="Calibri" panose="020F0502020204030204" pitchFamily="34" charset="0"/>
              </a:rPr>
              <a:t>, </a:t>
            </a:r>
            <a:r>
              <a:rPr lang="en-US" sz="2900" b="1" dirty="0" err="1">
                <a:solidFill>
                  <a:srgbClr val="000000"/>
                </a:solidFill>
                <a:effectLst/>
                <a:ea typeface="Calibri" panose="020F0502020204030204" pitchFamily="34" charset="0"/>
              </a:rPr>
              <a:t>Trbus</a:t>
            </a:r>
            <a:r>
              <a:rPr lang="en-US" sz="2900" b="1" dirty="0">
                <a:solidFill>
                  <a:srgbClr val="000000"/>
                </a:solidFill>
                <a:effectLst/>
                <a:ea typeface="Calibri" panose="020F0502020204030204" pitchFamily="34" charset="0"/>
              </a:rPr>
              <a:t>, </a:t>
            </a:r>
            <a:r>
              <a:rPr lang="en-US" sz="2900" b="1" dirty="0" err="1">
                <a:solidFill>
                  <a:srgbClr val="000000"/>
                </a:solidFill>
                <a:effectLst/>
                <a:ea typeface="Calibri" panose="020F0502020204030204" pitchFamily="34" charset="0"/>
              </a:rPr>
              <a:t>Juranic</a:t>
            </a:r>
            <a:r>
              <a:rPr lang="en-US" sz="2900" b="1" dirty="0">
                <a:solidFill>
                  <a:srgbClr val="000000"/>
                </a:solidFill>
                <a:effectLst/>
                <a:ea typeface="Calibri" panose="020F0502020204030204" pitchFamily="34" charset="0"/>
              </a:rPr>
              <a:t>, </a:t>
            </a:r>
            <a:r>
              <a:rPr lang="en-US" sz="2900" b="1" dirty="0" err="1">
                <a:solidFill>
                  <a:srgbClr val="000000"/>
                </a:solidFill>
                <a:effectLst/>
                <a:ea typeface="Calibri" panose="020F0502020204030204" pitchFamily="34" charset="0"/>
              </a:rPr>
              <a:t>Bandic</a:t>
            </a:r>
            <a:r>
              <a:rPr lang="en-US" sz="2900" b="1" dirty="0">
                <a:solidFill>
                  <a:srgbClr val="000000"/>
                </a:solidFill>
                <a:effectLst/>
                <a:ea typeface="Calibri" panose="020F0502020204030204" pitchFamily="34" charset="0"/>
              </a:rPr>
              <a:t> (University of Zagreb, Croatia)</a:t>
            </a:r>
            <a:endParaRPr lang="en-US" sz="2900" dirty="0">
              <a:solidFill>
                <a:srgbClr val="000000"/>
              </a:solidFill>
              <a:effectLst/>
              <a:ea typeface="Calibri" panose="020F0502020204030204" pitchFamily="34" charset="0"/>
            </a:endParaRPr>
          </a:p>
          <a:p>
            <a:pPr marL="0" marR="0" lvl="0" indent="0">
              <a:spcBef>
                <a:spcPts val="0"/>
              </a:spcBef>
              <a:spcAft>
                <a:spcPts val="0"/>
              </a:spcAft>
              <a:buNone/>
            </a:pPr>
            <a:r>
              <a:rPr lang="en-US" sz="2900" dirty="0">
                <a:solidFill>
                  <a:srgbClr val="000000"/>
                </a:solidFill>
                <a:effectLst/>
                <a:ea typeface="Calibri" panose="020F0502020204030204" pitchFamily="34" charset="0"/>
              </a:rPr>
              <a:t>      Pre and posttest of 169 students and parents at four middle schools:</a:t>
            </a:r>
          </a:p>
          <a:p>
            <a:pPr marL="182880" marR="0" indent="0">
              <a:spcBef>
                <a:spcPts val="0"/>
              </a:spcBef>
              <a:spcAft>
                <a:spcPts val="0"/>
              </a:spcAft>
              <a:buNone/>
            </a:pPr>
            <a:r>
              <a:rPr lang="en-US" sz="2900" dirty="0">
                <a:solidFill>
                  <a:srgbClr val="000000"/>
                </a:solidFill>
                <a:effectLst/>
                <a:ea typeface="Calibri" panose="020F0502020204030204" pitchFamily="34" charset="0"/>
              </a:rPr>
              <a:t> </a:t>
            </a:r>
          </a:p>
          <a:p>
            <a:pPr marR="0" lvl="0">
              <a:spcBef>
                <a:spcPts val="0"/>
              </a:spcBef>
              <a:spcAft>
                <a:spcPts val="0"/>
              </a:spcAft>
              <a:buFont typeface="Wingdings" panose="05000000000000000000" pitchFamily="2" charset="2"/>
              <a:buChar char="Ø"/>
            </a:pPr>
            <a:r>
              <a:rPr lang="en-US" sz="2900" dirty="0">
                <a:solidFill>
                  <a:srgbClr val="000000"/>
                </a:solidFill>
                <a:effectLst/>
                <a:ea typeface="Calibri" panose="020F0502020204030204" pitchFamily="34" charset="0"/>
              </a:rPr>
              <a:t>Students gained knowledge of safety rights, power and control in peer and dating relationships and willingness to report violence to self and others as a result of participating in </a:t>
            </a:r>
            <a:r>
              <a:rPr lang="en-US" sz="2900" dirty="0" err="1">
                <a:solidFill>
                  <a:srgbClr val="000000"/>
                </a:solidFill>
                <a:effectLst/>
                <a:ea typeface="Calibri" panose="020F0502020204030204" pitchFamily="34" charset="0"/>
              </a:rPr>
              <a:t>TeenCAP</a:t>
            </a:r>
            <a:r>
              <a:rPr lang="en-US" sz="2900" dirty="0">
                <a:solidFill>
                  <a:srgbClr val="000000"/>
                </a:solidFill>
                <a:effectLst/>
                <a:ea typeface="Calibri" panose="020F0502020204030204" pitchFamily="34" charset="0"/>
              </a:rPr>
              <a:t> program. </a:t>
            </a:r>
          </a:p>
          <a:p>
            <a:endParaRPr lang="en-US" dirty="0"/>
          </a:p>
        </p:txBody>
      </p:sp>
      <p:sp>
        <p:nvSpPr>
          <p:cNvPr id="3" name="Title 2">
            <a:extLst>
              <a:ext uri="{FF2B5EF4-FFF2-40B4-BE49-F238E27FC236}">
                <a16:creationId xmlns:a16="http://schemas.microsoft.com/office/drawing/2014/main" id="{7076D9C0-66BB-4C1B-8966-553C4C75F559}"/>
              </a:ext>
            </a:extLst>
          </p:cNvPr>
          <p:cNvSpPr>
            <a:spLocks noGrp="1"/>
          </p:cNvSpPr>
          <p:nvPr>
            <p:ph type="title"/>
          </p:nvPr>
        </p:nvSpPr>
        <p:spPr>
          <a:xfrm>
            <a:off x="609600" y="152400"/>
            <a:ext cx="10972800" cy="980114"/>
          </a:xfrm>
        </p:spPr>
        <p:txBody>
          <a:bodyPr/>
          <a:lstStyle/>
          <a:p>
            <a:pPr algn="ctr"/>
            <a:r>
              <a:rPr lang="en-US" b="1" dirty="0">
                <a:solidFill>
                  <a:srgbClr val="002060"/>
                </a:solidFill>
              </a:rPr>
              <a:t>Evaluation Studies – Two Examples</a:t>
            </a:r>
          </a:p>
        </p:txBody>
      </p:sp>
    </p:spTree>
    <p:extLst>
      <p:ext uri="{BB962C8B-B14F-4D97-AF65-F5344CB8AC3E}">
        <p14:creationId xmlns:p14="http://schemas.microsoft.com/office/powerpoint/2010/main" val="143233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592EB5-F287-4C97-AAC4-B2BBF8E6E4E0}"/>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33A09264-B134-43AF-8F10-57BF5FBE3A3D}"/>
              </a:ext>
            </a:extLst>
          </p:cNvPr>
          <p:cNvSpPr>
            <a:spLocks noGrp="1"/>
          </p:cNvSpPr>
          <p:nvPr>
            <p:ph type="ctrTitle"/>
          </p:nvPr>
        </p:nvSpPr>
        <p:spPr/>
        <p:txBody>
          <a:bodyPr/>
          <a:lstStyle/>
          <a:p>
            <a:endParaRPr lang="en-US" dirty="0"/>
          </a:p>
        </p:txBody>
      </p:sp>
      <p:pic>
        <p:nvPicPr>
          <p:cNvPr id="5" name="Picture 4">
            <a:extLst>
              <a:ext uri="{FF2B5EF4-FFF2-40B4-BE49-F238E27FC236}">
                <a16:creationId xmlns:a16="http://schemas.microsoft.com/office/drawing/2014/main" id="{20C4043D-2429-4219-B4B3-898A132210EE}"/>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226322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97283-F666-47D7-AD4F-157DC9D58226}"/>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E3C312C5-B063-4565-994F-BF04535B542F}"/>
              </a:ext>
            </a:extLst>
          </p:cNvPr>
          <p:cNvSpPr>
            <a:spLocks noGrp="1"/>
          </p:cNvSpPr>
          <p:nvPr>
            <p:ph type="title"/>
          </p:nvPr>
        </p:nvSpPr>
        <p:spPr/>
        <p:txBody>
          <a:bodyPr/>
          <a:lstStyle/>
          <a:p>
            <a:endParaRPr lang="en-US"/>
          </a:p>
        </p:txBody>
      </p:sp>
      <p:pic>
        <p:nvPicPr>
          <p:cNvPr id="4" name="Google Shape;501;g61db3c8f14_0_132" descr="Forms response chart. Question title: In 2018-2019, did facilitators conduct Review Time after student workshops?. Number of responses: 19 responses.">
            <a:extLst>
              <a:ext uri="{FF2B5EF4-FFF2-40B4-BE49-F238E27FC236}">
                <a16:creationId xmlns:a16="http://schemas.microsoft.com/office/drawing/2014/main" id="{724ADEB3-A84B-4BDE-AD19-5EF9793BBF29}"/>
              </a:ext>
            </a:extLst>
          </p:cNvPr>
          <p:cNvPicPr preferRelativeResize="0"/>
          <p:nvPr/>
        </p:nvPicPr>
        <p:blipFill>
          <a:blip r:embed="rId2">
            <a:alphaModFix/>
          </a:blip>
          <a:stretch>
            <a:fillRect/>
          </a:stretch>
        </p:blipFill>
        <p:spPr>
          <a:xfrm>
            <a:off x="536895" y="411061"/>
            <a:ext cx="11045505" cy="5888372"/>
          </a:xfrm>
          <a:prstGeom prst="rect">
            <a:avLst/>
          </a:prstGeom>
          <a:noFill/>
          <a:ln>
            <a:noFill/>
          </a:ln>
        </p:spPr>
      </p:pic>
    </p:spTree>
    <p:extLst>
      <p:ext uri="{BB962C8B-B14F-4D97-AF65-F5344CB8AC3E}">
        <p14:creationId xmlns:p14="http://schemas.microsoft.com/office/powerpoint/2010/main" val="4161013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15084</TotalTime>
  <Words>823</Words>
  <Application>Microsoft Office PowerPoint</Application>
  <PresentationFormat>Widescreen</PresentationFormat>
  <Paragraphs>95</Paragraphs>
  <Slides>16</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Corbel</vt:lpstr>
      <vt:lpstr>Symbol</vt:lpstr>
      <vt:lpstr>Times New Roman</vt:lpstr>
      <vt:lpstr>Verdana</vt:lpstr>
      <vt:lpstr>Wingdings</vt:lpstr>
      <vt:lpstr>Wingdings 2</vt:lpstr>
      <vt:lpstr>Paper</vt:lpstr>
      <vt:lpstr>PowerPoint Presentation</vt:lpstr>
      <vt:lpstr>         Mission of ICAP</vt:lpstr>
      <vt:lpstr>History of ICAP </vt:lpstr>
      <vt:lpstr>ICAP CENTERS</vt:lpstr>
      <vt:lpstr>Children, Teachers and Parents Served 2018-19 </vt:lpstr>
      <vt:lpstr>PowerPoint Presentation</vt:lpstr>
      <vt:lpstr>Evaluation Studies – Two Examples</vt:lpstr>
      <vt:lpstr>PowerPoint Presentation</vt:lpstr>
      <vt:lpstr>PowerPoint Presentation</vt:lpstr>
      <vt:lpstr>PowerPoint Presentation</vt:lpstr>
      <vt:lpstr>RTC Response/Referral When Children Reported Abuse or Neglect</vt:lpstr>
      <vt:lpstr>PowerPoint Presentation</vt:lpstr>
      <vt:lpstr>CROATIA CAP – Case example</vt:lpstr>
      <vt:lpstr>KOREA CAP – Case example</vt:lpstr>
      <vt:lpstr>   Current interest from other countries </vt:lpstr>
      <vt:lpstr>All children have the right to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PMB</dc:creator>
  <cp:lastModifiedBy>Evelin Lindner</cp:lastModifiedBy>
  <cp:revision>25</cp:revision>
  <dcterms:created xsi:type="dcterms:W3CDTF">2020-10-26T16:42:38Z</dcterms:created>
  <dcterms:modified xsi:type="dcterms:W3CDTF">2020-12-01T18:55:39Z</dcterms:modified>
</cp:coreProperties>
</file>