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58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671"/>
  </p:normalViewPr>
  <p:slideViewPr>
    <p:cSldViewPr snapToGrid="0" snapToObjects="1">
      <p:cViewPr varScale="1">
        <p:scale>
          <a:sx n="78" d="100"/>
          <a:sy n="78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AE074-1CBD-1D48-8887-C9E7B483EB37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AD979-E706-3A40-89FF-B07A2FCE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3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happen when there is not dignity among people? Is there still respect among people? Probably no and there is a high likelihood to see a humiliation dynamic when there is not dignity among people. Therefore, I want talk with you about the negative consequences of humiliation dynamic from a clinical psychology point of view. We have primarily to understand what is a humiliation dynamic to be able to understand the consequences of humiliation.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Humiliation Dynamic could be represented by a triangle.</a:t>
            </a:r>
          </a:p>
          <a:p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Humiliator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 social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socially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victim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victim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 can ridicule, cruelly criticizes and make to feel the victim like an outsider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witness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happening and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time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leaves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opportunity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Vicitm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be feel degraded, powerless, paralyzed, violated, or assaulted. He will feel more humiliation if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humiliator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very socially important for him and even if there a lot of witnesses.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Humiliation dynamic examples: to be excluded because to have a mental illness, racism, sexism, mobbing and bullying.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D979-E706-3A40-89FF-B07A2FCEA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relationship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humiliation</a:t>
            </a:r>
            <a:r>
              <a:rPr lang="it-IT" dirty="0" smtClean="0"/>
              <a:t> and </a:t>
            </a:r>
            <a:r>
              <a:rPr lang="it-IT" dirty="0" err="1" smtClean="0"/>
              <a:t>depression</a:t>
            </a:r>
            <a:r>
              <a:rPr lang="it-IT" dirty="0" smtClean="0"/>
              <a:t>?</a:t>
            </a:r>
          </a:p>
          <a:p>
            <a:r>
              <a:rPr lang="it-IT" dirty="0" smtClean="0"/>
              <a:t>The woman and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man</a:t>
            </a:r>
            <a:r>
              <a:rPr lang="it-IT" baseline="0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depressive </a:t>
            </a:r>
            <a:r>
              <a:rPr lang="it-IT" dirty="0" err="1" smtClean="0"/>
              <a:t>episode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they</a:t>
            </a:r>
            <a:r>
              <a:rPr lang="it-IT" baseline="0" dirty="0" smtClean="0"/>
              <a:t> are </a:t>
            </a:r>
            <a:r>
              <a:rPr lang="it-IT" baseline="0" dirty="0" err="1" smtClean="0"/>
              <a:t>victim</a:t>
            </a:r>
            <a:r>
              <a:rPr lang="it-IT" baseline="0" dirty="0" smtClean="0"/>
              <a:t> of </a:t>
            </a:r>
            <a:r>
              <a:rPr lang="it-IT" baseline="0" dirty="0" err="1" smtClean="0"/>
              <a:t>humiliation</a:t>
            </a:r>
            <a:r>
              <a:rPr lang="it-IT" baseline="0" dirty="0" smtClean="0"/>
              <a:t>.</a:t>
            </a:r>
            <a:endParaRPr lang="it-IT" dirty="0" smtClean="0"/>
          </a:p>
          <a:p>
            <a:r>
              <a:rPr lang="it-IT" dirty="0" smtClean="0"/>
              <a:t>In Gilbert and Torres’ opinion </a:t>
            </a:r>
            <a:r>
              <a:rPr lang="it-IT" dirty="0" err="1" smtClean="0"/>
              <a:t>humiliated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feel</a:t>
            </a:r>
            <a:r>
              <a:rPr lang="it-IT" dirty="0" smtClean="0"/>
              <a:t> </a:t>
            </a:r>
            <a:r>
              <a:rPr lang="it-IT" dirty="0" err="1" smtClean="0"/>
              <a:t>depressed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lost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previous</a:t>
            </a:r>
            <a:r>
              <a:rPr lang="it-IT" baseline="0" dirty="0" smtClean="0"/>
              <a:t> and </a:t>
            </a:r>
            <a:r>
              <a:rPr lang="it-IT" baseline="0" dirty="0" err="1" smtClean="0"/>
              <a:t>higher</a:t>
            </a:r>
            <a:r>
              <a:rPr lang="it-IT" dirty="0" smtClean="0"/>
              <a:t> social </a:t>
            </a:r>
            <a:r>
              <a:rPr lang="it-IT" dirty="0" err="1" smtClean="0"/>
              <a:t>rank</a:t>
            </a:r>
            <a:r>
              <a:rPr lang="it-IT" dirty="0" smtClean="0"/>
              <a:t> and so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to the </a:t>
            </a:r>
            <a:r>
              <a:rPr lang="it-IT" dirty="0" err="1" smtClean="0"/>
              <a:t>resources</a:t>
            </a:r>
            <a:r>
              <a:rPr lang="it-IT" dirty="0" smtClean="0"/>
              <a:t> to </a:t>
            </a:r>
            <a:r>
              <a:rPr lang="it-IT" dirty="0" err="1" smtClean="0"/>
              <a:t>survive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and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control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their</a:t>
            </a:r>
            <a:r>
              <a:rPr lang="it-IT" baseline="0" dirty="0" smtClean="0"/>
              <a:t> life </a:t>
            </a:r>
            <a:r>
              <a:rPr lang="it-IT" dirty="0" err="1" smtClean="0"/>
              <a:t>goals</a:t>
            </a:r>
            <a:r>
              <a:rPr lang="it-IT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D979-E706-3A40-89FF-B07A2FCEAB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0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Conditions of past maladaptive family (e.g., neglectful parenting) and humiliating experiences in early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life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known to have 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negative impact on children's emotional and social skills development. As a consequence, abused children don’t have enough and right skills to live a normal social life. They may become more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afraid for future social threats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become more vulnerable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adverse interpersonal experiences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sense of social defeat, they feel themselves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humiliated, and they try to avoid these negative feelings in the future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Obviously, these emotional reactions may also influence relational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dispositions (e.g., they don’t trust in others), they don’t want to have relationships, and they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</a:t>
            </a:r>
            <a:r>
              <a:rPr lang="mr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have the opportunity to correct the persecutory ideation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D979-E706-3A40-89FF-B07A2FCEAB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0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witness who assists to a humiliation dynamic feels fear to be humiliated and then could have two reactions: the flee</a:t>
            </a:r>
            <a:r>
              <a:rPr lang="en-US" baseline="0" dirty="0" smtClean="0"/>
              <a:t> from the dynamic or becoming a </a:t>
            </a:r>
            <a:r>
              <a:rPr lang="en-US" baseline="0" dirty="0" err="1" smtClean="0"/>
              <a:t>humilator’s</a:t>
            </a:r>
            <a:r>
              <a:rPr lang="en-US" baseline="0" dirty="0" smtClean="0"/>
              <a:t> partner in </a:t>
            </a:r>
            <a:r>
              <a:rPr lang="en-US" baseline="0" dirty="0" err="1" smtClean="0"/>
              <a:t>humilating</a:t>
            </a:r>
            <a:r>
              <a:rPr lang="en-US" baseline="0" dirty="0" smtClean="0"/>
              <a:t> the victim.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the </a:t>
            </a:r>
            <a:r>
              <a:rPr lang="en-US" baseline="0" dirty="0" err="1" smtClean="0"/>
              <a:t>humiliator</a:t>
            </a:r>
            <a:r>
              <a:rPr lang="en-US" baseline="0" dirty="0" smtClean="0"/>
              <a:t>? Which emotions does feel the </a:t>
            </a:r>
            <a:r>
              <a:rPr lang="en-US" baseline="0" dirty="0" err="1" smtClean="0"/>
              <a:t>humiliator</a:t>
            </a:r>
            <a:r>
              <a:rPr lang="en-US" baseline="0" dirty="0" smtClean="0"/>
              <a:t>? He reacts by the fight/flee system too, but why does he react with the fight, becoming angry?</a:t>
            </a:r>
          </a:p>
          <a:p>
            <a:r>
              <a:rPr lang="en-US" baseline="0" dirty="0" smtClean="0"/>
              <a:t>Is it possible that the </a:t>
            </a:r>
            <a:r>
              <a:rPr lang="en-US" baseline="0" dirty="0" err="1" smtClean="0"/>
              <a:t>humiliator</a:t>
            </a:r>
            <a:r>
              <a:rPr lang="en-US" baseline="0" dirty="0" smtClean="0"/>
              <a:t> who is a person with a high social rank position humiliates the victim to maintain a preexisting equilibrium? And how is useful this preexisting equilibrium to the community?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D979-E706-3A40-89FF-B07A2FCEAB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AD979-E706-3A40-89FF-B07A2FCEAB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3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9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9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3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5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0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5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6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4D7C-266E-DA44-BCAD-A3458AF56E9E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937D-CDD4-1742-A03D-B5E676B51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25" y="1910443"/>
            <a:ext cx="11030465" cy="228101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The lack of dignity and the </a:t>
            </a:r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negative consequences </a:t>
            </a:r>
            <a:r>
              <a:rPr lang="en-US" sz="4000" b="1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humiliation</a:t>
            </a: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524" y="5090983"/>
            <a:ext cx="3826476" cy="1297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416" y="508049"/>
            <a:ext cx="11189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December 6</a:t>
            </a:r>
            <a:r>
              <a:rPr lang="en-US" sz="2400" baseline="30000" dirty="0">
                <a:latin typeface="Times New Roman" charset="0"/>
                <a:ea typeface="Times New Roman" charset="0"/>
                <a:cs typeface="Times New Roman" charset="0"/>
              </a:rPr>
              <a:t>th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- 7</a:t>
            </a:r>
            <a:r>
              <a:rPr lang="en-US" sz="2400" baseline="30000" dirty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2018 </a:t>
            </a:r>
          </a:p>
          <a:p>
            <a:pPr algn="ctr"/>
            <a:r>
              <a:rPr 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Workshop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on Transforming Humiliation and Violent Conflict</a:t>
            </a:r>
          </a:p>
          <a:p>
            <a:pPr algn="ctr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Columbia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University, Teachers College, Everett Lounge, New York</a:t>
            </a:r>
          </a:p>
          <a:p>
            <a:pPr algn="ctr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0856" y="5090983"/>
            <a:ext cx="75886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Alberto </a:t>
            </a:r>
            <a:r>
              <a:rPr lang="en-US" sz="2400" b="1" dirty="0" err="1">
                <a:latin typeface="Times New Roman" charset="0"/>
                <a:ea typeface="Times New Roman" charset="0"/>
                <a:cs typeface="Times New Roman" charset="0"/>
              </a:rPr>
              <a:t>Collazzoni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, Ph.D.</a:t>
            </a:r>
            <a:endParaRPr lang="en-US" sz="2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Renewed Freedom Center for Rapid Anxiety Relief, 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Los Angeles, California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DISCAB, University of L’ Aquila,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Italy</a:t>
            </a:r>
          </a:p>
        </p:txBody>
      </p:sp>
    </p:spTree>
    <p:extLst>
      <p:ext uri="{BB962C8B-B14F-4D97-AF65-F5344CB8AC3E}">
        <p14:creationId xmlns:p14="http://schemas.microsoft.com/office/powerpoint/2010/main" val="196367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5" y="272853"/>
            <a:ext cx="10515600" cy="8758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Humiliation Triangle</a:t>
            </a:r>
            <a:b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02396" y="2104405"/>
            <a:ext cx="140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Humiliator</a:t>
            </a:r>
            <a:endParaRPr lang="it-IT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3450" y="2831957"/>
            <a:ext cx="962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Witness</a:t>
            </a:r>
          </a:p>
        </p:txBody>
      </p:sp>
      <p:sp>
        <p:nvSpPr>
          <p:cNvPr id="8" name="CasellaDiTesto 4"/>
          <p:cNvSpPr txBox="1"/>
          <p:nvPr/>
        </p:nvSpPr>
        <p:spPr>
          <a:xfrm>
            <a:off x="5330518" y="5285815"/>
            <a:ext cx="153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Victim</a:t>
            </a:r>
            <a:endParaRPr lang="it-IT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riangolo isoscele 3"/>
          <p:cNvSpPr/>
          <p:nvPr/>
        </p:nvSpPr>
        <p:spPr>
          <a:xfrm rot="706228" flipV="1">
            <a:off x="4667797" y="2660994"/>
            <a:ext cx="2380196" cy="255386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ctangle 2"/>
          <p:cNvSpPr/>
          <p:nvPr/>
        </p:nvSpPr>
        <p:spPr>
          <a:xfrm>
            <a:off x="0" y="598854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Klein, D. C. (1991). The humiliation dynamic: An overview.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Journal of Primary Prevention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 smtClean="0">
                <a:latin typeface="Times New Roman" charset="0"/>
                <a:ea typeface="Times New Roman" charset="0"/>
                <a:cs typeface="Times New Roman" charset="0"/>
              </a:rPr>
              <a:t>12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2), 93-121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Hartling, L. M., &amp;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Luchetta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T. (1999). Humiliation: Assessing the impact of derision, degradation, and debasement.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Journal of Primary Prevention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 smtClean="0">
                <a:latin typeface="Times New Roman" charset="0"/>
                <a:ea typeface="Times New Roman" charset="0"/>
                <a:cs typeface="Times New Roman" charset="0"/>
              </a:rPr>
              <a:t>19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4), 259-278</a:t>
            </a:r>
            <a:r>
              <a:rPr lang="en-US" sz="12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96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10" y="-184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Humiliation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endParaRPr lang="en-US" sz="4000" b="1" dirty="0"/>
          </a:p>
        </p:txBody>
      </p:sp>
      <p:pic>
        <p:nvPicPr>
          <p:cNvPr id="4" name="Picture 2" descr="C:\Users\Alberto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959" y="1140829"/>
            <a:ext cx="2524125" cy="16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1010" y="4441846"/>
            <a:ext cx="1169301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endParaRPr lang="en-US" sz="12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Brown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G. W., Harris, T. O., &amp; Hepworth, C. (1995). Loss, humiliation and entrapment among women developing depression: a patient and non-patient comparison.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Psychological medicine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25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(1), 7-21.</a:t>
            </a:r>
          </a:p>
          <a:p>
            <a:pPr algn="just"/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 err="1" smtClean="0">
                <a:latin typeface="Times New Roman" charset="0"/>
                <a:ea typeface="Times New Roman" charset="0"/>
                <a:cs typeface="Times New Roman" charset="0"/>
              </a:rPr>
              <a:t>Collazzoni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A.,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Capanna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C.,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Bustini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M.,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Marucci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C.,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Prescenzo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S., Ragusa, M., ... &amp; Rossi, A. (2015). A Comparison of Humiliation Measurement in a Depressive Versus Non‐clinical Sample: A Possible Clinical Utility.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Journal of clinical psychology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71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(12), 1218-1224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Gilbert, P., Irons, C., Olsen, K., Gilbert, J., &amp; McEwan, K. (2006). Interpersonal sensitivities: Their links to mood, anger and gender. </a:t>
            </a:r>
            <a:r>
              <a:rPr lang="en-US" sz="1000" i="1" dirty="0" smtClean="0">
                <a:latin typeface="Times New Roman" charset="0"/>
                <a:ea typeface="Times New Roman" charset="0"/>
                <a:cs typeface="Times New Roman" charset="0"/>
              </a:rPr>
              <a:t>Psychology and Psychotherapy: Theory, Research and Practice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 smtClean="0">
                <a:latin typeface="Times New Roman" charset="0"/>
                <a:ea typeface="Times New Roman" charset="0"/>
                <a:cs typeface="Times New Roman" charset="0"/>
              </a:rPr>
              <a:t>79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(1), 37-51.</a:t>
            </a:r>
          </a:p>
          <a:p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7487" y="3097571"/>
            <a:ext cx="103210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depressive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episode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humiliation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charset="0"/>
              <a:buChar char="•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evolutionary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explains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humiliated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depressed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rank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so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48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172" y="-1929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Humiliation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Persecutory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Ideation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0" y="5396236"/>
            <a:ext cx="1219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Lopes, B. C. (2013). Differences between victims of bullying and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nonvictims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 on levels of paranoid ideation and persecutory symptoms, the presence of aggressive traits, the display of social anxiety and the recall of childhood abuse experiences in a Portuguese mixed clinical sample.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Clinical psychology &amp; psychotherapy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20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(3), 254-266.</a:t>
            </a:r>
          </a:p>
          <a:p>
            <a:pPr algn="just"/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 err="1" smtClean="0">
                <a:latin typeface="Times New Roman" charset="0"/>
                <a:ea typeface="Times New Roman" charset="0"/>
                <a:cs typeface="Times New Roman" charset="0"/>
              </a:rPr>
              <a:t>Collazzoni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A.,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Laloyaux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J., &amp;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Larøi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F. (2017). Examination of humiliation and past maladaptive family context in persecutory ideation: an exploratory study.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Comprehensive psychiatry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78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19-24.</a:t>
            </a:r>
          </a:p>
          <a:p>
            <a:pPr algn="just"/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Taylor, S. E., Way, B. M., Welch, W. T.,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Hilmert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C. J., Lehman, B. J., &amp;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Eisenberger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N. I. (2006). Early family environment, current adversity, the serotonin transporter promoter polymorphism, and depressive symptomatology.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Biological psychiatry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60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(7), 671-676.</a:t>
            </a:r>
          </a:p>
          <a:p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605" y="2527652"/>
            <a:ext cx="112287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Past humiliation + cold familial environment = persecutory ideation in adulthood;</a:t>
            </a:r>
          </a:p>
          <a:p>
            <a:pPr marL="285750" indent="-285750" algn="just">
              <a:buFont typeface="Arial" charset="0"/>
              <a:buChar char="•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No physiological development of social skills;</a:t>
            </a:r>
          </a:p>
          <a:p>
            <a:pPr marL="285750" indent="-285750" algn="just">
              <a:buFont typeface="Arial" charset="0"/>
              <a:buChar char="•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 defensive system is always activated;</a:t>
            </a:r>
          </a:p>
          <a:p>
            <a:pPr marL="285750" indent="-285750" algn="just">
              <a:buFont typeface="Arial" charset="0"/>
              <a:buChar char="•"/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No trust in others = no relationships = no opportunity to disconfirm persecutory ideation.</a:t>
            </a:r>
          </a:p>
          <a:p>
            <a:endParaRPr lang="en-US" dirty="0"/>
          </a:p>
        </p:txBody>
      </p:sp>
      <p:pic>
        <p:nvPicPr>
          <p:cNvPr id="6" name="Picture 2" descr="C:\Users\Alberto\Desktop\Erasmus Placement\Progetto ASI, JTC, IAPS\Frank\PPT 29 April\a - paranoi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00" y="941326"/>
            <a:ext cx="2523744" cy="16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25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5338917"/>
            <a:ext cx="12192000" cy="15190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Klein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D. C. (1991). The humiliation dynamic: An overview.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Journal of Primary Prevention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12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(2), 93-121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buNone/>
            </a:pP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Hartling, L. M., &amp;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Luchetta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T. (1999). Humiliation: Assessing the impact of derision, degradation, and debasement.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Journal of Primary Prevention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19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(4), 259-278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 algn="just">
              <a:buNone/>
            </a:pP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Collazzoni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A.,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Capanna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C.,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Marucci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C.,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Bustini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M.,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Riccardi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I., </a:t>
            </a:r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Stratta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P., &amp; Rossi, A. (2014). Humiliation: an excluded emotion.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Journal of Psychopathology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20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252-257.</a:t>
            </a:r>
          </a:p>
          <a:p>
            <a:pPr marL="0" indent="0" algn="just">
              <a:buNone/>
            </a:pP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21224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charset="0"/>
                <a:ea typeface="Times New Roman" charset="0"/>
                <a:cs typeface="Times New Roman" charset="0"/>
              </a:rPr>
              <a:t>What does happen to the witness and to </a:t>
            </a:r>
            <a:r>
              <a:rPr lang="en-US" sz="4000" b="1" dirty="0" err="1">
                <a:latin typeface="Times New Roman" charset="0"/>
                <a:ea typeface="Times New Roman" charset="0"/>
                <a:cs typeface="Times New Roman" charset="0"/>
              </a:rPr>
              <a:t>humiliator</a:t>
            </a:r>
            <a:r>
              <a:rPr lang="en-US" sz="4000" b="1" dirty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855405" y="1475165"/>
            <a:ext cx="10958053" cy="1856466"/>
            <a:chOff x="73741" y="1532254"/>
            <a:chExt cx="10958053" cy="1856466"/>
          </a:xfrm>
        </p:grpSpPr>
        <p:sp>
          <p:nvSpPr>
            <p:cNvPr id="4" name="TextBox 3"/>
            <p:cNvSpPr txBox="1"/>
            <p:nvPr/>
          </p:nvSpPr>
          <p:spPr>
            <a:xfrm>
              <a:off x="73741" y="1671122"/>
              <a:ext cx="13716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endParaRPr lang="en-US" sz="24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2400" b="1" dirty="0" smtClean="0">
                  <a:latin typeface="Times New Roman" charset="0"/>
                  <a:ea typeface="Times New Roman" charset="0"/>
                  <a:cs typeface="Times New Roman" charset="0"/>
                </a:rPr>
                <a:t>Witness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endParaRPr lang="en-US" sz="2400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r>
                <a:rPr lang="en-US" sz="2400" b="1" dirty="0" smtClean="0">
                  <a:latin typeface="Times New Roman" charset="0"/>
                  <a:ea typeface="Times New Roman" charset="0"/>
                  <a:cs typeface="Times New Roman" charset="0"/>
                </a:rPr>
                <a:t>                                 </a:t>
              </a:r>
              <a:endParaRPr lang="en-US" sz="24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932038" y="1741099"/>
              <a:ext cx="973393" cy="4805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32037" y="2407403"/>
              <a:ext cx="973393" cy="4135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50458" y="1532254"/>
              <a:ext cx="79813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latin typeface="Times New Roman" charset="0"/>
                  <a:ea typeface="Times New Roman" charset="0"/>
                  <a:cs typeface="Times New Roman" charset="0"/>
                </a:rPr>
                <a:t>Fear to be humiliated as well: flee from the humiliation dynamic.</a:t>
              </a:r>
              <a:endParaRPr lang="en-US" sz="2200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50458" y="2680834"/>
              <a:ext cx="60910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 charset="0"/>
                  <a:ea typeface="Times New Roman" charset="0"/>
                  <a:cs typeface="Times New Roman" charset="0"/>
                </a:rPr>
                <a:t>Become </a:t>
              </a:r>
              <a:r>
                <a:rPr lang="en-US" sz="2200" dirty="0">
                  <a:latin typeface="Times New Roman" charset="0"/>
                  <a:ea typeface="Times New Roman" charset="0"/>
                  <a:cs typeface="Times New Roman" charset="0"/>
                </a:rPr>
                <a:t>a </a:t>
              </a:r>
              <a:r>
                <a:rPr lang="en-US" sz="2200" dirty="0" err="1">
                  <a:latin typeface="Times New Roman" charset="0"/>
                  <a:ea typeface="Times New Roman" charset="0"/>
                  <a:cs typeface="Times New Roman" charset="0"/>
                </a:rPr>
                <a:t>humiliator</a:t>
              </a:r>
              <a:r>
                <a:rPr lang="en-US" sz="2200" dirty="0">
                  <a:latin typeface="Times New Roman" charset="0"/>
                  <a:ea typeface="Times New Roman" charset="0"/>
                  <a:cs typeface="Times New Roman" charset="0"/>
                </a:rPr>
                <a:t> too.</a:t>
              </a:r>
            </a:p>
            <a:p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11157" y="3431113"/>
            <a:ext cx="11518493" cy="1739592"/>
            <a:chOff x="855404" y="3714999"/>
            <a:chExt cx="11518493" cy="1739592"/>
          </a:xfrm>
        </p:grpSpPr>
        <p:sp>
          <p:nvSpPr>
            <p:cNvPr id="5" name="TextBox 4"/>
            <p:cNvSpPr txBox="1"/>
            <p:nvPr/>
          </p:nvSpPr>
          <p:spPr>
            <a:xfrm>
              <a:off x="3805084" y="4746705"/>
              <a:ext cx="8568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 charset="0"/>
                  <a:ea typeface="Times New Roman" charset="0"/>
                  <a:cs typeface="Times New Roman" charset="0"/>
                </a:rPr>
                <a:t>Why</a:t>
              </a:r>
              <a:r>
                <a:rPr lang="en-US" sz="2200" dirty="0">
                  <a:latin typeface="Times New Roman" charset="0"/>
                  <a:ea typeface="Times New Roman" charset="0"/>
                  <a:cs typeface="Times New Roman" charset="0"/>
                </a:rPr>
                <a:t>? Which could be an evolutionary goal of the humiliation </a:t>
              </a:r>
              <a:r>
                <a:rPr lang="en-US" sz="2200" dirty="0" smtClean="0">
                  <a:latin typeface="Times New Roman" charset="0"/>
                  <a:ea typeface="Times New Roman" charset="0"/>
                  <a:cs typeface="Times New Roman" charset="0"/>
                </a:rPr>
                <a:t>dynamic?</a:t>
              </a:r>
              <a:endParaRPr lang="en-US" sz="2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5404" y="4216244"/>
              <a:ext cx="1858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Times New Roman" charset="0"/>
                  <a:ea typeface="Times New Roman" charset="0"/>
                  <a:cs typeface="Times New Roman" charset="0"/>
                </a:rPr>
                <a:t>Humiliator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05084" y="3714999"/>
              <a:ext cx="598784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 charset="0"/>
                  <a:ea typeface="Times New Roman" charset="0"/>
                  <a:cs typeface="Times New Roman" charset="0"/>
                </a:rPr>
                <a:t>Which emotions does he/she feel? Fear? Anger?</a:t>
              </a:r>
              <a:endParaRPr lang="en-US" sz="22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endParaRPr lang="en-US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2772697" y="3856493"/>
              <a:ext cx="973393" cy="4805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772696" y="4522797"/>
              <a:ext cx="973393" cy="4135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3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77" y="301917"/>
            <a:ext cx="10515600" cy="80421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Future studies</a:t>
            </a: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22" y="1517504"/>
            <a:ext cx="11740243" cy="407213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What does happen in the witness and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humiliator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Are there factors which could be considered as resilient factors against the humiliation consequences?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Culture, family, social resources, personality?</a:t>
            </a:r>
          </a:p>
          <a:p>
            <a:pPr marL="0" indent="0">
              <a:buNone/>
            </a:pP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Do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ll of the humiliation dynamics lead to the same neuronal reactions, as social isolation and rejection?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922" y="6282812"/>
            <a:ext cx="1014689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Times New Roman" charset="0"/>
                <a:ea typeface="Times New Roman" charset="0"/>
                <a:cs typeface="Times New Roman" charset="0"/>
              </a:rPr>
              <a:t>Eisenberger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 N. I., Lieberman, M. D., &amp; Williams, K. D. (2003). Does rejection hurt? An fMRI study of social exclusion.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Science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, 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302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(5643), 290-292.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80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29969" y="0"/>
            <a:ext cx="12579928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  <a:t>Thank you for listening  and visit Ascoli Piceno!</a:t>
            </a:r>
            <a:br>
              <a:rPr lang="en-US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2" descr="C:\Users\Alberto\Desktop\Ascoli_Pice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29" y="786719"/>
            <a:ext cx="10760528" cy="531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0768" y="6286500"/>
            <a:ext cx="1181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Alberto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Collazzoni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+1 424 230 1200;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eddycollazzoni@hotmai.it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en-US" sz="2000" dirty="0" err="1" smtClean="0">
                <a:latin typeface="Times New Roman" charset="0"/>
                <a:ea typeface="Times New Roman" charset="0"/>
                <a:cs typeface="Times New Roman" charset="0"/>
              </a:rPr>
              <a:t>drcollazzoni@renewedfreedomcenter.com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8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955</Words>
  <Application>Microsoft Macintosh PowerPoint</Application>
  <PresentationFormat>Widescreen</PresentationFormat>
  <Paragraphs>87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Mangal</vt:lpstr>
      <vt:lpstr>Times New Roman</vt:lpstr>
      <vt:lpstr>Office Theme</vt:lpstr>
      <vt:lpstr>The lack of dignity and the negative consequences of humiliation</vt:lpstr>
      <vt:lpstr>Humiliation Triangle </vt:lpstr>
      <vt:lpstr>Humiliation and Depression</vt:lpstr>
      <vt:lpstr>Humiliation and Persecutory Ideation</vt:lpstr>
      <vt:lpstr>PowerPoint Presentation</vt:lpstr>
      <vt:lpstr>Future studies</vt:lpstr>
      <vt:lpstr>Thank you for listening  and visit Ascoli Piceno!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humiliation during a destructive conflict </dc:title>
  <dc:creator>Microsoft Office User</dc:creator>
  <cp:lastModifiedBy>Microsoft Office User</cp:lastModifiedBy>
  <cp:revision>46</cp:revision>
  <dcterms:created xsi:type="dcterms:W3CDTF">2018-11-22T15:46:14Z</dcterms:created>
  <dcterms:modified xsi:type="dcterms:W3CDTF">2018-11-28T22:37:52Z</dcterms:modified>
</cp:coreProperties>
</file>