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9" r:id="rId4"/>
    <p:sldId id="261" r:id="rId5"/>
    <p:sldId id="258" r:id="rId6"/>
    <p:sldId id="263" r:id="rId7"/>
    <p:sldId id="26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588"/>
    <p:restoredTop sz="94671"/>
  </p:normalViewPr>
  <p:slideViewPr>
    <p:cSldViewPr snapToGrid="0" snapToObjects="1">
      <p:cViewPr varScale="1">
        <p:scale>
          <a:sx n="78" d="100"/>
          <a:sy n="78" d="100"/>
        </p:scale>
        <p:origin x="176" y="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0AE074-1CBD-1D48-8887-C9E7B483EB37}" type="datetimeFigureOut">
              <a:rPr lang="en-US" smtClean="0"/>
              <a:t>11/28/18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AD979-E706-3A40-89FF-B07A2FCEA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8321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 does happen when there is not dignity among people? Is there still respect among people? Probably no and there is a high likelihood to see a humiliation dynamic when there is not dignity among people. Therefore, I want talk with you about the negative consequences of humiliation dynamic from a clinical psychology point of view. We have primarily to understand what is a humiliation dynamic to be able to understand the consequences of humiliation.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Humiliation Dynamic could be represented by a triangle.</a:t>
            </a:r>
          </a:p>
          <a:p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Humiliator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has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more social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power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socially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important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for the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victim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than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victim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He can ridicule, cruelly criticizes and make to feel the victim like an outsider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witness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the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dynamic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see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happening and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most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the time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she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/he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leaves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dynamic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has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 </a:t>
            </a:r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opportunity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it-IT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Vicitm</a:t>
            </a:r>
            <a:r>
              <a:rPr lang="it-IT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could be feel degraded, powerless, paralyzed, violated, or assaulted. He will feel more humiliation if the </a:t>
            </a:r>
            <a:r>
              <a:rPr 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humiliator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 very socially important for him and even if there a lot of witnesses.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Humiliation dynamic examples: to be excluded because to have a mental illness, racism, sexism, mobbing and bullying.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AD979-E706-3A40-89FF-B07A2FCEABC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76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the </a:t>
            </a:r>
            <a:r>
              <a:rPr lang="it-IT" dirty="0" err="1" smtClean="0"/>
              <a:t>relationship</a:t>
            </a:r>
            <a:r>
              <a:rPr lang="it-IT" dirty="0" smtClean="0"/>
              <a:t> </a:t>
            </a:r>
            <a:r>
              <a:rPr lang="it-IT" dirty="0" err="1" smtClean="0"/>
              <a:t>between</a:t>
            </a:r>
            <a:r>
              <a:rPr lang="it-IT" dirty="0" smtClean="0"/>
              <a:t> </a:t>
            </a:r>
            <a:r>
              <a:rPr lang="it-IT" dirty="0" err="1" smtClean="0"/>
              <a:t>humiliation</a:t>
            </a:r>
            <a:r>
              <a:rPr lang="it-IT" dirty="0" smtClean="0"/>
              <a:t> and </a:t>
            </a:r>
            <a:r>
              <a:rPr lang="it-IT" dirty="0" err="1" smtClean="0"/>
              <a:t>depression</a:t>
            </a:r>
            <a:r>
              <a:rPr lang="it-IT" dirty="0" smtClean="0"/>
              <a:t>?</a:t>
            </a:r>
          </a:p>
          <a:p>
            <a:r>
              <a:rPr lang="it-IT" dirty="0" smtClean="0"/>
              <a:t>The woman and </a:t>
            </a:r>
            <a:r>
              <a:rPr lang="it-IT" dirty="0" err="1" smtClean="0"/>
              <a:t>as</a:t>
            </a:r>
            <a:r>
              <a:rPr lang="it-IT" dirty="0" smtClean="0"/>
              <a:t> </a:t>
            </a:r>
            <a:r>
              <a:rPr lang="it-IT" dirty="0" err="1" smtClean="0"/>
              <a:t>well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the man</a:t>
            </a:r>
            <a:r>
              <a:rPr lang="it-IT" baseline="0" dirty="0" smtClean="0"/>
              <a:t> </a:t>
            </a:r>
            <a:r>
              <a:rPr lang="it-IT" dirty="0" err="1" smtClean="0"/>
              <a:t>could</a:t>
            </a:r>
            <a:r>
              <a:rPr lang="it-IT" dirty="0" smtClean="0"/>
              <a:t> </a:t>
            </a:r>
            <a:r>
              <a:rPr lang="it-IT" dirty="0" err="1" smtClean="0"/>
              <a:t>have</a:t>
            </a:r>
            <a:r>
              <a:rPr lang="it-IT" dirty="0" smtClean="0"/>
              <a:t> a depressive </a:t>
            </a:r>
            <a:r>
              <a:rPr lang="it-IT" dirty="0" err="1" smtClean="0"/>
              <a:t>episode</a:t>
            </a:r>
            <a:r>
              <a:rPr lang="it-IT" dirty="0" smtClean="0"/>
              <a:t> </a:t>
            </a:r>
            <a:r>
              <a:rPr lang="it-IT" dirty="0" err="1" smtClean="0"/>
              <a:t>if</a:t>
            </a:r>
            <a:r>
              <a:rPr lang="it-IT" baseline="0" dirty="0" smtClean="0"/>
              <a:t> </a:t>
            </a:r>
            <a:r>
              <a:rPr lang="it-IT" baseline="0" dirty="0" err="1" smtClean="0"/>
              <a:t>they</a:t>
            </a:r>
            <a:r>
              <a:rPr lang="it-IT" baseline="0" dirty="0" smtClean="0"/>
              <a:t> are </a:t>
            </a:r>
            <a:r>
              <a:rPr lang="it-IT" baseline="0" dirty="0" err="1" smtClean="0"/>
              <a:t>victim</a:t>
            </a:r>
            <a:r>
              <a:rPr lang="it-IT" baseline="0" dirty="0" smtClean="0"/>
              <a:t> of </a:t>
            </a:r>
            <a:r>
              <a:rPr lang="it-IT" baseline="0" dirty="0" err="1" smtClean="0"/>
              <a:t>humiliation</a:t>
            </a:r>
            <a:r>
              <a:rPr lang="it-IT" baseline="0" dirty="0" smtClean="0"/>
              <a:t>.</a:t>
            </a:r>
            <a:endParaRPr lang="it-IT" dirty="0" smtClean="0"/>
          </a:p>
          <a:p>
            <a:r>
              <a:rPr lang="it-IT" dirty="0" smtClean="0"/>
              <a:t>In Gilbert and Torres’ opinion </a:t>
            </a:r>
            <a:r>
              <a:rPr lang="it-IT" dirty="0" err="1" smtClean="0"/>
              <a:t>humiliated</a:t>
            </a:r>
            <a:r>
              <a:rPr lang="it-IT" dirty="0" smtClean="0"/>
              <a:t> </a:t>
            </a:r>
            <a:r>
              <a:rPr lang="it-IT" dirty="0" err="1" smtClean="0"/>
              <a:t>people</a:t>
            </a:r>
            <a:r>
              <a:rPr lang="it-IT" dirty="0" smtClean="0"/>
              <a:t> </a:t>
            </a:r>
            <a:r>
              <a:rPr lang="it-IT" dirty="0" err="1" smtClean="0"/>
              <a:t>could</a:t>
            </a:r>
            <a:r>
              <a:rPr lang="it-IT" dirty="0" smtClean="0"/>
              <a:t> </a:t>
            </a:r>
            <a:r>
              <a:rPr lang="it-IT" dirty="0" err="1" smtClean="0"/>
              <a:t>feel</a:t>
            </a:r>
            <a:r>
              <a:rPr lang="it-IT" dirty="0" smtClean="0"/>
              <a:t> </a:t>
            </a:r>
            <a:r>
              <a:rPr lang="it-IT" dirty="0" err="1" smtClean="0"/>
              <a:t>depressed</a:t>
            </a:r>
            <a:r>
              <a:rPr lang="it-IT" dirty="0" smtClean="0"/>
              <a:t> </a:t>
            </a:r>
            <a:r>
              <a:rPr lang="it-IT" dirty="0" err="1" smtClean="0"/>
              <a:t>because</a:t>
            </a:r>
            <a:r>
              <a:rPr lang="it-IT" dirty="0" smtClean="0"/>
              <a:t> </a:t>
            </a:r>
            <a:r>
              <a:rPr lang="it-IT" dirty="0" err="1" smtClean="0"/>
              <a:t>they</a:t>
            </a:r>
            <a:r>
              <a:rPr lang="it-IT" dirty="0" smtClean="0"/>
              <a:t> </a:t>
            </a:r>
            <a:r>
              <a:rPr lang="it-IT" dirty="0" err="1" smtClean="0"/>
              <a:t>lost</a:t>
            </a:r>
            <a:r>
              <a:rPr lang="it-IT" dirty="0" smtClean="0"/>
              <a:t> </a:t>
            </a:r>
            <a:r>
              <a:rPr lang="it-IT" dirty="0" err="1" smtClean="0"/>
              <a:t>their</a:t>
            </a:r>
            <a:r>
              <a:rPr lang="it-IT" dirty="0" smtClean="0"/>
              <a:t> </a:t>
            </a:r>
            <a:r>
              <a:rPr lang="it-IT" dirty="0" err="1" smtClean="0"/>
              <a:t>previous</a:t>
            </a:r>
            <a:r>
              <a:rPr lang="it-IT" baseline="0" dirty="0" smtClean="0"/>
              <a:t> and </a:t>
            </a:r>
            <a:r>
              <a:rPr lang="it-IT" baseline="0" dirty="0" err="1" smtClean="0"/>
              <a:t>higher</a:t>
            </a:r>
            <a:r>
              <a:rPr lang="it-IT" dirty="0" smtClean="0"/>
              <a:t> social </a:t>
            </a:r>
            <a:r>
              <a:rPr lang="it-IT" dirty="0" err="1" smtClean="0"/>
              <a:t>rank</a:t>
            </a:r>
            <a:r>
              <a:rPr lang="it-IT" dirty="0" smtClean="0"/>
              <a:t> and so </a:t>
            </a:r>
            <a:r>
              <a:rPr lang="it-IT" dirty="0" err="1" smtClean="0"/>
              <a:t>they</a:t>
            </a:r>
            <a:r>
              <a:rPr lang="it-IT" dirty="0" smtClean="0"/>
              <a:t> 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 err="1" smtClean="0"/>
              <a:t>less</a:t>
            </a:r>
            <a:r>
              <a:rPr lang="it-IT" dirty="0" smtClean="0"/>
              <a:t> </a:t>
            </a:r>
            <a:r>
              <a:rPr lang="it-IT" dirty="0" err="1" smtClean="0"/>
              <a:t>access</a:t>
            </a:r>
            <a:r>
              <a:rPr lang="it-IT" dirty="0" smtClean="0"/>
              <a:t> to the </a:t>
            </a:r>
            <a:r>
              <a:rPr lang="it-IT" dirty="0" err="1" smtClean="0"/>
              <a:t>resources</a:t>
            </a:r>
            <a:r>
              <a:rPr lang="it-IT" dirty="0" smtClean="0"/>
              <a:t> to </a:t>
            </a:r>
            <a:r>
              <a:rPr lang="it-IT" dirty="0" err="1" smtClean="0"/>
              <a:t>survive</a:t>
            </a:r>
            <a:r>
              <a:rPr lang="it-IT" dirty="0" smtClean="0"/>
              <a:t> </a:t>
            </a:r>
            <a:r>
              <a:rPr lang="it-IT" dirty="0" err="1" smtClean="0"/>
              <a:t>than</a:t>
            </a:r>
            <a:r>
              <a:rPr lang="it-IT" dirty="0" smtClean="0"/>
              <a:t> the </a:t>
            </a:r>
            <a:r>
              <a:rPr lang="it-IT" dirty="0" err="1" smtClean="0"/>
              <a:t>other</a:t>
            </a:r>
            <a:r>
              <a:rPr lang="it-IT" dirty="0" smtClean="0"/>
              <a:t> </a:t>
            </a:r>
            <a:r>
              <a:rPr lang="it-IT" dirty="0" err="1" smtClean="0"/>
              <a:t>people</a:t>
            </a:r>
            <a:r>
              <a:rPr lang="it-IT" dirty="0" smtClean="0"/>
              <a:t> and </a:t>
            </a:r>
            <a:r>
              <a:rPr lang="it-IT" dirty="0" err="1" smtClean="0"/>
              <a:t>they</a:t>
            </a:r>
            <a:r>
              <a:rPr lang="it-IT" dirty="0" smtClean="0"/>
              <a:t> </a:t>
            </a:r>
            <a:r>
              <a:rPr lang="it-IT" dirty="0" err="1" smtClean="0"/>
              <a:t>cannot</a:t>
            </a:r>
            <a:r>
              <a:rPr lang="it-IT" dirty="0" smtClean="0"/>
              <a:t> control</a:t>
            </a:r>
            <a:r>
              <a:rPr lang="it-IT" baseline="0" dirty="0" smtClean="0"/>
              <a:t> </a:t>
            </a:r>
            <a:r>
              <a:rPr lang="it-IT" baseline="0" dirty="0" err="1" smtClean="0"/>
              <a:t>their</a:t>
            </a:r>
            <a:r>
              <a:rPr lang="it-IT" baseline="0" dirty="0" smtClean="0"/>
              <a:t> life </a:t>
            </a:r>
            <a:r>
              <a:rPr lang="it-IT" dirty="0" err="1" smtClean="0"/>
              <a:t>goals</a:t>
            </a:r>
            <a:r>
              <a:rPr lang="it-IT" dirty="0" smtClean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AD979-E706-3A40-89FF-B07A2FCEABC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5064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Conditions of past maladaptive family (e.g., neglectful parenting) and humiliating experiences in early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life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are known to have a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negative impact on children's emotional and social skills development. As a consequence, abused children don’t have enough and right skills to live a normal social life. They may become more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afraid for future social threats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become more vulnerable to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adverse interpersonal experiences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They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develop a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sense of social defeat, they feel themselves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as humiliated, and they try to avoid these negative feelings in the future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Obviously, these emotional reactions may also influence relational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dispositions (e.g., they don’t trust in others), they don’t want to have relationships, and they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don</a:t>
            </a:r>
            <a:r>
              <a:rPr lang="mr-IN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 have the opportunity to correct the persecutory ideation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AD979-E706-3A40-89FF-B07A2FCEABC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6403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witness who assists to a humiliation dynamic feels fear to be humiliated and then could have two reactions: the flee</a:t>
            </a:r>
            <a:r>
              <a:rPr lang="en-US" baseline="0" dirty="0" smtClean="0"/>
              <a:t> from the dynamic or becoming a </a:t>
            </a:r>
            <a:r>
              <a:rPr lang="en-US" baseline="0" dirty="0" err="1" smtClean="0"/>
              <a:t>humilator’s</a:t>
            </a:r>
            <a:r>
              <a:rPr lang="en-US" baseline="0" dirty="0" smtClean="0"/>
              <a:t> partner in </a:t>
            </a:r>
            <a:r>
              <a:rPr lang="en-US" baseline="0" dirty="0" err="1" smtClean="0"/>
              <a:t>humilating</a:t>
            </a:r>
            <a:r>
              <a:rPr lang="en-US" baseline="0" dirty="0" smtClean="0"/>
              <a:t> the victim.</a:t>
            </a:r>
          </a:p>
          <a:p>
            <a:endParaRPr lang="en-US" baseline="0" dirty="0" smtClean="0"/>
          </a:p>
          <a:p>
            <a:r>
              <a:rPr lang="en-US" baseline="0" dirty="0" smtClean="0"/>
              <a:t>And the </a:t>
            </a:r>
            <a:r>
              <a:rPr lang="en-US" baseline="0" dirty="0" err="1" smtClean="0"/>
              <a:t>humiliator</a:t>
            </a:r>
            <a:r>
              <a:rPr lang="en-US" baseline="0" dirty="0" smtClean="0"/>
              <a:t>? Which emotions does feel the </a:t>
            </a:r>
            <a:r>
              <a:rPr lang="en-US" baseline="0" dirty="0" err="1" smtClean="0"/>
              <a:t>humiliator</a:t>
            </a:r>
            <a:r>
              <a:rPr lang="en-US" baseline="0" dirty="0" smtClean="0"/>
              <a:t>? He reacts by the fight/flee system too, but why does he react with the fight, becoming angry?</a:t>
            </a:r>
          </a:p>
          <a:p>
            <a:r>
              <a:rPr lang="en-US" baseline="0" dirty="0" smtClean="0"/>
              <a:t>Is it possible that the </a:t>
            </a:r>
            <a:r>
              <a:rPr lang="en-US" baseline="0" dirty="0" err="1" smtClean="0"/>
              <a:t>humiliator</a:t>
            </a:r>
            <a:r>
              <a:rPr lang="en-US" baseline="0" dirty="0" smtClean="0"/>
              <a:t> who is a person with a high social rank position humiliates the victim to maintain a preexisting equilibrium? And how is useful this preexisting equilibrium to the community? Why?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AD979-E706-3A40-89FF-B07A2FCEABC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625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AD979-E706-3A40-89FF-B07A2FCEABC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16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D4D7C-266E-DA44-BCAD-A3458AF56E9E}" type="datetimeFigureOut">
              <a:rPr lang="en-US" smtClean="0"/>
              <a:t>11/28/18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8937D-CDD4-1742-A03D-B5E676B51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932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D4D7C-266E-DA44-BCAD-A3458AF56E9E}" type="datetimeFigureOut">
              <a:rPr lang="en-US" smtClean="0"/>
              <a:t>11/28/18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8937D-CDD4-1742-A03D-B5E676B51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590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D4D7C-266E-DA44-BCAD-A3458AF56E9E}" type="datetimeFigureOut">
              <a:rPr lang="en-US" smtClean="0"/>
              <a:t>11/28/18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8937D-CDD4-1742-A03D-B5E676B51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892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D4D7C-266E-DA44-BCAD-A3458AF56E9E}" type="datetimeFigureOut">
              <a:rPr lang="en-US" smtClean="0"/>
              <a:t>11/28/18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8937D-CDD4-1742-A03D-B5E676B51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835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D4D7C-266E-DA44-BCAD-A3458AF56E9E}" type="datetimeFigureOut">
              <a:rPr lang="en-US" smtClean="0"/>
              <a:t>11/28/18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8937D-CDD4-1742-A03D-B5E676B51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463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D4D7C-266E-DA44-BCAD-A3458AF56E9E}" type="datetimeFigureOut">
              <a:rPr lang="en-US" smtClean="0"/>
              <a:t>11/28/18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8937D-CDD4-1742-A03D-B5E676B51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654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D4D7C-266E-DA44-BCAD-A3458AF56E9E}" type="datetimeFigureOut">
              <a:rPr lang="en-US" smtClean="0"/>
              <a:t>11/28/18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8937D-CDD4-1742-A03D-B5E676B51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602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D4D7C-266E-DA44-BCAD-A3458AF56E9E}" type="datetimeFigureOut">
              <a:rPr lang="en-US" smtClean="0"/>
              <a:t>11/28/18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8937D-CDD4-1742-A03D-B5E676B51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602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D4D7C-266E-DA44-BCAD-A3458AF56E9E}" type="datetimeFigureOut">
              <a:rPr lang="en-US" smtClean="0"/>
              <a:t>11/28/18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8937D-CDD4-1742-A03D-B5E676B51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34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D4D7C-266E-DA44-BCAD-A3458AF56E9E}" type="datetimeFigureOut">
              <a:rPr lang="en-US" smtClean="0"/>
              <a:t>11/28/18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8937D-CDD4-1742-A03D-B5E676B51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359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D4D7C-266E-DA44-BCAD-A3458AF56E9E}" type="datetimeFigureOut">
              <a:rPr lang="en-US" smtClean="0"/>
              <a:t>11/28/18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8937D-CDD4-1742-A03D-B5E676B51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668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D4D7C-266E-DA44-BCAD-A3458AF56E9E}" type="datetimeFigureOut">
              <a:rPr lang="en-US" smtClean="0"/>
              <a:t>11/28/18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8937D-CDD4-1742-A03D-B5E676B51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552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625" y="1910443"/>
            <a:ext cx="11030465" cy="2281015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latin typeface="Times New Roman" charset="0"/>
                <a:ea typeface="Times New Roman" charset="0"/>
                <a:cs typeface="Times New Roman" charset="0"/>
              </a:rPr>
              <a:t>The lack of dignity and the </a:t>
            </a:r>
            <a:r>
              <a:rPr lang="en-US" sz="4000" b="1" dirty="0" smtClean="0">
                <a:latin typeface="Times New Roman" charset="0"/>
                <a:ea typeface="Times New Roman" charset="0"/>
                <a:cs typeface="Times New Roman" charset="0"/>
              </a:rPr>
              <a:t>negative consequences </a:t>
            </a:r>
            <a:r>
              <a:rPr lang="en-US" sz="4000" b="1" dirty="0">
                <a:latin typeface="Times New Roman" charset="0"/>
                <a:ea typeface="Times New Roman" charset="0"/>
                <a:cs typeface="Times New Roman" charset="0"/>
              </a:rPr>
              <a:t>of </a:t>
            </a:r>
            <a:r>
              <a:rPr lang="en-US" sz="4000" b="1" dirty="0" smtClean="0">
                <a:latin typeface="Times New Roman" charset="0"/>
                <a:ea typeface="Times New Roman" charset="0"/>
                <a:cs typeface="Times New Roman" charset="0"/>
              </a:rPr>
              <a:t>humiliation</a:t>
            </a:r>
            <a:endParaRPr lang="en-US" sz="4000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65524" y="5090983"/>
            <a:ext cx="3826476" cy="129745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95416" y="508049"/>
            <a:ext cx="1118953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December 6</a:t>
            </a:r>
            <a:r>
              <a:rPr lang="en-US" sz="2400" baseline="30000" dirty="0">
                <a:latin typeface="Times New Roman" charset="0"/>
                <a:ea typeface="Times New Roman" charset="0"/>
                <a:cs typeface="Times New Roman" charset="0"/>
              </a:rPr>
              <a:t>th </a:t>
            </a: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- 7</a:t>
            </a:r>
            <a:r>
              <a:rPr lang="en-US" sz="2400" baseline="30000" dirty="0">
                <a:latin typeface="Times New Roman" charset="0"/>
                <a:ea typeface="Times New Roman" charset="0"/>
                <a:cs typeface="Times New Roman" charset="0"/>
              </a:rPr>
              <a:t>th</a:t>
            </a: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, 2018 </a:t>
            </a:r>
          </a:p>
          <a:p>
            <a:pPr algn="ctr"/>
            <a:r>
              <a:rPr lang="en-US" sz="2400" b="1" dirty="0" smtClean="0">
                <a:latin typeface="Times New Roman" charset="0"/>
                <a:ea typeface="Times New Roman" charset="0"/>
                <a:cs typeface="Times New Roman" charset="0"/>
              </a:rPr>
              <a:t>Workshop </a:t>
            </a:r>
            <a:r>
              <a:rPr lang="en-US" sz="2400" b="1" dirty="0">
                <a:latin typeface="Times New Roman" charset="0"/>
                <a:ea typeface="Times New Roman" charset="0"/>
                <a:cs typeface="Times New Roman" charset="0"/>
              </a:rPr>
              <a:t>on Transforming Humiliation and Violent Conflict</a:t>
            </a:r>
          </a:p>
          <a:p>
            <a:pPr algn="ctr"/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Columbia </a:t>
            </a: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University, Teachers College, Everett Lounge, New York</a:t>
            </a:r>
          </a:p>
          <a:p>
            <a:pPr algn="ctr"/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220856" y="5090983"/>
            <a:ext cx="758861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charset="0"/>
                <a:ea typeface="Times New Roman" charset="0"/>
                <a:cs typeface="Times New Roman" charset="0"/>
              </a:rPr>
              <a:t>Alberto </a:t>
            </a:r>
            <a:r>
              <a:rPr lang="en-US" sz="2400" b="1" dirty="0" err="1">
                <a:latin typeface="Times New Roman" charset="0"/>
                <a:ea typeface="Times New Roman" charset="0"/>
                <a:cs typeface="Times New Roman" charset="0"/>
              </a:rPr>
              <a:t>Collazzoni</a:t>
            </a: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, Ph.D.</a:t>
            </a:r>
            <a:endParaRPr lang="en-US" sz="2400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Renewed Freedom Center for Rapid Anxiety Relief,  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Los Angeles, California</a:t>
            </a: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DISCAB, University of L’ Aquila,</a:t>
            </a:r>
            <a:r>
              <a:rPr lang="en-US" dirty="0">
                <a:latin typeface="Times New Roman" charset="0"/>
                <a:ea typeface="Times New Roman" charset="0"/>
                <a:cs typeface="Times New Roman" charset="0"/>
              </a:rPr>
              <a:t> Italy</a:t>
            </a:r>
          </a:p>
        </p:txBody>
      </p:sp>
    </p:spTree>
    <p:extLst>
      <p:ext uri="{BB962C8B-B14F-4D97-AF65-F5344CB8AC3E}">
        <p14:creationId xmlns:p14="http://schemas.microsoft.com/office/powerpoint/2010/main" val="1963678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0095" y="272853"/>
            <a:ext cx="10515600" cy="875846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Times New Roman" charset="0"/>
                <a:ea typeface="Times New Roman" charset="0"/>
                <a:cs typeface="Times New Roman" charset="0"/>
              </a:rPr>
              <a:t>Humiliation Triangle</a:t>
            </a:r>
            <a:br>
              <a:rPr lang="en-US" b="1" dirty="0" smtClean="0">
                <a:latin typeface="Times New Roman" charset="0"/>
                <a:ea typeface="Times New Roman" charset="0"/>
                <a:cs typeface="Times New Roman" charset="0"/>
              </a:rPr>
            </a:br>
            <a:endParaRPr lang="en-US" sz="4000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502396" y="2104405"/>
            <a:ext cx="14061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Humiliator</a:t>
            </a:r>
            <a:endParaRPr lang="it-IT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283450" y="2831957"/>
            <a:ext cx="962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Witness</a:t>
            </a:r>
          </a:p>
        </p:txBody>
      </p:sp>
      <p:sp>
        <p:nvSpPr>
          <p:cNvPr id="8" name="CasellaDiTesto 4"/>
          <p:cNvSpPr txBox="1"/>
          <p:nvPr/>
        </p:nvSpPr>
        <p:spPr>
          <a:xfrm>
            <a:off x="5330518" y="5285815"/>
            <a:ext cx="1530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Victim</a:t>
            </a:r>
            <a:endParaRPr lang="it-IT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riangolo isoscele 3"/>
          <p:cNvSpPr/>
          <p:nvPr/>
        </p:nvSpPr>
        <p:spPr>
          <a:xfrm rot="706228" flipV="1">
            <a:off x="4667797" y="2660994"/>
            <a:ext cx="2380196" cy="2553862"/>
          </a:xfrm>
          <a:prstGeom prst="triangle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Rectangle 2"/>
          <p:cNvSpPr/>
          <p:nvPr/>
        </p:nvSpPr>
        <p:spPr>
          <a:xfrm>
            <a:off x="0" y="5988547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Klein, D. C. (1991). The humiliation dynamic: An overview. </a:t>
            </a:r>
            <a:r>
              <a:rPr lang="en-US" sz="1000" i="1" dirty="0">
                <a:latin typeface="Times New Roman" charset="0"/>
                <a:ea typeface="Times New Roman" charset="0"/>
                <a:cs typeface="Times New Roman" charset="0"/>
              </a:rPr>
              <a:t>Journal of Primary Prevention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, </a:t>
            </a:r>
            <a:r>
              <a:rPr lang="en-US" sz="1000" i="1" dirty="0" smtClean="0">
                <a:latin typeface="Times New Roman" charset="0"/>
                <a:ea typeface="Times New Roman" charset="0"/>
                <a:cs typeface="Times New Roman" charset="0"/>
              </a:rPr>
              <a:t>12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(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2), 93-121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</a:p>
          <a:p>
            <a:pPr algn="just"/>
            <a:endParaRPr lang="en-US" sz="10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Hartling, L. M., &amp; </a:t>
            </a:r>
            <a:r>
              <a:rPr lang="en-US" sz="1000" dirty="0" err="1">
                <a:latin typeface="Times New Roman" charset="0"/>
                <a:ea typeface="Times New Roman" charset="0"/>
                <a:cs typeface="Times New Roman" charset="0"/>
              </a:rPr>
              <a:t>Luchetta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, T. (1999). Humiliation: Assessing the impact of derision, degradation, and debasement. </a:t>
            </a:r>
            <a:r>
              <a:rPr lang="en-US" sz="1000" i="1" dirty="0">
                <a:latin typeface="Times New Roman" charset="0"/>
                <a:ea typeface="Times New Roman" charset="0"/>
                <a:cs typeface="Times New Roman" charset="0"/>
              </a:rPr>
              <a:t>Journal of Primary Prevention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, </a:t>
            </a:r>
            <a:r>
              <a:rPr lang="en-US" sz="1000" i="1" dirty="0" smtClean="0">
                <a:latin typeface="Times New Roman" charset="0"/>
                <a:ea typeface="Times New Roman" charset="0"/>
                <a:cs typeface="Times New Roman" charset="0"/>
              </a:rPr>
              <a:t>19 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(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4), 259-278</a:t>
            </a:r>
            <a:r>
              <a:rPr lang="en-US" sz="1200" dirty="0">
                <a:latin typeface="Times New Roman" charset="0"/>
                <a:ea typeface="Times New Roman" charset="0"/>
                <a:cs typeface="Times New Roman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95964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010" y="-18473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Humiliation</a:t>
            </a:r>
            <a:r>
              <a:rPr lang="it-IT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it-IT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Depression</a:t>
            </a:r>
            <a:endParaRPr lang="en-US" sz="4000" b="1" dirty="0"/>
          </a:p>
        </p:txBody>
      </p:sp>
      <p:pic>
        <p:nvPicPr>
          <p:cNvPr id="4" name="Picture 2" descr="C:\Users\Alberto\Desktop\downloa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959" y="1140829"/>
            <a:ext cx="2524125" cy="160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401010" y="4441846"/>
            <a:ext cx="11693012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it-IT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it-IT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12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endParaRPr lang="en-US" sz="12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Brown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, G. W., Harris, T. O., &amp; Hepworth, C. (1995). Loss, humiliation and entrapment among women developing depression: a patient and non-patient comparison. </a:t>
            </a:r>
            <a:r>
              <a:rPr lang="en-US" sz="1000" i="1" dirty="0">
                <a:latin typeface="Times New Roman" charset="0"/>
                <a:ea typeface="Times New Roman" charset="0"/>
                <a:cs typeface="Times New Roman" charset="0"/>
              </a:rPr>
              <a:t>Psychological medicine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, </a:t>
            </a:r>
            <a:r>
              <a:rPr lang="en-US" sz="1000" i="1" dirty="0">
                <a:latin typeface="Times New Roman" charset="0"/>
                <a:ea typeface="Times New Roman" charset="0"/>
                <a:cs typeface="Times New Roman" charset="0"/>
              </a:rPr>
              <a:t>25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(1), 7-21.</a:t>
            </a:r>
          </a:p>
          <a:p>
            <a:pPr algn="just"/>
            <a:endParaRPr lang="en-US" sz="1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en-US" sz="1000" dirty="0" err="1" smtClean="0">
                <a:latin typeface="Times New Roman" charset="0"/>
                <a:ea typeface="Times New Roman" charset="0"/>
                <a:cs typeface="Times New Roman" charset="0"/>
              </a:rPr>
              <a:t>Collazzoni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, A., </a:t>
            </a:r>
            <a:r>
              <a:rPr lang="en-US" sz="1000" dirty="0" err="1">
                <a:latin typeface="Times New Roman" charset="0"/>
                <a:ea typeface="Times New Roman" charset="0"/>
                <a:cs typeface="Times New Roman" charset="0"/>
              </a:rPr>
              <a:t>Capanna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, C., </a:t>
            </a:r>
            <a:r>
              <a:rPr lang="en-US" sz="1000" dirty="0" err="1">
                <a:latin typeface="Times New Roman" charset="0"/>
                <a:ea typeface="Times New Roman" charset="0"/>
                <a:cs typeface="Times New Roman" charset="0"/>
              </a:rPr>
              <a:t>Bustini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, M., </a:t>
            </a:r>
            <a:r>
              <a:rPr lang="en-US" sz="1000" dirty="0" err="1">
                <a:latin typeface="Times New Roman" charset="0"/>
                <a:ea typeface="Times New Roman" charset="0"/>
                <a:cs typeface="Times New Roman" charset="0"/>
              </a:rPr>
              <a:t>Marucci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, C., </a:t>
            </a:r>
            <a:r>
              <a:rPr lang="en-US" sz="1000" dirty="0" err="1">
                <a:latin typeface="Times New Roman" charset="0"/>
                <a:ea typeface="Times New Roman" charset="0"/>
                <a:cs typeface="Times New Roman" charset="0"/>
              </a:rPr>
              <a:t>Prescenzo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, S., Ragusa, M., ... &amp; Rossi, A. (2015). A Comparison of Humiliation Measurement in a Depressive Versus Non‐clinical Sample: A Possible Clinical Utility. </a:t>
            </a:r>
            <a:r>
              <a:rPr lang="en-US" sz="1000" i="1" dirty="0">
                <a:latin typeface="Times New Roman" charset="0"/>
                <a:ea typeface="Times New Roman" charset="0"/>
                <a:cs typeface="Times New Roman" charset="0"/>
              </a:rPr>
              <a:t>Journal of clinical psychology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, </a:t>
            </a:r>
            <a:r>
              <a:rPr lang="en-US" sz="1000" i="1" dirty="0">
                <a:latin typeface="Times New Roman" charset="0"/>
                <a:ea typeface="Times New Roman" charset="0"/>
                <a:cs typeface="Times New Roman" charset="0"/>
              </a:rPr>
              <a:t>71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(12), 1218-1224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</a:p>
          <a:p>
            <a:pPr algn="just"/>
            <a:endParaRPr lang="en-US" sz="1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Gilbert, P., Irons, C., Olsen, K., Gilbert, J., &amp; McEwan, K. (2006). Interpersonal sensitivities: Their links to mood, anger and gender. </a:t>
            </a:r>
            <a:r>
              <a:rPr lang="en-US" sz="1000" i="1" dirty="0" smtClean="0">
                <a:latin typeface="Times New Roman" charset="0"/>
                <a:ea typeface="Times New Roman" charset="0"/>
                <a:cs typeface="Times New Roman" charset="0"/>
              </a:rPr>
              <a:t>Psychology and Psychotherapy: Theory, Research and Practice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, </a:t>
            </a:r>
            <a:r>
              <a:rPr lang="en-US" sz="1000" i="1" dirty="0" smtClean="0">
                <a:latin typeface="Times New Roman" charset="0"/>
                <a:ea typeface="Times New Roman" charset="0"/>
                <a:cs typeface="Times New Roman" charset="0"/>
              </a:rPr>
              <a:t>79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(1), 37-51.</a:t>
            </a:r>
          </a:p>
          <a:p>
            <a:endParaRPr lang="en-US" sz="1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it-IT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7487" y="3097571"/>
            <a:ext cx="1032106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charset="0"/>
              <a:buChar char="•"/>
            </a:pPr>
            <a:r>
              <a:rPr lang="it-IT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Females</a:t>
            </a:r>
            <a:r>
              <a:rPr lang="it-I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it-IT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males</a:t>
            </a:r>
            <a:r>
              <a:rPr lang="it-I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could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depressive </a:t>
            </a:r>
            <a:r>
              <a:rPr lang="it-IT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episode</a:t>
            </a:r>
            <a:r>
              <a:rPr lang="it-I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after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humiliation</a:t>
            </a:r>
            <a:r>
              <a:rPr lang="it-I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charset="0"/>
              <a:buChar char="•"/>
            </a:pPr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charset="0"/>
              <a:buChar char="•"/>
            </a:pPr>
            <a:r>
              <a:rPr lang="it-I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Cognitive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evolutionary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theory</a:t>
            </a:r>
            <a:r>
              <a:rPr lang="it-IT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explains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humiliated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could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feel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depressed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because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lost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social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rank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so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cannot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control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goals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it-IT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resources</a:t>
            </a:r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21483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172" y="-19291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Humiliation</a:t>
            </a:r>
            <a:r>
              <a:rPr lang="it-IT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it-IT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Persecutory</a:t>
            </a:r>
            <a:r>
              <a:rPr lang="it-IT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Ideation</a:t>
            </a:r>
            <a:endParaRPr lang="en-US" sz="4000" b="1" dirty="0"/>
          </a:p>
        </p:txBody>
      </p:sp>
      <p:sp>
        <p:nvSpPr>
          <p:cNvPr id="8" name="TextBox 7"/>
          <p:cNvSpPr txBox="1"/>
          <p:nvPr/>
        </p:nvSpPr>
        <p:spPr>
          <a:xfrm rot="10800000" flipH="1" flipV="1">
            <a:off x="0" y="5396236"/>
            <a:ext cx="1219200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n-US" sz="2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Lopes, B. C. (2013). Differences between victims of bullying and </a:t>
            </a:r>
            <a:r>
              <a:rPr lang="en-US" sz="1000" dirty="0" err="1">
                <a:latin typeface="Times New Roman" charset="0"/>
                <a:ea typeface="Times New Roman" charset="0"/>
                <a:cs typeface="Times New Roman" charset="0"/>
              </a:rPr>
              <a:t>nonvictims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 on levels of paranoid ideation and persecutory symptoms, the presence of aggressive traits, the display of social anxiety and the recall of childhood abuse experiences in a Portuguese mixed clinical sample. </a:t>
            </a:r>
            <a:r>
              <a:rPr lang="en-US" sz="1000" i="1" dirty="0">
                <a:latin typeface="Times New Roman" charset="0"/>
                <a:ea typeface="Times New Roman" charset="0"/>
                <a:cs typeface="Times New Roman" charset="0"/>
              </a:rPr>
              <a:t>Clinical psychology &amp; psychotherapy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, </a:t>
            </a:r>
            <a:r>
              <a:rPr lang="en-US" sz="1000" i="1" dirty="0">
                <a:latin typeface="Times New Roman" charset="0"/>
                <a:ea typeface="Times New Roman" charset="0"/>
                <a:cs typeface="Times New Roman" charset="0"/>
              </a:rPr>
              <a:t>20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(3), 254-266.</a:t>
            </a:r>
          </a:p>
          <a:p>
            <a:pPr algn="just"/>
            <a:endParaRPr lang="en-US" sz="1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en-US" sz="1000" dirty="0" err="1" smtClean="0">
                <a:latin typeface="Times New Roman" charset="0"/>
                <a:ea typeface="Times New Roman" charset="0"/>
                <a:cs typeface="Times New Roman" charset="0"/>
              </a:rPr>
              <a:t>Collazzoni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, A., </a:t>
            </a:r>
            <a:r>
              <a:rPr lang="en-US" sz="1000" dirty="0" err="1">
                <a:latin typeface="Times New Roman" charset="0"/>
                <a:ea typeface="Times New Roman" charset="0"/>
                <a:cs typeface="Times New Roman" charset="0"/>
              </a:rPr>
              <a:t>Laloyaux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, J., &amp; </a:t>
            </a:r>
            <a:r>
              <a:rPr lang="en-US" sz="1000" dirty="0" err="1">
                <a:latin typeface="Times New Roman" charset="0"/>
                <a:ea typeface="Times New Roman" charset="0"/>
                <a:cs typeface="Times New Roman" charset="0"/>
              </a:rPr>
              <a:t>Larøi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, F. (2017). Examination of humiliation and past maladaptive family context in persecutory ideation: an exploratory study. </a:t>
            </a:r>
            <a:r>
              <a:rPr lang="en-US" sz="1000" i="1" dirty="0">
                <a:latin typeface="Times New Roman" charset="0"/>
                <a:ea typeface="Times New Roman" charset="0"/>
                <a:cs typeface="Times New Roman" charset="0"/>
              </a:rPr>
              <a:t>Comprehensive psychiatry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, </a:t>
            </a:r>
            <a:r>
              <a:rPr lang="en-US" sz="1000" i="1" dirty="0">
                <a:latin typeface="Times New Roman" charset="0"/>
                <a:ea typeface="Times New Roman" charset="0"/>
                <a:cs typeface="Times New Roman" charset="0"/>
              </a:rPr>
              <a:t>78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, 19-24.</a:t>
            </a:r>
          </a:p>
          <a:p>
            <a:pPr algn="just"/>
            <a:endParaRPr lang="en-US" sz="1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/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Taylor, S. E., Way, B. M., Welch, W. T., </a:t>
            </a:r>
            <a:r>
              <a:rPr lang="en-US" sz="1000" dirty="0" err="1">
                <a:latin typeface="Times New Roman" charset="0"/>
                <a:ea typeface="Times New Roman" charset="0"/>
                <a:cs typeface="Times New Roman" charset="0"/>
              </a:rPr>
              <a:t>Hilmert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, C. J., Lehman, B. J., &amp; </a:t>
            </a:r>
            <a:r>
              <a:rPr lang="en-US" sz="1000" dirty="0" err="1">
                <a:latin typeface="Times New Roman" charset="0"/>
                <a:ea typeface="Times New Roman" charset="0"/>
                <a:cs typeface="Times New Roman" charset="0"/>
              </a:rPr>
              <a:t>Eisenberger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, N. I. (2006). Early family environment, current adversity, the serotonin transporter promoter polymorphism, and depressive symptomatology. </a:t>
            </a:r>
            <a:r>
              <a:rPr lang="en-US" sz="1000" i="1" dirty="0">
                <a:latin typeface="Times New Roman" charset="0"/>
                <a:ea typeface="Times New Roman" charset="0"/>
                <a:cs typeface="Times New Roman" charset="0"/>
              </a:rPr>
              <a:t>Biological psychiatry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, </a:t>
            </a:r>
            <a:r>
              <a:rPr lang="en-US" sz="1000" i="1" dirty="0">
                <a:latin typeface="Times New Roman" charset="0"/>
                <a:ea typeface="Times New Roman" charset="0"/>
                <a:cs typeface="Times New Roman" charset="0"/>
              </a:rPr>
              <a:t>60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(7), 671-676.</a:t>
            </a:r>
          </a:p>
          <a:p>
            <a:endParaRPr lang="en-US" sz="28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1605" y="2527652"/>
            <a:ext cx="1122878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charset="0"/>
              <a:buChar char="•"/>
            </a:pP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Past humiliation + cold familial environment = persecutory ideation in adulthood;</a:t>
            </a:r>
          </a:p>
          <a:p>
            <a:pPr marL="285750" indent="-285750" algn="just">
              <a:buFont typeface="Arial" charset="0"/>
              <a:buChar char="•"/>
            </a:pPr>
            <a:endParaRPr lang="en-US" sz="24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285750" indent="-285750" algn="just">
              <a:buFont typeface="Arial" charset="0"/>
              <a:buChar char="•"/>
            </a:pP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No physiological development of social skills;</a:t>
            </a:r>
          </a:p>
          <a:p>
            <a:pPr marL="285750" indent="-285750" algn="just">
              <a:buFont typeface="Arial" charset="0"/>
              <a:buChar char="•"/>
            </a:pPr>
            <a:endParaRPr lang="en-US" sz="24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285750" indent="-285750" algn="just">
              <a:buFont typeface="Arial" charset="0"/>
              <a:buChar char="•"/>
            </a:pP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The defensive system is always activated;</a:t>
            </a:r>
          </a:p>
          <a:p>
            <a:pPr marL="285750" indent="-285750" algn="just">
              <a:buFont typeface="Arial" charset="0"/>
              <a:buChar char="•"/>
            </a:pPr>
            <a:endParaRPr lang="en-US" sz="24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285750" indent="-285750" algn="just">
              <a:buFont typeface="Arial" charset="0"/>
              <a:buChar char="•"/>
            </a:pP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No trust in others = no relationships = no opportunity to disconfirm persecutory ideation.</a:t>
            </a:r>
          </a:p>
          <a:p>
            <a:endParaRPr lang="en-US" dirty="0"/>
          </a:p>
        </p:txBody>
      </p:sp>
      <p:pic>
        <p:nvPicPr>
          <p:cNvPr id="6" name="Picture 2" descr="C:\Users\Alberto\Desktop\Erasmus Placement\Progetto ASI, JTC, IAPS\Frank\PPT 29 April\a - paranoia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1100" y="941326"/>
            <a:ext cx="2523744" cy="160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1255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974" y="5338917"/>
            <a:ext cx="12192000" cy="1519083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 algn="just">
              <a:buNone/>
            </a:pP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Klein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, D. C. (1991). The humiliation dynamic: An overview. </a:t>
            </a:r>
            <a:r>
              <a:rPr lang="en-US" sz="1000" i="1" dirty="0">
                <a:latin typeface="Times New Roman" charset="0"/>
                <a:ea typeface="Times New Roman" charset="0"/>
                <a:cs typeface="Times New Roman" charset="0"/>
              </a:rPr>
              <a:t>Journal of Primary Prevention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, </a:t>
            </a:r>
            <a:r>
              <a:rPr lang="en-US" sz="1000" i="1" dirty="0">
                <a:latin typeface="Times New Roman" charset="0"/>
                <a:ea typeface="Times New Roman" charset="0"/>
                <a:cs typeface="Times New Roman" charset="0"/>
              </a:rPr>
              <a:t>12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(2), 93-121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  <a:endParaRPr lang="en-US" sz="10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 algn="just">
              <a:buNone/>
            </a:pP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Hartling, L. M., &amp; </a:t>
            </a:r>
            <a:r>
              <a:rPr lang="en-US" sz="1000" dirty="0" err="1">
                <a:latin typeface="Times New Roman" charset="0"/>
                <a:ea typeface="Times New Roman" charset="0"/>
                <a:cs typeface="Times New Roman" charset="0"/>
              </a:rPr>
              <a:t>Luchetta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, T. (1999). Humiliation: Assessing the impact of derision, degradation, and debasement. </a:t>
            </a:r>
            <a:r>
              <a:rPr lang="en-US" sz="1000" i="1" dirty="0">
                <a:latin typeface="Times New Roman" charset="0"/>
                <a:ea typeface="Times New Roman" charset="0"/>
                <a:cs typeface="Times New Roman" charset="0"/>
              </a:rPr>
              <a:t>Journal of Primary Prevention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, </a:t>
            </a:r>
            <a:r>
              <a:rPr lang="en-US" sz="1000" i="1" dirty="0">
                <a:latin typeface="Times New Roman" charset="0"/>
                <a:ea typeface="Times New Roman" charset="0"/>
                <a:cs typeface="Times New Roman" charset="0"/>
              </a:rPr>
              <a:t>19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(4), 259-278</a:t>
            </a:r>
            <a:r>
              <a:rPr lang="en-US" sz="1000" dirty="0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</a:p>
          <a:p>
            <a:pPr marL="0" indent="0" algn="just">
              <a:buNone/>
            </a:pPr>
            <a:r>
              <a:rPr lang="en-US" sz="1000" dirty="0" err="1">
                <a:latin typeface="Times New Roman" charset="0"/>
                <a:ea typeface="Times New Roman" charset="0"/>
                <a:cs typeface="Times New Roman" charset="0"/>
              </a:rPr>
              <a:t>Collazzoni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, A., </a:t>
            </a:r>
            <a:r>
              <a:rPr lang="en-US" sz="1000" dirty="0" err="1">
                <a:latin typeface="Times New Roman" charset="0"/>
                <a:ea typeface="Times New Roman" charset="0"/>
                <a:cs typeface="Times New Roman" charset="0"/>
              </a:rPr>
              <a:t>Capanna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, C., </a:t>
            </a:r>
            <a:r>
              <a:rPr lang="en-US" sz="1000" dirty="0" err="1">
                <a:latin typeface="Times New Roman" charset="0"/>
                <a:ea typeface="Times New Roman" charset="0"/>
                <a:cs typeface="Times New Roman" charset="0"/>
              </a:rPr>
              <a:t>Marucci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, C., </a:t>
            </a:r>
            <a:r>
              <a:rPr lang="en-US" sz="1000" dirty="0" err="1">
                <a:latin typeface="Times New Roman" charset="0"/>
                <a:ea typeface="Times New Roman" charset="0"/>
                <a:cs typeface="Times New Roman" charset="0"/>
              </a:rPr>
              <a:t>Bustini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, M., </a:t>
            </a:r>
            <a:r>
              <a:rPr lang="en-US" sz="1000" dirty="0" err="1">
                <a:latin typeface="Times New Roman" charset="0"/>
                <a:ea typeface="Times New Roman" charset="0"/>
                <a:cs typeface="Times New Roman" charset="0"/>
              </a:rPr>
              <a:t>Riccardi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, I., </a:t>
            </a:r>
            <a:r>
              <a:rPr lang="en-US" sz="1000" dirty="0" err="1">
                <a:latin typeface="Times New Roman" charset="0"/>
                <a:ea typeface="Times New Roman" charset="0"/>
                <a:cs typeface="Times New Roman" charset="0"/>
              </a:rPr>
              <a:t>Stratta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, P., &amp; Rossi, A. (2014). Humiliation: an excluded emotion. </a:t>
            </a:r>
            <a:r>
              <a:rPr lang="en-US" sz="1000" i="1" dirty="0">
                <a:latin typeface="Times New Roman" charset="0"/>
                <a:ea typeface="Times New Roman" charset="0"/>
                <a:cs typeface="Times New Roman" charset="0"/>
              </a:rPr>
              <a:t>Journal of Psychopathology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, </a:t>
            </a:r>
            <a:r>
              <a:rPr lang="en-US" sz="1000" i="1" dirty="0">
                <a:latin typeface="Times New Roman" charset="0"/>
                <a:ea typeface="Times New Roman" charset="0"/>
                <a:cs typeface="Times New Roman" charset="0"/>
              </a:rPr>
              <a:t>20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, 252-257.</a:t>
            </a:r>
          </a:p>
          <a:p>
            <a:pPr marL="0" indent="0" algn="just">
              <a:buNone/>
            </a:pPr>
            <a:endParaRPr lang="en-US" sz="10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1000" dirty="0">
              <a:latin typeface="Times New Roman" charset="0"/>
              <a:ea typeface="Times New Roman" charset="0"/>
              <a:cs typeface="Times New Roman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0" y="221224"/>
            <a:ext cx="121920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latin typeface="Times New Roman" charset="0"/>
                <a:ea typeface="Times New Roman" charset="0"/>
                <a:cs typeface="Times New Roman" charset="0"/>
              </a:rPr>
              <a:t>What does happen to the witness and to </a:t>
            </a:r>
            <a:r>
              <a:rPr lang="en-US" sz="4000" b="1" dirty="0" err="1">
                <a:latin typeface="Times New Roman" charset="0"/>
                <a:ea typeface="Times New Roman" charset="0"/>
                <a:cs typeface="Times New Roman" charset="0"/>
              </a:rPr>
              <a:t>humiliator</a:t>
            </a:r>
            <a:r>
              <a:rPr lang="en-US" sz="4000" b="1" dirty="0">
                <a:latin typeface="Times New Roman" charset="0"/>
                <a:ea typeface="Times New Roman" charset="0"/>
                <a:cs typeface="Times New Roman" charset="0"/>
              </a:rPr>
              <a:t>?</a:t>
            </a:r>
          </a:p>
          <a:p>
            <a:endParaRPr lang="en-US" b="1" dirty="0"/>
          </a:p>
        </p:txBody>
      </p:sp>
      <p:grpSp>
        <p:nvGrpSpPr>
          <p:cNvPr id="14" name="Group 13"/>
          <p:cNvGrpSpPr/>
          <p:nvPr/>
        </p:nvGrpSpPr>
        <p:grpSpPr>
          <a:xfrm>
            <a:off x="855405" y="1475165"/>
            <a:ext cx="10958053" cy="1856466"/>
            <a:chOff x="73741" y="1532254"/>
            <a:chExt cx="10958053" cy="1856466"/>
          </a:xfrm>
        </p:grpSpPr>
        <p:sp>
          <p:nvSpPr>
            <p:cNvPr id="4" name="TextBox 3"/>
            <p:cNvSpPr txBox="1"/>
            <p:nvPr/>
          </p:nvSpPr>
          <p:spPr>
            <a:xfrm>
              <a:off x="73741" y="1671122"/>
              <a:ext cx="1371601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00000"/>
                </a:lnSpc>
                <a:spcBef>
                  <a:spcPts val="0"/>
                </a:spcBef>
              </a:pPr>
              <a:endParaRPr lang="en-US" sz="2400" dirty="0">
                <a:latin typeface="Times New Roman" charset="0"/>
                <a:ea typeface="Times New Roman" charset="0"/>
                <a:cs typeface="Times New Roman" charset="0"/>
              </a:endParaRPr>
            </a:p>
            <a:p>
              <a:pPr>
                <a:lnSpc>
                  <a:spcPct val="100000"/>
                </a:lnSpc>
                <a:spcBef>
                  <a:spcPts val="0"/>
                </a:spcBef>
              </a:pPr>
              <a:r>
                <a:rPr lang="en-US" sz="2400" b="1" dirty="0" smtClean="0">
                  <a:latin typeface="Times New Roman" charset="0"/>
                  <a:ea typeface="Times New Roman" charset="0"/>
                  <a:cs typeface="Times New Roman" charset="0"/>
                </a:rPr>
                <a:t>Witness</a:t>
              </a:r>
            </a:p>
            <a:p>
              <a:pPr>
                <a:lnSpc>
                  <a:spcPct val="100000"/>
                </a:lnSpc>
                <a:spcBef>
                  <a:spcPts val="0"/>
                </a:spcBef>
              </a:pPr>
              <a:endParaRPr lang="en-US" sz="2400" b="1" dirty="0">
                <a:latin typeface="Times New Roman" charset="0"/>
                <a:ea typeface="Times New Roman" charset="0"/>
                <a:cs typeface="Times New Roman" charset="0"/>
              </a:endParaRPr>
            </a:p>
            <a:p>
              <a:r>
                <a:rPr lang="en-US" sz="2400" b="1" dirty="0" smtClean="0">
                  <a:latin typeface="Times New Roman" charset="0"/>
                  <a:ea typeface="Times New Roman" charset="0"/>
                  <a:cs typeface="Times New Roman" charset="0"/>
                </a:rPr>
                <a:t>                                 </a:t>
              </a:r>
              <a:endParaRPr lang="en-US" sz="2400" dirty="0">
                <a:latin typeface="Times New Roman" charset="0"/>
                <a:ea typeface="Times New Roman" charset="0"/>
                <a:cs typeface="Times New Roman" charset="0"/>
              </a:endParaRPr>
            </a:p>
          </p:txBody>
        </p:sp>
        <p:cxnSp>
          <p:nvCxnSpPr>
            <p:cNvPr id="7" name="Straight Arrow Connector 6"/>
            <p:cNvCxnSpPr/>
            <p:nvPr/>
          </p:nvCxnSpPr>
          <p:spPr>
            <a:xfrm flipV="1">
              <a:off x="1932038" y="1741099"/>
              <a:ext cx="973393" cy="48056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>
              <a:off x="1932037" y="2407403"/>
              <a:ext cx="973393" cy="41355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3050458" y="1532254"/>
              <a:ext cx="798133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dirty="0">
                  <a:latin typeface="Times New Roman" charset="0"/>
                  <a:ea typeface="Times New Roman" charset="0"/>
                  <a:cs typeface="Times New Roman" charset="0"/>
                </a:rPr>
                <a:t>Fear to be humiliated as well: flee from the humiliation dynamic.</a:t>
              </a:r>
              <a:endParaRPr lang="en-US" sz="2200" b="1" dirty="0">
                <a:latin typeface="Times New Roman" charset="0"/>
                <a:ea typeface="Times New Roman" charset="0"/>
                <a:cs typeface="Times New Roman" charset="0"/>
              </a:endParaRPr>
            </a:p>
            <a:p>
              <a:endParaRPr lang="en-US" sz="20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050458" y="2680834"/>
              <a:ext cx="609108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dirty="0" smtClean="0">
                  <a:latin typeface="Times New Roman" charset="0"/>
                  <a:ea typeface="Times New Roman" charset="0"/>
                  <a:cs typeface="Times New Roman" charset="0"/>
                </a:rPr>
                <a:t>Become </a:t>
              </a:r>
              <a:r>
                <a:rPr lang="en-US" sz="2200" dirty="0">
                  <a:latin typeface="Times New Roman" charset="0"/>
                  <a:ea typeface="Times New Roman" charset="0"/>
                  <a:cs typeface="Times New Roman" charset="0"/>
                </a:rPr>
                <a:t>a </a:t>
              </a:r>
              <a:r>
                <a:rPr lang="en-US" sz="2200" dirty="0" err="1">
                  <a:latin typeface="Times New Roman" charset="0"/>
                  <a:ea typeface="Times New Roman" charset="0"/>
                  <a:cs typeface="Times New Roman" charset="0"/>
                </a:rPr>
                <a:t>humiliator</a:t>
              </a:r>
              <a:r>
                <a:rPr lang="en-US" sz="2200" dirty="0">
                  <a:latin typeface="Times New Roman" charset="0"/>
                  <a:ea typeface="Times New Roman" charset="0"/>
                  <a:cs typeface="Times New Roman" charset="0"/>
                </a:rPr>
                <a:t> too.</a:t>
              </a:r>
            </a:p>
            <a:p>
              <a:endParaRPr lang="en-US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811157" y="3431113"/>
            <a:ext cx="11518493" cy="1739592"/>
            <a:chOff x="855404" y="3714999"/>
            <a:chExt cx="11518493" cy="1739592"/>
          </a:xfrm>
        </p:grpSpPr>
        <p:sp>
          <p:nvSpPr>
            <p:cNvPr id="5" name="TextBox 4"/>
            <p:cNvSpPr txBox="1"/>
            <p:nvPr/>
          </p:nvSpPr>
          <p:spPr>
            <a:xfrm>
              <a:off x="3805084" y="4746705"/>
              <a:ext cx="856881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dirty="0" smtClean="0">
                  <a:latin typeface="Times New Roman" charset="0"/>
                  <a:ea typeface="Times New Roman" charset="0"/>
                  <a:cs typeface="Times New Roman" charset="0"/>
                </a:rPr>
                <a:t>Why</a:t>
              </a:r>
              <a:r>
                <a:rPr lang="en-US" sz="2200" dirty="0">
                  <a:latin typeface="Times New Roman" charset="0"/>
                  <a:ea typeface="Times New Roman" charset="0"/>
                  <a:cs typeface="Times New Roman" charset="0"/>
                </a:rPr>
                <a:t>? Which could be an evolutionary goal of the humiliation </a:t>
              </a:r>
              <a:r>
                <a:rPr lang="en-US" sz="2200" dirty="0" smtClean="0">
                  <a:latin typeface="Times New Roman" charset="0"/>
                  <a:ea typeface="Times New Roman" charset="0"/>
                  <a:cs typeface="Times New Roman" charset="0"/>
                </a:rPr>
                <a:t>dynamic?</a:t>
              </a:r>
              <a:endParaRPr lang="en-US" sz="2200" dirty="0">
                <a:latin typeface="Times New Roman" charset="0"/>
                <a:ea typeface="Times New Roman" charset="0"/>
                <a:cs typeface="Times New Roman" charset="0"/>
              </a:endParaRPr>
            </a:p>
            <a:p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55404" y="4216244"/>
              <a:ext cx="185829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err="1" smtClean="0">
                  <a:latin typeface="Times New Roman" charset="0"/>
                  <a:ea typeface="Times New Roman" charset="0"/>
                  <a:cs typeface="Times New Roman" charset="0"/>
                </a:rPr>
                <a:t>Humiliator</a:t>
              </a:r>
              <a:endParaRPr lang="en-US" sz="24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805084" y="3714999"/>
              <a:ext cx="5987845" cy="9848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dirty="0" smtClean="0">
                  <a:latin typeface="Times New Roman" charset="0"/>
                  <a:ea typeface="Times New Roman" charset="0"/>
                  <a:cs typeface="Times New Roman" charset="0"/>
                </a:rPr>
                <a:t>Which emotions does he/she feel? Fear? Anger?</a:t>
              </a:r>
              <a:endParaRPr lang="en-US" sz="2200" dirty="0">
                <a:latin typeface="Times New Roman" charset="0"/>
                <a:ea typeface="Times New Roman" charset="0"/>
                <a:cs typeface="Times New Roman" charset="0"/>
              </a:endParaRPr>
            </a:p>
            <a:p>
              <a:endParaRPr lang="en-US" dirty="0">
                <a:latin typeface="Times New Roman" charset="0"/>
                <a:ea typeface="Times New Roman" charset="0"/>
                <a:cs typeface="Times New Roman" charset="0"/>
              </a:endParaRPr>
            </a:p>
            <a:p>
              <a:endParaRPr lang="en-US" dirty="0"/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 flipV="1">
              <a:off x="2772697" y="3856493"/>
              <a:ext cx="973393" cy="48056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2772696" y="4522797"/>
              <a:ext cx="973393" cy="41355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233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477" y="301917"/>
            <a:ext cx="10515600" cy="80421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latin typeface="Times New Roman" charset="0"/>
                <a:ea typeface="Times New Roman" charset="0"/>
                <a:cs typeface="Times New Roman" charset="0"/>
              </a:rPr>
              <a:t>Future studies</a:t>
            </a:r>
            <a:endParaRPr lang="en-US" sz="4000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7922" y="1517504"/>
            <a:ext cx="11740243" cy="4072135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What does happen in the witness and </a:t>
            </a: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the </a:t>
            </a:r>
            <a:r>
              <a:rPr lang="en-US" sz="2400" dirty="0" err="1" smtClean="0">
                <a:latin typeface="Times New Roman" charset="0"/>
                <a:ea typeface="Times New Roman" charset="0"/>
                <a:cs typeface="Times New Roman" charset="0"/>
              </a:rPr>
              <a:t>humiliator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?</a:t>
            </a:r>
          </a:p>
          <a:p>
            <a:endParaRPr lang="en-US" sz="24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Are there factors which could be considered as resilient factors against the humiliation consequences? 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   Culture, family, social resources, personality?</a:t>
            </a:r>
          </a:p>
          <a:p>
            <a:pPr marL="0" indent="0">
              <a:buNone/>
            </a:pPr>
            <a:endParaRPr lang="en-US" sz="24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Do </a:t>
            </a:r>
            <a:r>
              <a:rPr lang="en-US" sz="2400" dirty="0">
                <a:latin typeface="Times New Roman" charset="0"/>
                <a:ea typeface="Times New Roman" charset="0"/>
                <a:cs typeface="Times New Roman" charset="0"/>
              </a:rPr>
              <a:t>a</a:t>
            </a:r>
            <a:r>
              <a:rPr lang="en-US" sz="2400" dirty="0" smtClean="0">
                <a:latin typeface="Times New Roman" charset="0"/>
                <a:ea typeface="Times New Roman" charset="0"/>
                <a:cs typeface="Times New Roman" charset="0"/>
              </a:rPr>
              <a:t>ll of the humiliation dynamics lead to the same neuronal reactions, as social isolation and rejection?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07922" y="6282812"/>
            <a:ext cx="1014689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>
                <a:latin typeface="Times New Roman" charset="0"/>
                <a:ea typeface="Times New Roman" charset="0"/>
                <a:cs typeface="Times New Roman" charset="0"/>
              </a:rPr>
              <a:t>Eisenberger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, N. I., Lieberman, M. D., &amp; Williams, K. D. (2003). Does rejection hurt? An fMRI study of social exclusion. </a:t>
            </a:r>
            <a:r>
              <a:rPr lang="en-US" sz="1000" i="1" dirty="0">
                <a:latin typeface="Times New Roman" charset="0"/>
                <a:ea typeface="Times New Roman" charset="0"/>
                <a:cs typeface="Times New Roman" charset="0"/>
              </a:rPr>
              <a:t>Science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, </a:t>
            </a:r>
            <a:r>
              <a:rPr lang="en-US" sz="1000" i="1" dirty="0">
                <a:latin typeface="Times New Roman" charset="0"/>
                <a:ea typeface="Times New Roman" charset="0"/>
                <a:cs typeface="Times New Roman" charset="0"/>
              </a:rPr>
              <a:t>302</a:t>
            </a:r>
            <a:r>
              <a:rPr lang="en-US" sz="1000" dirty="0">
                <a:latin typeface="Times New Roman" charset="0"/>
                <a:ea typeface="Times New Roman" charset="0"/>
                <a:cs typeface="Times New Roman" charset="0"/>
              </a:rPr>
              <a:t>(5643), 290-292.</a:t>
            </a:r>
          </a:p>
          <a:p>
            <a:endParaRPr lang="en-US" dirty="0">
              <a:latin typeface="Times New Roman" charset="0"/>
              <a:ea typeface="Times New Roman" charset="0"/>
              <a:cs typeface="Times New Roman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580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-229969" y="0"/>
            <a:ext cx="12579928" cy="1325563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charset="0"/>
                <a:ea typeface="Times New Roman" charset="0"/>
                <a:cs typeface="Times New Roman" charset="0"/>
              </a:rPr>
              <a:t>Thank you for listening  and visit Ascoli Piceno!</a:t>
            </a:r>
            <a:br>
              <a:rPr lang="en-US" b="1" dirty="0" smtClean="0">
                <a:latin typeface="Times New Roman" charset="0"/>
                <a:ea typeface="Times New Roman" charset="0"/>
                <a:cs typeface="Times New Roman" charset="0"/>
              </a:rPr>
            </a:b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  <p:pic>
        <p:nvPicPr>
          <p:cNvPr id="5" name="Picture 2" descr="C:\Users\Alberto\Desktop\Ascoli_Picen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129" y="786719"/>
            <a:ext cx="10760528" cy="5313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40768" y="6286500"/>
            <a:ext cx="11812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charset="0"/>
                <a:ea typeface="Times New Roman" charset="0"/>
                <a:cs typeface="Times New Roman" charset="0"/>
              </a:rPr>
              <a:t>Alberto </a:t>
            </a:r>
            <a:r>
              <a:rPr lang="en-US" sz="2000" dirty="0" err="1" smtClean="0">
                <a:latin typeface="Times New Roman" charset="0"/>
                <a:ea typeface="Times New Roman" charset="0"/>
                <a:cs typeface="Times New Roman" charset="0"/>
              </a:rPr>
              <a:t>Collazzoni</a:t>
            </a:r>
            <a:r>
              <a:rPr lang="en-US" sz="2000" dirty="0" smtClean="0">
                <a:latin typeface="Times New Roman" charset="0"/>
                <a:ea typeface="Times New Roman" charset="0"/>
                <a:cs typeface="Times New Roman" charset="0"/>
              </a:rPr>
              <a:t> +1 424 230 1200; </a:t>
            </a:r>
            <a:r>
              <a:rPr lang="en-US" sz="2000" dirty="0" err="1" smtClean="0">
                <a:latin typeface="Times New Roman" charset="0"/>
                <a:ea typeface="Times New Roman" charset="0"/>
                <a:cs typeface="Times New Roman" charset="0"/>
              </a:rPr>
              <a:t>eddycollazzoni@hotmai.it</a:t>
            </a:r>
            <a:r>
              <a:rPr lang="en-US" sz="2000" dirty="0" smtClean="0">
                <a:latin typeface="Times New Roman" charset="0"/>
                <a:ea typeface="Times New Roman" charset="0"/>
                <a:cs typeface="Times New Roman" charset="0"/>
              </a:rPr>
              <a:t>; </a:t>
            </a:r>
            <a:r>
              <a:rPr lang="en-US" sz="2000" dirty="0" err="1" smtClean="0">
                <a:latin typeface="Times New Roman" charset="0"/>
                <a:ea typeface="Times New Roman" charset="0"/>
                <a:cs typeface="Times New Roman" charset="0"/>
              </a:rPr>
              <a:t>drcollazzoni@renewedfreedomcenter.com</a:t>
            </a:r>
            <a:r>
              <a:rPr lang="en-US" sz="2000" dirty="0" smtClean="0">
                <a:latin typeface="Times New Roman" charset="0"/>
                <a:ea typeface="Times New Roman" charset="0"/>
                <a:cs typeface="Times New Roman" charset="0"/>
              </a:rPr>
              <a:t>  </a:t>
            </a:r>
            <a:endParaRPr lang="en-US" sz="20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3780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628</TotalTime>
  <Words>955</Words>
  <Application>Microsoft Macintosh PowerPoint</Application>
  <PresentationFormat>Widescreen</PresentationFormat>
  <Paragraphs>87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Mangal</vt:lpstr>
      <vt:lpstr>Times New Roman</vt:lpstr>
      <vt:lpstr>Office Theme</vt:lpstr>
      <vt:lpstr>The lack of dignity and the negative consequences of humiliation</vt:lpstr>
      <vt:lpstr>Humiliation Triangle </vt:lpstr>
      <vt:lpstr>Humiliation and Depression</vt:lpstr>
      <vt:lpstr>Humiliation and Persecutory Ideation</vt:lpstr>
      <vt:lpstr>PowerPoint Presentation</vt:lpstr>
      <vt:lpstr>Future studies</vt:lpstr>
      <vt:lpstr>Thank you for listening  and visit Ascoli Piceno! </vt:lpstr>
    </vt:vector>
  </TitlesOfParts>
  <Company/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impact of humiliation during a destructive conflict </dc:title>
  <dc:creator>Microsoft Office User</dc:creator>
  <cp:lastModifiedBy>Microsoft Office User</cp:lastModifiedBy>
  <cp:revision>46</cp:revision>
  <dcterms:created xsi:type="dcterms:W3CDTF">2018-11-22T15:46:14Z</dcterms:created>
  <dcterms:modified xsi:type="dcterms:W3CDTF">2018-11-28T22:37:52Z</dcterms:modified>
</cp:coreProperties>
</file>