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sldIdLst>
    <p:sldId id="268" r:id="rId3"/>
    <p:sldId id="267" r:id="rId4"/>
    <p:sldId id="260" r:id="rId5"/>
    <p:sldId id="270" r:id="rId6"/>
    <p:sldId id="261" r:id="rId7"/>
    <p:sldId id="269" r:id="rId8"/>
    <p:sldId id="262" r:id="rId9"/>
    <p:sldId id="258" r:id="rId10"/>
    <p:sldId id="259"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BEC04-361E-40D5-9356-48BE8571143B}"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3B3FA-3CAA-454C-B301-31131514444C}" type="slidenum">
              <a:rPr lang="en-US" smtClean="0"/>
              <a:t>‹#›</a:t>
            </a:fld>
            <a:endParaRPr lang="en-US"/>
          </a:p>
        </p:txBody>
      </p:sp>
    </p:spTree>
    <p:extLst>
      <p:ext uri="{BB962C8B-B14F-4D97-AF65-F5344CB8AC3E}">
        <p14:creationId xmlns:p14="http://schemas.microsoft.com/office/powerpoint/2010/main" val="1610655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 name="Footer Placeholder 4"/>
          <p:cNvSpPr>
            <a:spLocks noGrp="1"/>
          </p:cNvSpPr>
          <p:nvPr>
            <p:ph type="ftr" sz="quarter" idx="4"/>
          </p:nvPr>
        </p:nvSpPr>
        <p:spPr/>
        <p:txBody>
          <a:bodyPr/>
          <a:lstStyle/>
          <a:p>
            <a:pPr>
              <a:defRPr/>
            </a:pPr>
            <a:r>
              <a:rPr lang="en-US" dirty="0">
                <a:solidFill>
                  <a:prstClr val="black"/>
                </a:solidFill>
              </a:rPr>
              <a:t>Contact Us at: www.tc.columbia.edu/icccr/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B3FA-3CAA-454C-B301-31131514444C}" type="slidenum">
              <a:rPr lang="en-US" smtClean="0"/>
              <a:t>2</a:t>
            </a:fld>
            <a:endParaRPr lang="en-US"/>
          </a:p>
        </p:txBody>
      </p:sp>
    </p:spTree>
    <p:extLst>
      <p:ext uri="{BB962C8B-B14F-4D97-AF65-F5344CB8AC3E}">
        <p14:creationId xmlns:p14="http://schemas.microsoft.com/office/powerpoint/2010/main" val="1609261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microsoft.com/office/2007/relationships/media" Target="NULL" TargetMode="Externa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Shape">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771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91000" y="327026"/>
            <a:ext cx="4724400" cy="2289175"/>
          </a:xfrm>
        </p:spPr>
        <p:txBody>
          <a:bodyPr>
            <a:normAutofit/>
          </a:bodyPr>
          <a:lstStyle>
            <a:lvl1pPr algn="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10200" y="3937002"/>
            <a:ext cx="3505200" cy="2235199"/>
          </a:xfrm>
        </p:spPr>
        <p:txBody>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CF70E159-BB43-3D4E-BED4-90BA07C31D63}"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2512A-7368-4C27-B9C9-2B0E18E3660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7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FF6FDF-B247-B647-B2A2-FDBBC6B0E0C9}"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61A781-C0B7-439D-BA70-AFB046CBA61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371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1295400" y="177801"/>
            <a:ext cx="7620000" cy="123983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9DC193E-CD62-A34D-AE0D-9F283AF30776}"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B31F14-88EE-4694-8645-CF5E2BA280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797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1600200"/>
            <a:ext cx="1676400" cy="4775200"/>
          </a:xfrm>
        </p:spPr>
        <p:txBody>
          <a:bodyPr vert="eaVert">
            <a:normAutofit/>
          </a:bodyPr>
          <a:lstStyle>
            <a:lvl1pPr>
              <a:defRPr sz="4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1600200"/>
            <a:ext cx="6951452" cy="47752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3DD47DA-51E1-3347-A78B-FAB6B218EF13}"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FD1069-CC08-4F9A-B32D-775123A429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8034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5A3006-39ED-4065-BF8B-C4145383F81F}" type="datetime1">
              <a:rPr lang="en-US" smtClean="0"/>
              <a:t>12/6/2017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Human Dignity and Humiliation Studies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E6C773-495B-40C0-A67D-90C1DB31CDC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945C-8B31-4C9B-B87A-941D1F5D31EC}" type="datetime1">
              <a:rPr lang="en-US" smtClean="0"/>
              <a:t>12/6/2017</a:t>
            </a:fld>
            <a:endParaRPr lang="en-US"/>
          </a:p>
        </p:txBody>
      </p:sp>
      <p:sp>
        <p:nvSpPr>
          <p:cNvPr id="5" name="Footer Placeholder 4"/>
          <p:cNvSpPr>
            <a:spLocks noGrp="1"/>
          </p:cNvSpPr>
          <p:nvPr>
            <p:ph type="ftr" sz="quarter" idx="11"/>
          </p:nvPr>
        </p:nvSpPr>
        <p:spPr/>
        <p:txBody>
          <a:bodyPr/>
          <a:lstStyle>
            <a:extLst/>
          </a:lstStyle>
          <a:p>
            <a:r>
              <a:rPr lang="en-US" smtClean="0"/>
              <a:t>Human Dignity and Humiliation Studies</a:t>
            </a:r>
            <a:endParaRPr lang="en-US"/>
          </a:p>
        </p:txBody>
      </p:sp>
      <p:sp>
        <p:nvSpPr>
          <p:cNvPr id="6" name="Slide Number Placeholder 5"/>
          <p:cNvSpPr>
            <a:spLocks noGrp="1"/>
          </p:cNvSpPr>
          <p:nvPr>
            <p:ph type="sldNum" sz="quarter" idx="12"/>
          </p:nvPr>
        </p:nvSpPr>
        <p:spPr/>
        <p:txBody>
          <a:bodyPr/>
          <a:lstStyle>
            <a:extLst/>
          </a:lstStyle>
          <a:p>
            <a:fld id="{4DE6C773-495B-40C0-A67D-90C1DB31CDC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D3CB5D-9246-4A43-9B4F-F259A69B65D1}" type="datetime1">
              <a:rPr lang="en-US" smtClean="0"/>
              <a:t>12/6/2017</a:t>
            </a:fld>
            <a:endParaRPr lang="en-US"/>
          </a:p>
        </p:txBody>
      </p:sp>
      <p:sp>
        <p:nvSpPr>
          <p:cNvPr id="5" name="Footer Placeholder 4"/>
          <p:cNvSpPr>
            <a:spLocks noGrp="1"/>
          </p:cNvSpPr>
          <p:nvPr>
            <p:ph type="ftr" sz="quarter" idx="11"/>
          </p:nvPr>
        </p:nvSpPr>
        <p:spPr/>
        <p:txBody>
          <a:bodyPr/>
          <a:lstStyle>
            <a:extLst/>
          </a:lstStyle>
          <a:p>
            <a:r>
              <a:rPr lang="en-US" smtClean="0"/>
              <a:t>Human Dignity and Humiliation Studies</a:t>
            </a:r>
            <a:endParaRPr lang="en-US"/>
          </a:p>
        </p:txBody>
      </p:sp>
      <p:sp>
        <p:nvSpPr>
          <p:cNvPr id="6" name="Slide Number Placeholder 5"/>
          <p:cNvSpPr>
            <a:spLocks noGrp="1"/>
          </p:cNvSpPr>
          <p:nvPr>
            <p:ph type="sldNum" sz="quarter" idx="12"/>
          </p:nvPr>
        </p:nvSpPr>
        <p:spPr/>
        <p:txBody>
          <a:bodyPr/>
          <a:lstStyle>
            <a:extLst/>
          </a:lstStyle>
          <a:p>
            <a:fld id="{4DE6C773-495B-40C0-A67D-90C1DB31CDC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F97B514-4DEE-4D6E-BFB9-4557FC1E6822}" type="datetime1">
              <a:rPr lang="en-US" smtClean="0"/>
              <a:t>12/6/2017</a:t>
            </a:fld>
            <a:endParaRPr lang="en-US"/>
          </a:p>
        </p:txBody>
      </p:sp>
      <p:sp>
        <p:nvSpPr>
          <p:cNvPr id="6" name="Footer Placeholder 5"/>
          <p:cNvSpPr>
            <a:spLocks noGrp="1"/>
          </p:cNvSpPr>
          <p:nvPr>
            <p:ph type="ftr" sz="quarter" idx="11"/>
          </p:nvPr>
        </p:nvSpPr>
        <p:spPr/>
        <p:txBody>
          <a:bodyPr/>
          <a:lstStyle>
            <a:extLst/>
          </a:lstStyle>
          <a:p>
            <a:r>
              <a:rPr lang="en-US" smtClean="0"/>
              <a:t>Human Dignity and Humiliation Studies</a:t>
            </a:r>
            <a:endParaRPr lang="en-US"/>
          </a:p>
        </p:txBody>
      </p:sp>
      <p:sp>
        <p:nvSpPr>
          <p:cNvPr id="7" name="Slide Number Placeholder 6"/>
          <p:cNvSpPr>
            <a:spLocks noGrp="1"/>
          </p:cNvSpPr>
          <p:nvPr>
            <p:ph type="sldNum" sz="quarter" idx="12"/>
          </p:nvPr>
        </p:nvSpPr>
        <p:spPr/>
        <p:txBody>
          <a:bodyPr/>
          <a:lstStyle>
            <a:extLst/>
          </a:lstStyle>
          <a:p>
            <a:fld id="{4DE6C773-495B-40C0-A67D-90C1DB31CDC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025E2E-E07C-49FE-BCDC-BFB2A8742932}" type="datetime1">
              <a:rPr lang="en-US" smtClean="0"/>
              <a:t>12/6/2017</a:t>
            </a:fld>
            <a:endParaRPr lang="en-US"/>
          </a:p>
        </p:txBody>
      </p:sp>
      <p:sp>
        <p:nvSpPr>
          <p:cNvPr id="8" name="Footer Placeholder 7"/>
          <p:cNvSpPr>
            <a:spLocks noGrp="1"/>
          </p:cNvSpPr>
          <p:nvPr>
            <p:ph type="ftr" sz="quarter" idx="11"/>
          </p:nvPr>
        </p:nvSpPr>
        <p:spPr/>
        <p:txBody>
          <a:bodyPr/>
          <a:lstStyle>
            <a:extLst/>
          </a:lstStyle>
          <a:p>
            <a:r>
              <a:rPr lang="en-US" smtClean="0"/>
              <a:t>Human Dignity and Humiliation Studies</a:t>
            </a:r>
            <a:endParaRPr lang="en-US"/>
          </a:p>
        </p:txBody>
      </p:sp>
      <p:sp>
        <p:nvSpPr>
          <p:cNvPr id="9" name="Slide Number Placeholder 8"/>
          <p:cNvSpPr>
            <a:spLocks noGrp="1"/>
          </p:cNvSpPr>
          <p:nvPr>
            <p:ph type="sldNum" sz="quarter" idx="12"/>
          </p:nvPr>
        </p:nvSpPr>
        <p:spPr/>
        <p:txBody>
          <a:bodyPr/>
          <a:lstStyle>
            <a:extLst/>
          </a:lstStyle>
          <a:p>
            <a:fld id="{4DE6C773-495B-40C0-A67D-90C1DB31CD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038A30-B437-4E39-B9CB-2067BFB050E4}" type="datetime1">
              <a:rPr lang="en-US" smtClean="0"/>
              <a:t>12/6/2017</a:t>
            </a:fld>
            <a:endParaRPr lang="en-US"/>
          </a:p>
        </p:txBody>
      </p:sp>
      <p:sp>
        <p:nvSpPr>
          <p:cNvPr id="4" name="Footer Placeholder 3"/>
          <p:cNvSpPr>
            <a:spLocks noGrp="1"/>
          </p:cNvSpPr>
          <p:nvPr>
            <p:ph type="ftr" sz="quarter" idx="11"/>
          </p:nvPr>
        </p:nvSpPr>
        <p:spPr/>
        <p:txBody>
          <a:bodyPr/>
          <a:lstStyle>
            <a:extLst/>
          </a:lstStyle>
          <a:p>
            <a:r>
              <a:rPr lang="en-US" smtClean="0"/>
              <a:t>Human Dignity and Humiliation Studies</a:t>
            </a:r>
            <a:endParaRPr lang="en-US"/>
          </a:p>
        </p:txBody>
      </p:sp>
      <p:sp>
        <p:nvSpPr>
          <p:cNvPr id="5" name="Slide Number Placeholder 4"/>
          <p:cNvSpPr>
            <a:spLocks noGrp="1"/>
          </p:cNvSpPr>
          <p:nvPr>
            <p:ph type="sldNum" sz="quarter" idx="12"/>
          </p:nvPr>
        </p:nvSpPr>
        <p:spPr/>
        <p:txBody>
          <a:bodyPr/>
          <a:lstStyle>
            <a:extLst/>
          </a:lstStyle>
          <a:p>
            <a:fld id="{4DE6C773-495B-40C0-A67D-90C1DB31CDC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4A5557-549E-482F-8E11-69B927C52C8D}" type="datetime1">
              <a:rPr lang="en-US" smtClean="0"/>
              <a:t>12/6/2017</a:t>
            </a:fld>
            <a:endParaRPr lang="en-US"/>
          </a:p>
        </p:txBody>
      </p:sp>
      <p:sp>
        <p:nvSpPr>
          <p:cNvPr id="3" name="Footer Placeholder 2"/>
          <p:cNvSpPr>
            <a:spLocks noGrp="1"/>
          </p:cNvSpPr>
          <p:nvPr>
            <p:ph type="ftr" sz="quarter" idx="11"/>
          </p:nvPr>
        </p:nvSpPr>
        <p:spPr/>
        <p:txBody>
          <a:bodyPr/>
          <a:lstStyle>
            <a:extLst/>
          </a:lstStyle>
          <a:p>
            <a:r>
              <a:rPr lang="en-US" smtClean="0"/>
              <a:t>Human Dignity and Humiliation Studies</a:t>
            </a:r>
            <a:endParaRPr lang="en-US"/>
          </a:p>
        </p:txBody>
      </p:sp>
      <p:sp>
        <p:nvSpPr>
          <p:cNvPr id="4" name="Slide Number Placeholder 3"/>
          <p:cNvSpPr>
            <a:spLocks noGrp="1"/>
          </p:cNvSpPr>
          <p:nvPr>
            <p:ph type="sldNum" sz="quarter" idx="12"/>
          </p:nvPr>
        </p:nvSpPr>
        <p:spPr/>
        <p:txBody>
          <a:bodyPr/>
          <a:lstStyle>
            <a:extLst/>
          </a:lstStyle>
          <a:p>
            <a:fld id="{4DE6C773-495B-40C0-A67D-90C1DB31CD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21AF96-B02D-0B4D-A847-F49512B06AC0}"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437D3C-A92C-4F42-9B71-AF3C42C4F79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64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A0FB34F-038A-48F9-9946-14E05AC30C73}" type="datetime1">
              <a:rPr lang="en-US" smtClean="0"/>
              <a:t>12/6/2017</a:t>
            </a:fld>
            <a:endParaRPr lang="en-US"/>
          </a:p>
        </p:txBody>
      </p:sp>
      <p:sp>
        <p:nvSpPr>
          <p:cNvPr id="6" name="Footer Placeholder 5"/>
          <p:cNvSpPr>
            <a:spLocks noGrp="1"/>
          </p:cNvSpPr>
          <p:nvPr>
            <p:ph type="ftr" sz="quarter" idx="11"/>
          </p:nvPr>
        </p:nvSpPr>
        <p:spPr/>
        <p:txBody>
          <a:bodyPr/>
          <a:lstStyle>
            <a:extLst/>
          </a:lstStyle>
          <a:p>
            <a:r>
              <a:rPr lang="en-US" smtClean="0"/>
              <a:t>Human Dignity and Humiliation Studies</a:t>
            </a:r>
            <a:endParaRPr lang="en-US"/>
          </a:p>
        </p:txBody>
      </p:sp>
      <p:sp>
        <p:nvSpPr>
          <p:cNvPr id="7" name="Slide Number Placeholder 6"/>
          <p:cNvSpPr>
            <a:spLocks noGrp="1"/>
          </p:cNvSpPr>
          <p:nvPr>
            <p:ph type="sldNum" sz="quarter" idx="12"/>
          </p:nvPr>
        </p:nvSpPr>
        <p:spPr/>
        <p:txBody>
          <a:bodyPr/>
          <a:lstStyle>
            <a:extLst/>
          </a:lstStyle>
          <a:p>
            <a:fld id="{4DE6C773-495B-40C0-A67D-90C1DB31CD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C103C9C-373B-4FEA-92C8-B02C3E7CAFC9}" type="datetime1">
              <a:rPr lang="en-US" smtClean="0"/>
              <a:t>12/6/2017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Human Dignity and Humiliation Studies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E6C773-495B-40C0-A67D-90C1DB31CDC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FE7186A-7460-41E6-8DC1-BEFA327DA441}" type="datetime1">
              <a:rPr lang="en-US" smtClean="0"/>
              <a:t>12/6/2017</a:t>
            </a:fld>
            <a:endParaRPr lang="en-US"/>
          </a:p>
        </p:txBody>
      </p:sp>
      <p:sp>
        <p:nvSpPr>
          <p:cNvPr id="5" name="Footer Placeholder 4"/>
          <p:cNvSpPr>
            <a:spLocks noGrp="1"/>
          </p:cNvSpPr>
          <p:nvPr>
            <p:ph type="ftr" sz="quarter" idx="11"/>
          </p:nvPr>
        </p:nvSpPr>
        <p:spPr/>
        <p:txBody>
          <a:bodyPr/>
          <a:lstStyle>
            <a:extLst/>
          </a:lstStyle>
          <a:p>
            <a:r>
              <a:rPr lang="en-US" smtClean="0"/>
              <a:t>Human Dignity and Humiliation Studies</a:t>
            </a:r>
            <a:endParaRPr lang="en-US"/>
          </a:p>
        </p:txBody>
      </p:sp>
      <p:sp>
        <p:nvSpPr>
          <p:cNvPr id="6" name="Slide Number Placeholder 5"/>
          <p:cNvSpPr>
            <a:spLocks noGrp="1"/>
          </p:cNvSpPr>
          <p:nvPr>
            <p:ph type="sldNum" sz="quarter" idx="12"/>
          </p:nvPr>
        </p:nvSpPr>
        <p:spPr/>
        <p:txBody>
          <a:bodyPr/>
          <a:lstStyle>
            <a:extLst/>
          </a:lstStyle>
          <a:p>
            <a:fld id="{4DE6C773-495B-40C0-A67D-90C1DB31CDC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5C9072-F9A2-4AEC-B4DC-65AD7EC44C0D}" type="datetime1">
              <a:rPr lang="en-US" smtClean="0"/>
              <a:t>12/6/2017</a:t>
            </a:fld>
            <a:endParaRPr lang="en-US"/>
          </a:p>
        </p:txBody>
      </p:sp>
      <p:sp>
        <p:nvSpPr>
          <p:cNvPr id="5" name="Footer Placeholder 4"/>
          <p:cNvSpPr>
            <a:spLocks noGrp="1"/>
          </p:cNvSpPr>
          <p:nvPr>
            <p:ph type="ftr" sz="quarter" idx="11"/>
          </p:nvPr>
        </p:nvSpPr>
        <p:spPr/>
        <p:txBody>
          <a:bodyPr/>
          <a:lstStyle>
            <a:extLst/>
          </a:lstStyle>
          <a:p>
            <a:r>
              <a:rPr lang="en-US" smtClean="0"/>
              <a:t>Human Dignity and Humiliation Studies</a:t>
            </a:r>
            <a:endParaRPr lang="en-US"/>
          </a:p>
        </p:txBody>
      </p:sp>
      <p:sp>
        <p:nvSpPr>
          <p:cNvPr id="6" name="Slide Number Placeholder 5"/>
          <p:cNvSpPr>
            <a:spLocks noGrp="1"/>
          </p:cNvSpPr>
          <p:nvPr>
            <p:ph type="sldNum" sz="quarter" idx="12"/>
          </p:nvPr>
        </p:nvSpPr>
        <p:spPr/>
        <p:txBody>
          <a:bodyPr/>
          <a:lstStyle>
            <a:extLst/>
          </a:lstStyle>
          <a:p>
            <a:fld id="{4DE6C773-495B-40C0-A67D-90C1DB31CD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6"/>
          <p:cNvSpPr/>
          <p:nvPr/>
        </p:nvSpPr>
        <p:spPr>
          <a:xfrm>
            <a:off x="0" y="1553634"/>
            <a:ext cx="9144000" cy="5304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a:rtl val="0"/>
            </a:endParaRPr>
          </a:p>
        </p:txBody>
      </p:sp>
      <p:pic>
        <p:nvPicPr>
          <p:cNvPr id="5" name="Shape">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5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0"/>
            <a:ext cx="8077200" cy="15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1BB32BA-2D2B-364E-99F8-03A089CF3E49}"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B46052-DFD5-4148-8070-03A740FC5F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79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BAF36E-F8FA-B743-B115-910777313DC5}"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95D087-BF1D-4D3D-A49F-E487C9A5C0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508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3019"/>
            <a:ext cx="4267200" cy="4681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3019"/>
            <a:ext cx="4267200" cy="4681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60CEE17-9A77-A548-A30B-C7E3BC5E6AD0}"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9F575A-9476-4D92-B0E1-43448159DF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493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92620"/>
            <a:ext cx="42687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232381"/>
            <a:ext cx="4268788" cy="4041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92620"/>
            <a:ext cx="42703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32381"/>
            <a:ext cx="4270374" cy="4041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295400" y="177801"/>
            <a:ext cx="7620000" cy="1239839"/>
          </a:xfrm>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2CE0BFED-1274-6845-A6C5-6A46927932AE}"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C3F7AAE-B988-4F68-A530-6EAF3F5B891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108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5A2C3B-45C3-C34E-873E-91288B077654}"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4CD91F8-75AD-48C4-B206-4D21550B64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071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4F12FD-77CD-3143-81A9-875699D3735C}"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C4D3692-9D7E-4D0E-A3D3-8854C49E14E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864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600200"/>
            <a:ext cx="3236914" cy="116205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2"/>
            <a:ext cx="5340350" cy="4775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1" y="2762253"/>
            <a:ext cx="3236914" cy="3613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F81EA8-022A-1E49-A018-722B74D66E83}" type="datetime1">
              <a:rPr lang="en-US" smtClean="0">
                <a:solidFill>
                  <a:prstClr val="black">
                    <a:tint val="75000"/>
                  </a:prstClr>
                </a:solidFill>
              </a:rPr>
              <a:pPr>
                <a:defRPr/>
              </a:pPr>
              <a:t>12/6/2017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DAC5714-3BD2-462A-B3E8-3EA47EE706B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61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media" Target="NULL"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NULL"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53634"/>
            <a:ext cx="9144000" cy="5304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a:rtl val="0"/>
            </a:endParaRPr>
          </a:p>
        </p:txBody>
      </p:sp>
      <p:pic>
        <p:nvPicPr>
          <p:cNvPr id="7" name="Shape">
            <a:hlinkClick r:id="" action="ppaction://media"/>
          </p:cNvPr>
          <p:cNvPicPr>
            <a:picLocks noChangeAspect="1"/>
          </p:cNvPicPr>
          <p:nvPr>
            <a:videoFile r:link="rId14"/>
            <p:extLst>
              <p:ext uri="{DAA4B4D4-6D71-4841-9C94-3DE7FCFB9230}">
                <p14:media xmlns:p14="http://schemas.microsoft.com/office/powerpoint/2010/main" r:link="rId15"/>
              </p:ext>
            </p:extLst>
          </p:nvPr>
        </p:nvPicPr>
        <p:blipFill>
          <a:blip r:embed="rId16">
            <a:extLst>
              <a:ext uri="{28A0092B-C50C-407E-A947-70E740481C1C}">
                <a14:useLocalDpi xmlns:a14="http://schemas.microsoft.com/office/drawing/2010/main" val="0"/>
              </a:ext>
            </a:extLst>
          </a:blip>
          <a:srcRect/>
          <a:stretch>
            <a:fillRect/>
          </a:stretch>
        </p:blipFill>
        <p:spPr bwMode="auto">
          <a:xfrm>
            <a:off x="0" y="0"/>
            <a:ext cx="1752600" cy="15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ontent Placeholder 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0"/>
            <a:ext cx="8077200" cy="155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1295400" y="177801"/>
            <a:ext cx="7620000" cy="124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228600" y="1600200"/>
            <a:ext cx="8686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356351"/>
            <a:ext cx="2133600" cy="366183"/>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effectLst/>
                <a:latin typeface="+mn-lt"/>
              </a:defRPr>
            </a:lvl1pPr>
          </a:lstStyle>
          <a:p>
            <a:pPr>
              <a:defRPr/>
            </a:pPr>
            <a:fld id="{5F253445-2D61-BF41-83D3-AF1CAA6DBDEC}" type="datetime1">
              <a:rPr lang="en-US" smtClean="0">
                <a:solidFill>
                  <a:prstClr val="black">
                    <a:tint val="75000"/>
                  </a:prstClr>
                </a:solidFill>
                <a:ea typeface="Arial"/>
                <a:cs typeface="Arial"/>
                <a:sym typeface="Arial"/>
                <a:rtl val="0"/>
              </a:rPr>
              <a:pPr>
                <a:defRPr/>
              </a:pPr>
              <a:t>12/6/2017</a:t>
            </a:fld>
            <a:endParaRPr lang="en-US" dirty="0">
              <a:solidFill>
                <a:prstClr val="black">
                  <a:tint val="75000"/>
                </a:prstClr>
              </a:solidFill>
              <a:ea typeface="Arial"/>
              <a:cs typeface="Arial"/>
              <a:sym typeface="Arial"/>
              <a:rtl val="0"/>
            </a:endParaRPr>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effectLst/>
                <a:latin typeface="+mn-lt"/>
              </a:defRPr>
            </a:lvl1pPr>
          </a:lstStyle>
          <a:p>
            <a:pPr>
              <a:defRPr/>
            </a:pPr>
            <a:endParaRPr lang="en-US" dirty="0">
              <a:solidFill>
                <a:prstClr val="black">
                  <a:tint val="75000"/>
                </a:prstClr>
              </a:solidFill>
              <a:ea typeface="Arial"/>
              <a:cs typeface="Arial"/>
              <a:sym typeface="Arial"/>
              <a:rtl val="0"/>
            </a:endParaRPr>
          </a:p>
        </p:txBody>
      </p:sp>
      <p:sp>
        <p:nvSpPr>
          <p:cNvPr id="6" name="Slide Number Placeholder 5"/>
          <p:cNvSpPr>
            <a:spLocks noGrp="1"/>
          </p:cNvSpPr>
          <p:nvPr>
            <p:ph type="sldNum" sz="quarter" idx="4"/>
          </p:nvPr>
        </p:nvSpPr>
        <p:spPr>
          <a:xfrm>
            <a:off x="6781800" y="6356351"/>
            <a:ext cx="2133600" cy="366183"/>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effectLst/>
                <a:latin typeface="+mn-lt"/>
              </a:defRPr>
            </a:lvl1pPr>
          </a:lstStyle>
          <a:p>
            <a:pPr>
              <a:defRPr/>
            </a:pPr>
            <a:fld id="{643F6365-5826-45B1-BBAE-EA93C179FE03}" type="slidenum">
              <a:rPr lang="en-US">
                <a:solidFill>
                  <a:prstClr val="black">
                    <a:tint val="75000"/>
                  </a:prstClr>
                </a:solidFill>
                <a:ea typeface="Arial"/>
                <a:cs typeface="Arial"/>
                <a:sym typeface="Arial"/>
                <a:rtl val="0"/>
              </a:rPr>
              <a:pPr>
                <a:defRPr/>
              </a:pPr>
              <a:t>‹#›</a:t>
            </a:fld>
            <a:endParaRPr lang="en-US" dirty="0">
              <a:solidFill>
                <a:prstClr val="black">
                  <a:tint val="75000"/>
                </a:prstClr>
              </a:solidFill>
              <a:ea typeface="Arial"/>
              <a:cs typeface="Arial"/>
              <a:sym typeface="Arial"/>
              <a:rtl val="0"/>
            </a:endParaRPr>
          </a:p>
        </p:txBody>
      </p:sp>
    </p:spTree>
    <p:extLst>
      <p:ext uri="{BB962C8B-B14F-4D97-AF65-F5344CB8AC3E}">
        <p14:creationId xmlns:p14="http://schemas.microsoft.com/office/powerpoint/2010/main" val="264557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4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hf sldNum="0" hdr="0" ftr="0" dt="0"/>
  <p:txStyles>
    <p:titleStyle>
      <a:lvl1pPr algn="l" rtl="0" eaLnBrk="0" fontAlgn="base" hangingPunct="0">
        <a:spcBef>
          <a:spcPct val="0"/>
        </a:spcBef>
        <a:spcAft>
          <a:spcPct val="0"/>
        </a:spcAft>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itchFamily="34" charset="0"/>
        </a:defRPr>
      </a:lvl2pPr>
      <a:lvl3pPr algn="l" rtl="0" eaLnBrk="0" fontAlgn="base" hangingPunct="0">
        <a:spcBef>
          <a:spcPct val="0"/>
        </a:spcBef>
        <a:spcAft>
          <a:spcPct val="0"/>
        </a:spcAft>
        <a:defRPr sz="4400">
          <a:solidFill>
            <a:schemeClr val="bg1"/>
          </a:solidFill>
          <a:latin typeface="Calibri" pitchFamily="34" charset="0"/>
        </a:defRPr>
      </a:lvl3pPr>
      <a:lvl4pPr algn="l" rtl="0" eaLnBrk="0" fontAlgn="base" hangingPunct="0">
        <a:spcBef>
          <a:spcPct val="0"/>
        </a:spcBef>
        <a:spcAft>
          <a:spcPct val="0"/>
        </a:spcAft>
        <a:defRPr sz="4400">
          <a:solidFill>
            <a:schemeClr val="bg1"/>
          </a:solidFill>
          <a:latin typeface="Calibri" pitchFamily="34" charset="0"/>
        </a:defRPr>
      </a:lvl4pPr>
      <a:lvl5pPr algn="l" rtl="0" eaLnBrk="0" fontAlgn="base" hangingPunct="0">
        <a:spcBef>
          <a:spcPct val="0"/>
        </a:spcBef>
        <a:spcAft>
          <a:spcPct val="0"/>
        </a:spcAft>
        <a:defRPr sz="4400">
          <a:solidFill>
            <a:schemeClr val="bg1"/>
          </a:solidFill>
          <a:latin typeface="Calibri" pitchFamily="34" charset="0"/>
        </a:defRPr>
      </a:lvl5pPr>
      <a:lvl6pPr marL="457200" algn="l" rtl="0" fontAlgn="base">
        <a:spcBef>
          <a:spcPct val="0"/>
        </a:spcBef>
        <a:spcAft>
          <a:spcPct val="0"/>
        </a:spcAft>
        <a:defRPr sz="4400">
          <a:solidFill>
            <a:schemeClr val="bg1"/>
          </a:solidFill>
          <a:latin typeface="Calibri" pitchFamily="34" charset="0"/>
        </a:defRPr>
      </a:lvl6pPr>
      <a:lvl7pPr marL="914400" algn="l" rtl="0" fontAlgn="base">
        <a:spcBef>
          <a:spcPct val="0"/>
        </a:spcBef>
        <a:spcAft>
          <a:spcPct val="0"/>
        </a:spcAft>
        <a:defRPr sz="4400">
          <a:solidFill>
            <a:schemeClr val="bg1"/>
          </a:solidFill>
          <a:latin typeface="Calibri" pitchFamily="34" charset="0"/>
        </a:defRPr>
      </a:lvl7pPr>
      <a:lvl8pPr marL="1371600" algn="l" rtl="0" fontAlgn="base">
        <a:spcBef>
          <a:spcPct val="0"/>
        </a:spcBef>
        <a:spcAft>
          <a:spcPct val="0"/>
        </a:spcAft>
        <a:defRPr sz="4400">
          <a:solidFill>
            <a:schemeClr val="bg1"/>
          </a:solidFill>
          <a:latin typeface="Calibri" pitchFamily="34" charset="0"/>
        </a:defRPr>
      </a:lvl8pPr>
      <a:lvl9pPr marL="1828800" algn="l"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7BC92D-3BF5-448F-B6AD-3D1A6D6631BB}" type="datetime1">
              <a:rPr lang="en-US" smtClean="0"/>
              <a:t>12/6/2017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Human Dignity and Humiliation Studies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E6C773-495B-40C0-A67D-90C1DB31CD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icccr.tc.columbia.edu/morton-deutschmemoria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icccr.tc.columbia.edu/10-big-ideas-on-peace-and-justic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www.ac4.ei.columbia.edu/"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376246" y="2695877"/>
            <a:ext cx="5767755" cy="1727200"/>
          </a:xfrm>
        </p:spPr>
        <p:txBody>
          <a:bodyPr>
            <a:normAutofit fontScale="90000"/>
          </a:bodyPr>
          <a:lstStyle/>
          <a:p>
            <a:pPr eaLnBrk="1" hangingPunct="1">
              <a:lnSpc>
                <a:spcPct val="90000"/>
              </a:lnSpc>
            </a:pPr>
            <a:r>
              <a:rPr lang="en-US" sz="5300" b="1" dirty="0" smtClean="0">
                <a:latin typeface="Times New Roman" pitchFamily="18" charset="0"/>
                <a:cs typeface="Times New Roman" pitchFamily="18" charset="0"/>
              </a:rPr>
              <a:t/>
            </a:r>
            <a:br>
              <a:rPr lang="en-US" sz="5300" b="1" dirty="0" smtClean="0">
                <a:latin typeface="Times New Roman" pitchFamily="18" charset="0"/>
                <a:cs typeface="Times New Roman" pitchFamily="18" charset="0"/>
              </a:rPr>
            </a:br>
            <a:r>
              <a:rPr lang="en-US" sz="5300" b="1" dirty="0">
                <a:latin typeface="Times New Roman" pitchFamily="18" charset="0"/>
                <a:cs typeface="Times New Roman" pitchFamily="18" charset="0"/>
              </a:rPr>
              <a:t/>
            </a:r>
            <a:br>
              <a:rPr lang="en-US" sz="5300" b="1" dirty="0">
                <a:latin typeface="Times New Roman" pitchFamily="18" charset="0"/>
                <a:cs typeface="Times New Roman" pitchFamily="18" charset="0"/>
              </a:rPr>
            </a:br>
            <a:r>
              <a:rPr lang="en-US" sz="4400" b="1" dirty="0">
                <a:solidFill>
                  <a:srgbClr val="A50021"/>
                </a:solidFill>
                <a:effectLst>
                  <a:outerShdw blurRad="38100" dist="38100" dir="2700000" algn="tl">
                    <a:srgbClr val="FFFFFF"/>
                  </a:outerShdw>
                </a:effectLst>
                <a:latin typeface="Times New Roman" pitchFamily="18" charset="0"/>
              </a:rPr>
              <a:t/>
            </a:r>
            <a:br>
              <a:rPr lang="en-US" sz="4400" b="1" dirty="0">
                <a:solidFill>
                  <a:srgbClr val="A50021"/>
                </a:solidFill>
                <a:effectLst>
                  <a:outerShdw blurRad="38100" dist="38100" dir="2700000" algn="tl">
                    <a:srgbClr val="FFFFFF"/>
                  </a:outerShdw>
                </a:effectLst>
                <a:latin typeface="Times New Roman" pitchFamily="18" charset="0"/>
              </a:rPr>
            </a:br>
            <a:r>
              <a:rPr lang="en-US" sz="1800" b="1" dirty="0" smtClean="0">
                <a:solidFill>
                  <a:srgbClr val="A50021"/>
                </a:solidFill>
                <a:effectLst>
                  <a:outerShdw blurRad="38100" dist="38100" dir="2700000" algn="tl">
                    <a:srgbClr val="FFFFFF"/>
                  </a:outerShdw>
                </a:effectLst>
                <a:latin typeface="Times New Roman" pitchFamily="18" charset="0"/>
              </a:rPr>
              <a:t/>
            </a:r>
            <a:br>
              <a:rPr lang="en-US" sz="1800" b="1" dirty="0" smtClean="0">
                <a:solidFill>
                  <a:srgbClr val="A50021"/>
                </a:solidFill>
                <a:effectLst>
                  <a:outerShdw blurRad="38100" dist="38100" dir="2700000" algn="tl">
                    <a:srgbClr val="FFFFFF"/>
                  </a:outerShdw>
                </a:effectLst>
                <a:latin typeface="Times New Roman" pitchFamily="18" charset="0"/>
              </a:rPr>
            </a:br>
            <a:r>
              <a:rPr lang="en-US" sz="3100" b="1" dirty="0" smtClean="0">
                <a:solidFill>
                  <a:srgbClr val="A50021"/>
                </a:solidFill>
                <a:effectLst>
                  <a:outerShdw blurRad="38100" dist="38100" dir="2700000" algn="tl">
                    <a:srgbClr val="FFFFFF"/>
                  </a:outerShdw>
                </a:effectLst>
                <a:latin typeface="Times New Roman" pitchFamily="18" charset="0"/>
              </a:rPr>
              <a:t/>
            </a:r>
            <a:br>
              <a:rPr lang="en-US" sz="3100" b="1" dirty="0" smtClean="0">
                <a:solidFill>
                  <a:srgbClr val="A50021"/>
                </a:solidFill>
                <a:effectLst>
                  <a:outerShdw blurRad="38100" dist="38100" dir="2700000" algn="tl">
                    <a:srgbClr val="FFFFFF"/>
                  </a:outerShdw>
                </a:effectLst>
                <a:latin typeface="Times New Roman" pitchFamily="18" charset="0"/>
              </a:rPr>
            </a:br>
            <a:r>
              <a:rPr lang="en-US" sz="3600" dirty="0" smtClean="0">
                <a:latin typeface="Times New Roman" pitchFamily="18" charset="0"/>
              </a:rPr>
              <a:t/>
            </a:r>
            <a:br>
              <a:rPr lang="en-US" sz="3600" dirty="0" smtClean="0">
                <a:latin typeface="Times New Roman" pitchFamily="18" charset="0"/>
              </a:rPr>
            </a:br>
            <a:r>
              <a:rPr lang="en-US" sz="3200" b="1" dirty="0" smtClean="0">
                <a:solidFill>
                  <a:srgbClr val="0070C0"/>
                </a:solidFill>
                <a:effectLst>
                  <a:outerShdw blurRad="38100" dist="38100" dir="2700000" algn="tl">
                    <a:srgbClr val="FFFFFF"/>
                  </a:outerShdw>
                </a:effectLst>
                <a:latin typeface="Times New Roman" pitchFamily="18" charset="0"/>
              </a:rPr>
              <a:t/>
            </a:r>
            <a:br>
              <a:rPr lang="en-US" sz="3200" b="1" dirty="0" smtClean="0">
                <a:solidFill>
                  <a:srgbClr val="0070C0"/>
                </a:solidFill>
                <a:effectLst>
                  <a:outerShdw blurRad="38100" dist="38100" dir="2700000" algn="tl">
                    <a:srgbClr val="FFFFFF"/>
                  </a:outerShdw>
                </a:effectLst>
                <a:latin typeface="Times New Roman" pitchFamily="18" charset="0"/>
              </a:rPr>
            </a:br>
            <a:r>
              <a:rPr lang="en-US" sz="3200" b="1" dirty="0">
                <a:solidFill>
                  <a:srgbClr val="0070C0"/>
                </a:solidFill>
                <a:effectLst>
                  <a:outerShdw blurRad="38100" dist="38100" dir="2700000" algn="tl">
                    <a:srgbClr val="FFFFFF"/>
                  </a:outerShdw>
                </a:effectLst>
                <a:latin typeface="Times New Roman" pitchFamily="18" charset="0"/>
              </a:rPr>
              <a:t/>
            </a:r>
            <a:br>
              <a:rPr lang="en-US" sz="3200" b="1" dirty="0">
                <a:solidFill>
                  <a:srgbClr val="0070C0"/>
                </a:solidFill>
                <a:effectLst>
                  <a:outerShdw blurRad="38100" dist="38100" dir="2700000" algn="tl">
                    <a:srgbClr val="FFFFFF"/>
                  </a:outerShdw>
                </a:effectLst>
                <a:latin typeface="Times New Roman" pitchFamily="18" charset="0"/>
              </a:rPr>
            </a:br>
            <a:endParaRPr lang="en-US" sz="3600" b="1" dirty="0" smtClean="0">
              <a:effectLst>
                <a:outerShdw blurRad="38100" dist="38100" dir="2700000" algn="tl">
                  <a:srgbClr val="FFFFFF"/>
                </a:outerShdw>
              </a:effectLst>
              <a:latin typeface="Times New Roman" pitchFamily="18" charset="0"/>
            </a:endParaRPr>
          </a:p>
        </p:txBody>
      </p:sp>
      <p:sp>
        <p:nvSpPr>
          <p:cNvPr id="2" name="Rectangle 1"/>
          <p:cNvSpPr/>
          <p:nvPr/>
        </p:nvSpPr>
        <p:spPr>
          <a:xfrm>
            <a:off x="3886200" y="91440"/>
            <a:ext cx="5181600" cy="369331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1" u="none" strike="noStrike" kern="0" cap="none" spc="0" normalizeH="0" baseline="0" noProof="0" dirty="0" smtClean="0">
                <a:ln>
                  <a:noFill/>
                </a:ln>
                <a:solidFill>
                  <a:schemeClr val="bg1"/>
                </a:solidFill>
                <a:effectLst/>
                <a:uLnTx/>
                <a:uFillTx/>
                <a:ea typeface="+mj-ea"/>
                <a:cs typeface="+mj-cs"/>
              </a:rPr>
              <a:t>Welcome to the </a:t>
            </a:r>
            <a:r>
              <a:rPr kumimoji="0" lang="en-US" sz="3600" b="0" i="1" u="none" strike="noStrike" kern="0" cap="none" spc="0" normalizeH="0" baseline="0" noProof="0" dirty="0" smtClean="0">
                <a:ln>
                  <a:noFill/>
                </a:ln>
                <a:solidFill>
                  <a:schemeClr val="bg1"/>
                </a:solidFill>
                <a:effectLst/>
                <a:uLnTx/>
                <a:uFillTx/>
                <a:ea typeface="+mj-ea"/>
                <a:cs typeface="+mj-cs"/>
              </a:rPr>
              <a:t>2017</a:t>
            </a:r>
            <a:r>
              <a:rPr kumimoji="0" lang="en-US" sz="3600" b="0" i="1" u="none" strike="noStrike" kern="0" cap="none" spc="0" normalizeH="0" baseline="0" noProof="0" dirty="0" smtClean="0">
                <a:ln>
                  <a:noFill/>
                </a:ln>
                <a:solidFill>
                  <a:schemeClr val="bg1"/>
                </a:solidFill>
                <a:effectLst/>
                <a:uLnTx/>
                <a:uFillTx/>
                <a:ea typeface="+mj-ea"/>
                <a:cs typeface="+mj-cs"/>
              </a:rPr>
              <a:t/>
            </a:r>
            <a:br>
              <a:rPr kumimoji="0" lang="en-US" sz="3600" b="0" i="1" u="none" strike="noStrike" kern="0" cap="none" spc="0" normalizeH="0" baseline="0" noProof="0" dirty="0" smtClean="0">
                <a:ln>
                  <a:noFill/>
                </a:ln>
                <a:solidFill>
                  <a:schemeClr val="bg1"/>
                </a:solidFill>
                <a:effectLst/>
                <a:uLnTx/>
                <a:uFillTx/>
                <a:ea typeface="+mj-ea"/>
                <a:cs typeface="+mj-cs"/>
              </a:rPr>
            </a:br>
            <a:r>
              <a:rPr kumimoji="0" lang="en-US" sz="3600" b="0" i="0" u="none" strike="noStrike" kern="0" cap="none" spc="0" normalizeH="0" baseline="0" noProof="0" dirty="0" smtClean="0">
                <a:ln>
                  <a:noFill/>
                </a:ln>
                <a:solidFill>
                  <a:schemeClr val="bg1"/>
                </a:solidFill>
                <a:effectLst/>
                <a:uLnTx/>
                <a:uFillTx/>
                <a:ea typeface="+mj-ea"/>
                <a:cs typeface="+mj-cs"/>
              </a:rPr>
              <a:t/>
            </a:r>
            <a:br>
              <a:rPr kumimoji="0" lang="en-US" sz="3600" b="0" i="0" u="none" strike="noStrike" kern="0" cap="none" spc="0" normalizeH="0" baseline="0" noProof="0" dirty="0" smtClean="0">
                <a:ln>
                  <a:noFill/>
                </a:ln>
                <a:solidFill>
                  <a:schemeClr val="bg1"/>
                </a:solidFill>
                <a:effectLst/>
                <a:uLnTx/>
                <a:uFillTx/>
                <a:ea typeface="+mj-ea"/>
                <a:cs typeface="+mj-cs"/>
              </a:rPr>
            </a:br>
            <a:r>
              <a:rPr kumimoji="0" lang="en-US" sz="3600" b="0" i="0" u="none" strike="noStrike" kern="0" cap="none" spc="0" normalizeH="0" baseline="0" noProof="0" dirty="0" smtClean="0">
                <a:ln>
                  <a:noFill/>
                </a:ln>
                <a:solidFill>
                  <a:schemeClr val="bg2">
                    <a:lumMod val="50000"/>
                  </a:schemeClr>
                </a:solidFill>
                <a:effectLst/>
                <a:uLnTx/>
                <a:uFillTx/>
                <a:ea typeface="+mj-ea"/>
                <a:cs typeface="+mj-cs"/>
              </a:rPr>
              <a:t> Human DHS Workshop on   Transforming Humiliation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chemeClr val="bg2">
                    <a:lumMod val="50000"/>
                  </a:schemeClr>
                </a:solidFill>
                <a:effectLst/>
                <a:uLnTx/>
                <a:uFillTx/>
                <a:ea typeface="+mj-ea"/>
                <a:cs typeface="+mj-cs"/>
              </a:rPr>
              <a:t>  and Violent Conflict</a:t>
            </a:r>
            <a:r>
              <a:rPr kumimoji="0" lang="en-US" sz="3600" b="0" i="0" u="none" strike="noStrike" kern="0" cap="none" spc="0" normalizeH="0" baseline="0" noProof="0" dirty="0" smtClean="0">
                <a:ln>
                  <a:noFill/>
                </a:ln>
                <a:solidFill>
                  <a:srgbClr val="9CBEBD">
                    <a:lumMod val="50000"/>
                  </a:srgbClr>
                </a:solidFill>
                <a:effectLst/>
                <a:uLnTx/>
                <a:uFillTx/>
                <a:ea typeface="+mj-ea"/>
                <a:cs typeface="+mj-cs"/>
              </a:rPr>
              <a:t/>
            </a:r>
            <a:br>
              <a:rPr kumimoji="0" lang="en-US" sz="3600" b="0" i="0" u="none" strike="noStrike" kern="0" cap="none" spc="0" normalizeH="0" baseline="0" noProof="0" dirty="0" smtClean="0">
                <a:ln>
                  <a:noFill/>
                </a:ln>
                <a:solidFill>
                  <a:srgbClr val="9CBEBD">
                    <a:lumMod val="50000"/>
                  </a:srgbClr>
                </a:solidFill>
                <a:effectLst/>
                <a:uLnTx/>
                <a:uFillTx/>
                <a:ea typeface="+mj-ea"/>
                <a:cs typeface="+mj-cs"/>
              </a:rPr>
            </a:br>
            <a:r>
              <a:rPr kumimoji="0" lang="en-US" sz="3600" b="0" i="0" u="none" strike="noStrike" kern="0" cap="none" spc="0" normalizeH="0" baseline="0" noProof="0" dirty="0" smtClean="0">
                <a:ln>
                  <a:noFill/>
                </a:ln>
                <a:solidFill>
                  <a:srgbClr val="9CBEBD">
                    <a:lumMod val="50000"/>
                  </a:srgbClr>
                </a:solidFill>
                <a:effectLst/>
                <a:uLnTx/>
                <a:uFillTx/>
                <a:ea typeface="+mj-ea"/>
                <a:cs typeface="+mj-cs"/>
              </a:rPr>
              <a:t>       </a:t>
            </a:r>
            <a:r>
              <a:rPr kumimoji="0" lang="en-US" sz="3600" b="0" i="1" u="none" strike="noStrike" kern="0" cap="none" spc="0" normalizeH="0" baseline="0" noProof="0" dirty="0" smtClean="0">
                <a:ln>
                  <a:noFill/>
                </a:ln>
                <a:solidFill>
                  <a:schemeClr val="bg1"/>
                </a:solidFill>
                <a:effectLst/>
                <a:uLnTx/>
                <a:uFillTx/>
                <a:ea typeface="+mj-ea"/>
                <a:cs typeface="+mj-cs"/>
              </a:rPr>
              <a:t>December </a:t>
            </a:r>
            <a:r>
              <a:rPr lang="en-US" sz="3600" i="1" kern="0" noProof="0" dirty="0" smtClean="0">
                <a:solidFill>
                  <a:schemeClr val="bg1"/>
                </a:solidFill>
                <a:ea typeface="+mj-ea"/>
                <a:cs typeface="+mj-cs"/>
              </a:rPr>
              <a:t>7-8</a:t>
            </a:r>
            <a:r>
              <a:rPr kumimoji="0" lang="en-US" sz="3600" b="0" i="1" u="none" strike="noStrike" kern="0" cap="none" spc="0" normalizeH="0" baseline="0" noProof="0" dirty="0" smtClean="0">
                <a:ln>
                  <a:noFill/>
                </a:ln>
                <a:solidFill>
                  <a:schemeClr val="bg1"/>
                </a:solidFill>
                <a:effectLst/>
                <a:uLnTx/>
                <a:uFillTx/>
                <a:ea typeface="+mj-ea"/>
                <a:cs typeface="+mj-cs"/>
              </a:rPr>
              <a:t>, 2017</a:t>
            </a:r>
            <a:r>
              <a:rPr kumimoji="0" lang="en-US" sz="4400" b="0" i="0" u="none" strike="noStrike" kern="0" cap="none" spc="0" normalizeH="0" baseline="0" noProof="0" dirty="0" smtClean="0">
                <a:ln>
                  <a:noFill/>
                </a:ln>
                <a:solidFill>
                  <a:schemeClr val="bg1"/>
                </a:solidFill>
                <a:effectLst/>
                <a:uLnTx/>
                <a:uFillTx/>
                <a:ea typeface="+mj-ea"/>
                <a:cs typeface="+mj-cs"/>
              </a:rPr>
              <a:t/>
            </a:r>
            <a:br>
              <a:rPr kumimoji="0" lang="en-US" sz="4400" b="0" i="0" u="none" strike="noStrike" kern="0" cap="none" spc="0" normalizeH="0" baseline="0" noProof="0" dirty="0" smtClean="0">
                <a:ln>
                  <a:noFill/>
                </a:ln>
                <a:solidFill>
                  <a:schemeClr val="bg1"/>
                </a:solidFill>
                <a:effectLst/>
                <a:uLnTx/>
                <a:uFillTx/>
                <a:ea typeface="+mj-ea"/>
                <a:cs typeface="+mj-cs"/>
              </a:rPr>
            </a:br>
            <a:endParaRPr kumimoji="0" lang="en-US" sz="1800" b="0" i="0" u="none" strike="noStrike" kern="0" cap="none" spc="0" normalizeH="0" baseline="0" noProof="0" dirty="0" smtClean="0">
              <a:ln>
                <a:noFill/>
              </a:ln>
              <a:solidFill>
                <a:schemeClr val="bg1"/>
              </a:solidFill>
              <a:effectLst/>
              <a:uLnTx/>
              <a:uFillTx/>
            </a:endParaRPr>
          </a:p>
        </p:txBody>
      </p:sp>
      <p:sp>
        <p:nvSpPr>
          <p:cNvPr id="3" name="Rectangle 2"/>
          <p:cNvSpPr/>
          <p:nvPr/>
        </p:nvSpPr>
        <p:spPr>
          <a:xfrm>
            <a:off x="4820920" y="4306163"/>
            <a:ext cx="4246880" cy="1754326"/>
          </a:xfrm>
          <a:prstGeom prst="rect">
            <a:avLst/>
          </a:prstGeom>
        </p:spPr>
        <p:txBody>
          <a:bodyPr wrap="square">
            <a:spAutoFit/>
          </a:bodyPr>
          <a:lstStyle/>
          <a:p>
            <a:pPr algn="ctr"/>
            <a:r>
              <a:rPr lang="en-US" i="1" dirty="0">
                <a:solidFill>
                  <a:schemeClr val="bg1"/>
                </a:solidFill>
              </a:rPr>
              <a:t>Convened by the </a:t>
            </a:r>
            <a:r>
              <a:rPr lang="en-US" dirty="0">
                <a:solidFill>
                  <a:schemeClr val="bg1"/>
                </a:solidFill>
              </a:rPr>
              <a:t>Morton Deutsch International Center for Cooperation and Conflict Resolution (MD-ICCCR) </a:t>
            </a:r>
            <a:r>
              <a:rPr lang="en-US" i="1" dirty="0">
                <a:solidFill>
                  <a:schemeClr val="bg1"/>
                </a:solidFill>
              </a:rPr>
              <a:t>at Teachers College and</a:t>
            </a:r>
            <a:r>
              <a:rPr lang="en-US" dirty="0">
                <a:solidFill>
                  <a:schemeClr val="bg1"/>
                </a:solidFill>
              </a:rPr>
              <a:t> </a:t>
            </a:r>
            <a:r>
              <a:rPr lang="en-US" i="1" dirty="0">
                <a:solidFill>
                  <a:schemeClr val="bg1"/>
                </a:solidFill>
              </a:rPr>
              <a:t>the </a:t>
            </a:r>
            <a:r>
              <a:rPr lang="en-US" dirty="0">
                <a:solidFill>
                  <a:schemeClr val="bg1"/>
                </a:solidFill>
              </a:rPr>
              <a:t>Advanced Consortium on Cooperation, Conflict and Complexity (AC4), </a:t>
            </a:r>
            <a:r>
              <a:rPr lang="en-US" i="1" dirty="0">
                <a:solidFill>
                  <a:schemeClr val="bg1"/>
                </a:solidFill>
              </a:rPr>
              <a:t>Earth Institute, Columbia University</a:t>
            </a:r>
            <a:endParaRPr lang="en-US" dirty="0">
              <a:solidFill>
                <a:schemeClr val="bg1"/>
              </a:solidFill>
            </a:endParaRPr>
          </a:p>
        </p:txBody>
      </p:sp>
    </p:spTree>
    <p:extLst>
      <p:ext uri="{BB962C8B-B14F-4D97-AF65-F5344CB8AC3E}">
        <p14:creationId xmlns:p14="http://schemas.microsoft.com/office/powerpoint/2010/main" val="1339523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297363"/>
          </a:xfrm>
        </p:spPr>
        <p:txBody>
          <a:bodyPr>
            <a:normAutofit/>
          </a:bodyPr>
          <a:lstStyle/>
          <a:p>
            <a:pPr marL="109728" indent="0">
              <a:buNone/>
            </a:pPr>
            <a:r>
              <a:rPr lang="en-US" sz="2800" dirty="0" smtClean="0"/>
              <a:t>Annual </a:t>
            </a:r>
            <a:r>
              <a:rPr lang="en-US" sz="2800" dirty="0"/>
              <a:t>Workshop </a:t>
            </a:r>
            <a:r>
              <a:rPr lang="en-US" sz="2800" dirty="0" smtClean="0"/>
              <a:t>- Human DHS Transforming </a:t>
            </a:r>
            <a:r>
              <a:rPr lang="en-US" sz="2800" dirty="0"/>
              <a:t>Humiliation and Violent </a:t>
            </a:r>
            <a:r>
              <a:rPr lang="en-US" sz="2800" dirty="0" smtClean="0"/>
              <a:t>Conflict</a:t>
            </a:r>
          </a:p>
          <a:p>
            <a:pPr lvl="1">
              <a:buFont typeface="Arial" pitchFamily="34" charset="0"/>
              <a:buChar char="•"/>
            </a:pPr>
            <a:r>
              <a:rPr lang="en-US" sz="2400" dirty="0" smtClean="0"/>
              <a:t>A Learning </a:t>
            </a:r>
            <a:r>
              <a:rPr lang="en-US" sz="2400" dirty="0"/>
              <a:t>Community </a:t>
            </a:r>
            <a:r>
              <a:rPr lang="en-US" sz="2400" dirty="0" smtClean="0"/>
              <a:t>gathers to reflect on conflict </a:t>
            </a:r>
            <a:r>
              <a:rPr lang="en-US" sz="2400" dirty="0"/>
              <a:t>and </a:t>
            </a:r>
            <a:r>
              <a:rPr lang="en-US" sz="2400" dirty="0" smtClean="0"/>
              <a:t>emotion </a:t>
            </a:r>
            <a:r>
              <a:rPr lang="en-US" sz="2400" dirty="0"/>
              <a:t>and </a:t>
            </a:r>
            <a:r>
              <a:rPr lang="en-US" sz="2400" dirty="0" smtClean="0"/>
              <a:t>the role </a:t>
            </a:r>
            <a:r>
              <a:rPr lang="en-US" sz="2400" dirty="0"/>
              <a:t>of </a:t>
            </a:r>
            <a:r>
              <a:rPr lang="en-US" sz="2400" dirty="0" smtClean="0"/>
              <a:t>dignity and humiliation </a:t>
            </a:r>
          </a:p>
          <a:p>
            <a:pPr lvl="1">
              <a:buFont typeface="Arial" pitchFamily="34" charset="0"/>
              <a:buChar char="•"/>
            </a:pPr>
            <a:endParaRPr lang="en-US" sz="2400" dirty="0"/>
          </a:p>
          <a:p>
            <a:pPr marL="109728" indent="0">
              <a:buNone/>
            </a:pPr>
            <a:r>
              <a:rPr lang="en-US" sz="2800" dirty="0" smtClean="0"/>
              <a:t>AC4 is built upon trans-disciplinary learning and collaboration</a:t>
            </a:r>
          </a:p>
          <a:p>
            <a:pPr lvl="1">
              <a:buFont typeface="Courier New" pitchFamily="49" charset="0"/>
              <a:buChar char="o"/>
            </a:pPr>
            <a:endParaRPr lang="en-US" sz="2400" dirty="0"/>
          </a:p>
          <a:p>
            <a:pPr marL="0" indent="0">
              <a:buNone/>
            </a:pPr>
            <a:endParaRPr lang="en-US" dirty="0"/>
          </a:p>
        </p:txBody>
      </p:sp>
      <p:sp>
        <p:nvSpPr>
          <p:cNvPr id="5" name="Slide Number Placeholder 4"/>
          <p:cNvSpPr>
            <a:spLocks noGrp="1"/>
          </p:cNvSpPr>
          <p:nvPr>
            <p:ph type="sldNum" sz="quarter" idx="12"/>
          </p:nvPr>
        </p:nvSpPr>
        <p:spPr/>
        <p:txBody>
          <a:bodyPr/>
          <a:lstStyle/>
          <a:p>
            <a:fld id="{4DE6C773-495B-40C0-A67D-90C1DB31CDC8}" type="slidenum">
              <a:rPr lang="en-US" smtClean="0"/>
              <a:t>10</a:t>
            </a:fld>
            <a:endParaRPr lang="en-US"/>
          </a:p>
        </p:txBody>
      </p:sp>
      <p:sp>
        <p:nvSpPr>
          <p:cNvPr id="2" name="Title 1"/>
          <p:cNvSpPr>
            <a:spLocks noGrp="1"/>
          </p:cNvSpPr>
          <p:nvPr>
            <p:ph type="title"/>
          </p:nvPr>
        </p:nvSpPr>
        <p:spPr>
          <a:xfrm>
            <a:off x="457200" y="274638"/>
            <a:ext cx="8229600" cy="1477962"/>
          </a:xfrm>
        </p:spPr>
        <p:txBody>
          <a:bodyPr>
            <a:normAutofit fontScale="90000"/>
          </a:bodyPr>
          <a:lstStyle/>
          <a:p>
            <a:pPr algn="ctr"/>
            <a:r>
              <a:rPr lang="en-US" sz="3600" dirty="0" smtClean="0">
                <a:solidFill>
                  <a:schemeClr val="accent2">
                    <a:lumMod val="50000"/>
                  </a:schemeClr>
                </a:solidFill>
              </a:rPr>
              <a:t/>
            </a:r>
            <a:br>
              <a:rPr lang="en-US" sz="3600" dirty="0" smtClean="0">
                <a:solidFill>
                  <a:schemeClr val="accent2">
                    <a:lumMod val="50000"/>
                  </a:schemeClr>
                </a:solidFill>
              </a:rPr>
            </a:br>
            <a:r>
              <a:rPr lang="en-US" sz="3600" dirty="0" smtClean="0">
                <a:solidFill>
                  <a:schemeClr val="accent2">
                    <a:lumMod val="50000"/>
                  </a:schemeClr>
                </a:solidFill>
              </a:rPr>
              <a:t>A </a:t>
            </a:r>
            <a:r>
              <a:rPr lang="en-US" sz="3600" dirty="0">
                <a:solidFill>
                  <a:schemeClr val="accent2">
                    <a:lumMod val="50000"/>
                  </a:schemeClr>
                </a:solidFill>
              </a:rPr>
              <a:t>Powerful Partnership: </a:t>
            </a:r>
            <a:r>
              <a:rPr lang="en-US" sz="3600" dirty="0" smtClean="0">
                <a:solidFill>
                  <a:schemeClr val="accent2">
                    <a:lumMod val="50000"/>
                  </a:schemeClr>
                </a:solidFill>
              </a:rPr>
              <a:t/>
            </a:r>
            <a:br>
              <a:rPr lang="en-US" sz="3600" dirty="0" smtClean="0">
                <a:solidFill>
                  <a:schemeClr val="accent2">
                    <a:lumMod val="50000"/>
                  </a:schemeClr>
                </a:solidFill>
              </a:rPr>
            </a:br>
            <a:r>
              <a:rPr lang="en-US" sz="3600" dirty="0" smtClean="0">
                <a:solidFill>
                  <a:schemeClr val="accent2">
                    <a:lumMod val="50000"/>
                  </a:schemeClr>
                </a:solidFill>
              </a:rPr>
              <a:t>Human </a:t>
            </a:r>
            <a:r>
              <a:rPr lang="en-US" sz="3600" dirty="0">
                <a:solidFill>
                  <a:schemeClr val="accent2">
                    <a:lumMod val="50000"/>
                  </a:schemeClr>
                </a:solidFill>
              </a:rPr>
              <a:t>Dignity and Humiliation Studies (</a:t>
            </a:r>
            <a:r>
              <a:rPr lang="en-US" sz="3600" dirty="0" err="1">
                <a:solidFill>
                  <a:schemeClr val="accent2">
                    <a:lumMod val="50000"/>
                  </a:schemeClr>
                </a:solidFill>
              </a:rPr>
              <a:t>HumanDHS</a:t>
            </a:r>
            <a:r>
              <a:rPr lang="en-US" sz="3600" dirty="0">
                <a:solidFill>
                  <a:schemeClr val="accent2">
                    <a:lumMod val="50000"/>
                  </a:schemeClr>
                </a:solidFill>
              </a:rPr>
              <a:t>) and Conflict Resolution at Columbia (AC4)</a:t>
            </a:r>
            <a:r>
              <a:rPr lang="en-US" sz="4800" dirty="0"/>
              <a:t/>
            </a:r>
            <a:br>
              <a:rPr lang="en-US" sz="4800" dirty="0"/>
            </a:br>
            <a:endParaRPr lang="en-US" dirty="0"/>
          </a:p>
        </p:txBody>
      </p:sp>
    </p:spTree>
    <p:extLst>
      <p:ext uri="{BB962C8B-B14F-4D97-AF65-F5344CB8AC3E}">
        <p14:creationId xmlns:p14="http://schemas.microsoft.com/office/powerpoint/2010/main" val="4065564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a:bodyPr>
          <a:lstStyle/>
          <a:p>
            <a:pPr marL="0" indent="0">
              <a:buNone/>
            </a:pPr>
            <a:r>
              <a:rPr lang="en-US" dirty="0" smtClean="0"/>
              <a:t>					</a:t>
            </a:r>
          </a:p>
          <a:p>
            <a:pPr marL="0" indent="0">
              <a:buNone/>
            </a:pPr>
            <a:endParaRPr lang="en-US" sz="2800" dirty="0" smtClean="0"/>
          </a:p>
          <a:p>
            <a:pPr marL="0" indent="0">
              <a:buNone/>
            </a:pPr>
            <a:r>
              <a:rPr lang="en-US" sz="2800" dirty="0" smtClean="0"/>
              <a:t>This year’s theme:</a:t>
            </a:r>
          </a:p>
          <a:p>
            <a:pPr marL="0" indent="0" algn="ctr">
              <a:buNone/>
            </a:pPr>
            <a:endParaRPr lang="en-US" sz="2400" b="1" dirty="0" smtClean="0">
              <a:solidFill>
                <a:srgbClr val="990000"/>
              </a:solidFill>
              <a:latin typeface="Verdana"/>
            </a:endParaRPr>
          </a:p>
          <a:p>
            <a:pPr marL="0" indent="0" algn="ctr">
              <a:buNone/>
            </a:pPr>
            <a:r>
              <a:rPr lang="en-US" sz="2200" b="1" dirty="0">
                <a:solidFill>
                  <a:srgbClr val="990000"/>
                </a:solidFill>
                <a:latin typeface="Verdana"/>
              </a:rPr>
              <a:t>"The Nature of Dignity – the Dignity of Nature"</a:t>
            </a:r>
            <a:endParaRPr lang="en-US" sz="2200" b="1" dirty="0">
              <a:solidFill>
                <a:srgbClr val="990000"/>
              </a:solidFill>
              <a:latin typeface="Verdana"/>
            </a:endParaRPr>
          </a:p>
          <a:p>
            <a:pPr marL="0" indent="0">
              <a:buNone/>
            </a:pPr>
            <a:endParaRPr lang="en-US" sz="2400" b="1" i="1" dirty="0">
              <a:solidFill>
                <a:schemeClr val="accent5">
                  <a:lumMod val="50000"/>
                </a:schemeClr>
              </a:solidFill>
            </a:endParaRPr>
          </a:p>
          <a:p>
            <a:pPr marL="0" indent="0">
              <a:buNone/>
            </a:pPr>
            <a:r>
              <a:rPr lang="en-US" sz="2000" i="1" dirty="0"/>
              <a:t>Convened by the </a:t>
            </a:r>
            <a:r>
              <a:rPr lang="en-US" sz="2000" dirty="0"/>
              <a:t>Morton Deutsch International Center for Cooperation and Conflict Resolution (MD-ICCCR) </a:t>
            </a:r>
            <a:r>
              <a:rPr lang="en-US" sz="2000" i="1" dirty="0"/>
              <a:t>at Teachers College and</a:t>
            </a:r>
            <a:r>
              <a:rPr lang="en-US" sz="2000" dirty="0"/>
              <a:t> </a:t>
            </a:r>
            <a:r>
              <a:rPr lang="en-US" sz="2000" i="1" dirty="0"/>
              <a:t>the </a:t>
            </a:r>
            <a:r>
              <a:rPr lang="en-US" sz="2000" dirty="0"/>
              <a:t>Advanced Consortium on Cooperation, Conflict and Complexity (AC4), </a:t>
            </a:r>
            <a:r>
              <a:rPr lang="en-US" sz="2000" i="1" dirty="0"/>
              <a:t>Earth Institute, Columbia University</a:t>
            </a:r>
            <a:endParaRPr lang="en-US" sz="2000" dirty="0"/>
          </a:p>
          <a:p>
            <a:pPr marL="0" indent="0">
              <a:buNone/>
            </a:pPr>
            <a:endParaRPr lang="en-US" i="1" dirty="0">
              <a:solidFill>
                <a:schemeClr val="accent5">
                  <a:lumMod val="50000"/>
                </a:schemeClr>
              </a:solidFill>
            </a:endParaRPr>
          </a:p>
          <a:p>
            <a:endParaRPr lang="en-US" i="1" dirty="0">
              <a:solidFill>
                <a:schemeClr val="accent5">
                  <a:lumMod val="50000"/>
                </a:schemeClr>
              </a:solidFill>
            </a:endParaRPr>
          </a:p>
        </p:txBody>
      </p:sp>
      <p:sp>
        <p:nvSpPr>
          <p:cNvPr id="5" name="Slide Number Placeholder 4"/>
          <p:cNvSpPr>
            <a:spLocks noGrp="1"/>
          </p:cNvSpPr>
          <p:nvPr>
            <p:ph type="sldNum" sz="quarter" idx="12"/>
          </p:nvPr>
        </p:nvSpPr>
        <p:spPr/>
        <p:txBody>
          <a:bodyPr/>
          <a:lstStyle/>
          <a:p>
            <a:fld id="{4DE6C773-495B-40C0-A67D-90C1DB31CDC8}" type="slidenum">
              <a:rPr lang="en-US" smtClean="0"/>
              <a:t>2</a:t>
            </a:fld>
            <a:endParaRPr lang="en-US"/>
          </a:p>
        </p:txBody>
      </p:sp>
      <p:sp>
        <p:nvSpPr>
          <p:cNvPr id="2" name="Title 1"/>
          <p:cNvSpPr>
            <a:spLocks noGrp="1"/>
          </p:cNvSpPr>
          <p:nvPr>
            <p:ph type="title"/>
          </p:nvPr>
        </p:nvSpPr>
        <p:spPr>
          <a:xfrm>
            <a:off x="457200" y="274638"/>
            <a:ext cx="8229600" cy="1020762"/>
          </a:xfrm>
        </p:spPr>
        <p:txBody>
          <a:bodyPr>
            <a:noAutofit/>
          </a:bodyPr>
          <a:lstStyle/>
          <a:p>
            <a:pPr algn="ctr"/>
            <a:r>
              <a:rPr lang="en-US" sz="3200" dirty="0" smtClean="0"/>
              <a:t/>
            </a:r>
            <a:br>
              <a:rPr lang="en-US" sz="3200" dirty="0" smtClean="0"/>
            </a:br>
            <a:r>
              <a:rPr lang="en-US" sz="2800" b="1" dirty="0" smtClean="0">
                <a:solidFill>
                  <a:schemeClr val="accent2">
                    <a:lumMod val="50000"/>
                  </a:schemeClr>
                </a:solidFill>
              </a:rPr>
              <a:t>2017</a:t>
            </a:r>
            <a:r>
              <a:rPr lang="en-US" sz="3200" b="1" dirty="0" smtClean="0"/>
              <a:t> </a:t>
            </a:r>
            <a:r>
              <a:rPr lang="en-US" sz="2800" b="1" dirty="0" smtClean="0">
                <a:solidFill>
                  <a:schemeClr val="accent2">
                    <a:lumMod val="50000"/>
                  </a:schemeClr>
                </a:solidFill>
              </a:rPr>
              <a:t>Workshop </a:t>
            </a:r>
            <a:r>
              <a:rPr lang="en-US" sz="2800" b="1" dirty="0">
                <a:solidFill>
                  <a:schemeClr val="accent2">
                    <a:lumMod val="50000"/>
                  </a:schemeClr>
                </a:solidFill>
              </a:rPr>
              <a:t>on Transforming Humiliation and Violent Conflict</a:t>
            </a:r>
            <a:r>
              <a:rPr lang="en-US" sz="3200" dirty="0">
                <a:solidFill>
                  <a:schemeClr val="accent2">
                    <a:lumMod val="50000"/>
                  </a:schemeClr>
                </a:solidFill>
              </a:rPr>
              <a:t/>
            </a:r>
            <a:br>
              <a:rPr lang="en-US" sz="3200" dirty="0">
                <a:solidFill>
                  <a:schemeClr val="accent2">
                    <a:lumMod val="50000"/>
                  </a:schemeClr>
                </a:solidFill>
              </a:rPr>
            </a:br>
            <a:endParaRPr lang="en-US" sz="3200" dirty="0">
              <a:solidFill>
                <a:schemeClr val="accent2">
                  <a:lumMod val="50000"/>
                </a:schemeClr>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3400" y="1447800"/>
            <a:ext cx="3333750" cy="952500"/>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1" y="1323823"/>
            <a:ext cx="3048000" cy="215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20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DE6C773-495B-40C0-A67D-90C1DB31CDC8}" type="slidenum">
              <a:rPr lang="en-US" smtClean="0"/>
              <a:t>3</a:t>
            </a:fld>
            <a:endParaRPr lang="en-US"/>
          </a:p>
        </p:txBody>
      </p:sp>
      <p:sp>
        <p:nvSpPr>
          <p:cNvPr id="2" name="Title 1"/>
          <p:cNvSpPr>
            <a:spLocks noGrp="1"/>
          </p:cNvSpPr>
          <p:nvPr>
            <p:ph type="title"/>
          </p:nvPr>
        </p:nvSpPr>
        <p:spPr>
          <a:xfrm>
            <a:off x="457200" y="304800"/>
            <a:ext cx="8229600" cy="1143000"/>
          </a:xfrm>
        </p:spPr>
        <p:txBody>
          <a:bodyPr>
            <a:normAutofit/>
          </a:bodyPr>
          <a:lstStyle/>
          <a:p>
            <a:pPr algn="ctr"/>
            <a:r>
              <a:rPr lang="en-US" sz="3600" dirty="0" smtClean="0">
                <a:solidFill>
                  <a:schemeClr val="accent2">
                    <a:lumMod val="50000"/>
                  </a:schemeClr>
                </a:solidFill>
              </a:rPr>
              <a:t>Morton Deutsch’s Ongoing Legacy</a:t>
            </a:r>
            <a:endParaRPr lang="en-US" sz="3600" dirty="0">
              <a:solidFill>
                <a:schemeClr val="accent2">
                  <a:lumMod val="50000"/>
                </a:schemeClr>
              </a:solidFill>
            </a:endParaRPr>
          </a:p>
        </p:txBody>
      </p:sp>
      <p:sp>
        <p:nvSpPr>
          <p:cNvPr id="5" name="Rectangle 4"/>
          <p:cNvSpPr/>
          <p:nvPr/>
        </p:nvSpPr>
        <p:spPr>
          <a:xfrm>
            <a:off x="198120" y="3124200"/>
            <a:ext cx="8656320" cy="3108543"/>
          </a:xfrm>
          <a:prstGeom prst="rect">
            <a:avLst/>
          </a:prstGeom>
        </p:spPr>
        <p:txBody>
          <a:bodyPr wrap="square">
            <a:spAutoFit/>
          </a:bodyPr>
          <a:lstStyle/>
          <a:p>
            <a:r>
              <a:rPr lang="en-US" sz="1400" dirty="0" smtClean="0"/>
              <a:t>• </a:t>
            </a:r>
            <a:r>
              <a:rPr lang="en-US" sz="1400" dirty="0"/>
              <a:t>M</a:t>
            </a:r>
            <a:r>
              <a:rPr lang="en-US" sz="1400" dirty="0" smtClean="0"/>
              <a:t>emorial </a:t>
            </a:r>
            <a:r>
              <a:rPr lang="en-US" sz="1400" dirty="0"/>
              <a:t>event at Teachers College with reflections from his former </a:t>
            </a:r>
            <a:endParaRPr lang="en-US" sz="1400" dirty="0" smtClean="0"/>
          </a:p>
          <a:p>
            <a:r>
              <a:rPr lang="en-US" sz="1400" dirty="0" smtClean="0"/>
              <a:t>students</a:t>
            </a:r>
            <a:r>
              <a:rPr lang="en-US" sz="1400" dirty="0"/>
              <a:t>, colleagues, </a:t>
            </a:r>
            <a:r>
              <a:rPr lang="en-US" sz="1400" dirty="0" smtClean="0"/>
              <a:t>and members </a:t>
            </a:r>
            <a:r>
              <a:rPr lang="en-US" sz="1400" dirty="0"/>
              <a:t>of his family. </a:t>
            </a:r>
            <a:r>
              <a:rPr lang="en-US" sz="1400" dirty="0" smtClean="0"/>
              <a:t>Video and photos: </a:t>
            </a:r>
            <a:r>
              <a:rPr lang="en-US" sz="1400" dirty="0">
                <a:hlinkClick r:id="rId2"/>
              </a:rPr>
              <a:t>http://icccr.tc.columbia.edu/morton-deutschmemorial</a:t>
            </a:r>
            <a:r>
              <a:rPr lang="en-US" sz="1400" dirty="0" smtClean="0">
                <a:hlinkClick r:id="rId2"/>
              </a:rPr>
              <a:t>/</a:t>
            </a:r>
            <a:endParaRPr lang="en-US" sz="1400" dirty="0" smtClean="0"/>
          </a:p>
          <a:p>
            <a:endParaRPr lang="en-US" sz="1400" dirty="0"/>
          </a:p>
          <a:p>
            <a:r>
              <a:rPr lang="en-US" sz="1400" dirty="0"/>
              <a:t>• </a:t>
            </a:r>
            <a:r>
              <a:rPr lang="en-US" sz="1400" dirty="0"/>
              <a:t>E</a:t>
            </a:r>
            <a:r>
              <a:rPr lang="en-US" sz="1400" dirty="0" smtClean="0"/>
              <a:t>stablished </a:t>
            </a:r>
            <a:r>
              <a:rPr lang="en-US" sz="1400" dirty="0"/>
              <a:t>the Morton Deutsch Endowed Fellowship through crowd-funded support from </a:t>
            </a:r>
            <a:r>
              <a:rPr lang="en-US" sz="1400" dirty="0" smtClean="0"/>
              <a:t>alumni, family </a:t>
            </a:r>
            <a:r>
              <a:rPr lang="en-US" sz="1400" dirty="0"/>
              <a:t>and friends. The fellowship will </a:t>
            </a:r>
            <a:r>
              <a:rPr lang="en-US" sz="1400" dirty="0" smtClean="0"/>
              <a:t>support students </a:t>
            </a:r>
            <a:r>
              <a:rPr lang="en-US" sz="1400" dirty="0"/>
              <a:t>in TC's Social and Organizational Psychology program who </a:t>
            </a:r>
            <a:r>
              <a:rPr lang="en-US" sz="1400" dirty="0" smtClean="0"/>
              <a:t>are studying </a:t>
            </a:r>
            <a:r>
              <a:rPr lang="en-US" sz="1400" dirty="0"/>
              <a:t>conflict resolution</a:t>
            </a:r>
            <a:r>
              <a:rPr lang="en-US" sz="1400" dirty="0" smtClean="0"/>
              <a:t>.</a:t>
            </a:r>
          </a:p>
          <a:p>
            <a:endParaRPr lang="en-US" sz="1400" dirty="0"/>
          </a:p>
          <a:p>
            <a:r>
              <a:rPr lang="en-US" sz="1400" dirty="0"/>
              <a:t>• We have two written commemorations in the works for Mort. Peter Coleman wrote one for the </a:t>
            </a:r>
            <a:r>
              <a:rPr lang="en-US" sz="1400" dirty="0" smtClean="0"/>
              <a:t>American Psychologist</a:t>
            </a:r>
            <a:r>
              <a:rPr lang="en-US" sz="1400" dirty="0"/>
              <a:t>, which will come out in 2018. There will also be a special section of the January 2018 edition </a:t>
            </a:r>
            <a:r>
              <a:rPr lang="en-US" sz="1400" dirty="0" smtClean="0"/>
              <a:t>of Negotiation </a:t>
            </a:r>
            <a:r>
              <a:rPr lang="en-US" sz="1400" dirty="0"/>
              <a:t>Journal offering a tribute to Mort that Peter edited with contributions from Dean Pruitt, </a:t>
            </a:r>
            <a:r>
              <a:rPr lang="en-US" sz="1400" dirty="0" smtClean="0"/>
              <a:t>Dan </a:t>
            </a:r>
            <a:r>
              <a:rPr lang="en-US" sz="1400" dirty="0" err="1" smtClean="0"/>
              <a:t>Druckman</a:t>
            </a:r>
            <a:r>
              <a:rPr lang="en-US" sz="1400" dirty="0"/>
              <a:t>, David and Roger Johnson, Susan </a:t>
            </a:r>
            <a:r>
              <a:rPr lang="en-US" sz="1400" dirty="0" err="1"/>
              <a:t>Opotow</a:t>
            </a:r>
            <a:r>
              <a:rPr lang="en-US" sz="1400" dirty="0"/>
              <a:t> and Peter. </a:t>
            </a:r>
            <a:endParaRPr lang="en-US" sz="1400" dirty="0" smtClean="0"/>
          </a:p>
          <a:p>
            <a:endParaRPr lang="en-US" sz="1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23" r="27647"/>
          <a:stretch/>
        </p:blipFill>
        <p:spPr bwMode="auto">
          <a:xfrm>
            <a:off x="6553200" y="1143000"/>
            <a:ext cx="225552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304800" y="1481329"/>
            <a:ext cx="6248400" cy="1414272"/>
          </a:xfrm>
        </p:spPr>
        <p:txBody>
          <a:bodyPr/>
          <a:lstStyle/>
          <a:p>
            <a:pPr marL="0" lvl="0" indent="0">
              <a:spcBef>
                <a:spcPts val="0"/>
              </a:spcBef>
              <a:buClrTx/>
              <a:buSzTx/>
              <a:buNone/>
            </a:pPr>
            <a:r>
              <a:rPr lang="en-US" sz="1400" dirty="0">
                <a:solidFill>
                  <a:prstClr val="black"/>
                </a:solidFill>
              </a:rPr>
              <a:t>It is hard to overstate Mort's impact on the fields of psychology, conflict resolution, and peace and justice, and his loss is felt deeply by so many of us within the TC and Columbia communities and well beyond. In honor of his influence as a scholar, teacher, mentor, and friend, we helped organize several events, presentations, commemorations and reflections on his legacy:</a:t>
            </a:r>
          </a:p>
          <a:p>
            <a:pPr marL="0" lvl="0" indent="0">
              <a:spcBef>
                <a:spcPts val="0"/>
              </a:spcBef>
              <a:buClrTx/>
              <a:buSzTx/>
              <a:buNone/>
            </a:pPr>
            <a:endParaRPr lang="en-US" sz="1400" dirty="0">
              <a:solidFill>
                <a:prstClr val="black"/>
              </a:solidFill>
            </a:endParaRPr>
          </a:p>
          <a:p>
            <a:endParaRPr lang="en-US" dirty="0"/>
          </a:p>
        </p:txBody>
      </p:sp>
    </p:spTree>
    <p:extLst>
      <p:ext uri="{BB962C8B-B14F-4D97-AF65-F5344CB8AC3E}">
        <p14:creationId xmlns:p14="http://schemas.microsoft.com/office/powerpoint/2010/main" val="173958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rmAutofit/>
          </a:bodyPr>
          <a:lstStyle/>
          <a:p>
            <a:endParaRPr lang="en-US" dirty="0"/>
          </a:p>
          <a:p>
            <a:endParaRPr lang="en-US" dirty="0"/>
          </a:p>
        </p:txBody>
      </p:sp>
      <p:sp>
        <p:nvSpPr>
          <p:cNvPr id="6" name="Slide Number Placeholder 5"/>
          <p:cNvSpPr>
            <a:spLocks noGrp="1"/>
          </p:cNvSpPr>
          <p:nvPr>
            <p:ph type="sldNum" sz="quarter" idx="12"/>
          </p:nvPr>
        </p:nvSpPr>
        <p:spPr/>
        <p:txBody>
          <a:bodyPr/>
          <a:lstStyle/>
          <a:p>
            <a:fld id="{4DE6C773-495B-40C0-A67D-90C1DB31CDC8}" type="slidenum">
              <a:rPr lang="en-US" smtClean="0"/>
              <a:t>4</a:t>
            </a:fld>
            <a:endParaRPr lang="en-US"/>
          </a:p>
        </p:txBody>
      </p:sp>
      <p:sp>
        <p:nvSpPr>
          <p:cNvPr id="2" name="Title 1"/>
          <p:cNvSpPr>
            <a:spLocks noGrp="1"/>
          </p:cNvSpPr>
          <p:nvPr>
            <p:ph type="title"/>
          </p:nvPr>
        </p:nvSpPr>
        <p:spPr/>
        <p:txBody>
          <a:bodyPr>
            <a:normAutofit/>
          </a:bodyPr>
          <a:lstStyle/>
          <a:p>
            <a:pPr algn="ctr"/>
            <a:r>
              <a:rPr lang="en-US" sz="3600" dirty="0" smtClean="0">
                <a:solidFill>
                  <a:schemeClr val="accent2">
                    <a:lumMod val="50000"/>
                  </a:schemeClr>
                </a:solidFill>
              </a:rPr>
              <a:t>Morton Deutsch’s Ongoing Legacy</a:t>
            </a:r>
            <a:endParaRPr lang="en-US" sz="3600" dirty="0">
              <a:solidFill>
                <a:schemeClr val="accent2">
                  <a:lumMod val="50000"/>
                </a:schemeClr>
              </a:solidFill>
            </a:endParaRPr>
          </a:p>
        </p:txBody>
      </p:sp>
      <p:sp>
        <p:nvSpPr>
          <p:cNvPr id="5" name="Rectangle 4"/>
          <p:cNvSpPr/>
          <p:nvPr/>
        </p:nvSpPr>
        <p:spPr>
          <a:xfrm>
            <a:off x="228600" y="1600200"/>
            <a:ext cx="5943600" cy="3970318"/>
          </a:xfrm>
          <a:prstGeom prst="rect">
            <a:avLst/>
          </a:prstGeom>
        </p:spPr>
        <p:txBody>
          <a:bodyPr wrap="square">
            <a:spAutoFit/>
          </a:bodyPr>
          <a:lstStyle/>
          <a:p>
            <a:endParaRPr lang="en-US" sz="1400" dirty="0" smtClean="0"/>
          </a:p>
          <a:p>
            <a:endParaRPr lang="en-US" sz="1400" dirty="0" smtClean="0"/>
          </a:p>
          <a:p>
            <a:pPr marL="285750" indent="-285750">
              <a:buFont typeface="Arial" pitchFamily="34" charset="0"/>
              <a:buChar char="•"/>
            </a:pPr>
            <a:r>
              <a:rPr lang="en-US" sz="1400" dirty="0" smtClean="0"/>
              <a:t>Peter </a:t>
            </a:r>
            <a:r>
              <a:rPr lang="en-US" sz="1400" dirty="0"/>
              <a:t>authored a reflection in the School for Conflict Analysis and Resolution newsletter at George </a:t>
            </a:r>
            <a:r>
              <a:rPr lang="en-US" sz="1400" dirty="0" smtClean="0"/>
              <a:t>Mason.</a:t>
            </a:r>
          </a:p>
          <a:p>
            <a:pPr marL="285750" indent="-285750">
              <a:buFont typeface="Arial" pitchFamily="34" charset="0"/>
              <a:buChar char="•"/>
            </a:pPr>
            <a:endParaRPr lang="en-US" sz="1400" dirty="0"/>
          </a:p>
          <a:p>
            <a:pPr marL="285750" indent="-285750">
              <a:buFont typeface="Arial" pitchFamily="34" charset="0"/>
              <a:buChar char="•"/>
            </a:pPr>
            <a:r>
              <a:rPr lang="en-US" sz="1400" dirty="0" smtClean="0"/>
              <a:t>Peter </a:t>
            </a:r>
            <a:r>
              <a:rPr lang="en-US" sz="1400" dirty="0"/>
              <a:t>published a series of 10 blog posts on Mort's contributions that ran on Psychology Today, </a:t>
            </a:r>
            <a:r>
              <a:rPr lang="en-US" sz="1400" dirty="0" err="1"/>
              <a:t>HuffingtonPost</a:t>
            </a:r>
            <a:r>
              <a:rPr lang="en-US" sz="1400" dirty="0"/>
              <a:t>, and which are continuing to run on Mediate.com. You can find links to all of these at: </a:t>
            </a:r>
            <a:r>
              <a:rPr lang="en-US" sz="1400" dirty="0">
                <a:hlinkClick r:id="rId2"/>
              </a:rPr>
              <a:t>http://icccr.tc.columbia.edu/10-big-ideas-on-peace-and-justice</a:t>
            </a:r>
            <a:r>
              <a:rPr lang="en-US" sz="1400" dirty="0" smtClean="0">
                <a:hlinkClick r:id="rId2"/>
              </a:rPr>
              <a:t>/</a:t>
            </a:r>
            <a:r>
              <a:rPr lang="en-US" sz="1400" dirty="0" smtClean="0"/>
              <a:t> </a:t>
            </a:r>
            <a:endParaRPr lang="en-US" sz="1400" dirty="0"/>
          </a:p>
          <a:p>
            <a:pPr marL="285750" indent="-285750">
              <a:buFont typeface="Arial" pitchFamily="34" charset="0"/>
              <a:buChar char="•"/>
            </a:pPr>
            <a:endParaRPr lang="en-US" sz="1400" dirty="0" smtClean="0"/>
          </a:p>
          <a:p>
            <a:pPr marL="285750" indent="-285750">
              <a:buFont typeface="Arial" pitchFamily="34" charset="0"/>
              <a:buChar char="•"/>
            </a:pPr>
            <a:endParaRPr lang="en-US" sz="1400" dirty="0"/>
          </a:p>
          <a:p>
            <a:pPr marL="285750" indent="-285750">
              <a:buFont typeface="Arial" pitchFamily="34" charset="0"/>
              <a:buChar char="•"/>
            </a:pPr>
            <a:r>
              <a:rPr lang="en-US" sz="1400" dirty="0"/>
              <a:t>• We hosted a novel session on Mort's legacy at this year's International Association for Conflict Management conference, including presentations from four of his former students and colleagues who are current leaders in the field of conflict management. Susan </a:t>
            </a:r>
            <a:r>
              <a:rPr lang="en-US" sz="1400" dirty="0" err="1"/>
              <a:t>Opotow</a:t>
            </a:r>
            <a:r>
              <a:rPr lang="en-US" sz="1400" dirty="0"/>
              <a:t> and Michelle Fine hosted a similar event at APA last summer.</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20" y="1563624"/>
            <a:ext cx="2468880" cy="4151376"/>
          </a:xfrm>
          <a:prstGeom prst="rect">
            <a:avLst/>
          </a:prstGeom>
        </p:spPr>
      </p:pic>
    </p:spTree>
    <p:extLst>
      <p:ext uri="{BB962C8B-B14F-4D97-AF65-F5344CB8AC3E}">
        <p14:creationId xmlns:p14="http://schemas.microsoft.com/office/powerpoint/2010/main" val="3688606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326120" cy="2819399"/>
          </a:xfrm>
        </p:spPr>
        <p:txBody>
          <a:bodyPr>
            <a:normAutofit fontScale="92500" lnSpcReduction="20000"/>
          </a:bodyPr>
          <a:lstStyle/>
          <a:p>
            <a:pPr marL="109728" lvl="0" indent="0">
              <a:buClr>
                <a:srgbClr val="2DA2BF"/>
              </a:buClr>
              <a:buNone/>
            </a:pPr>
            <a:endParaRPr lang="en-US" sz="2200" dirty="0" smtClean="0">
              <a:solidFill>
                <a:prstClr val="black"/>
              </a:solidFill>
            </a:endParaRPr>
          </a:p>
          <a:p>
            <a:pPr marL="109728" lvl="0" indent="0">
              <a:buClr>
                <a:srgbClr val="2DA2BF"/>
              </a:buClr>
              <a:buNone/>
            </a:pPr>
            <a:r>
              <a:rPr lang="en-US" sz="2200" b="1" dirty="0" smtClean="0">
                <a:solidFill>
                  <a:prstClr val="black"/>
                </a:solidFill>
              </a:rPr>
              <a:t>Director</a:t>
            </a:r>
            <a:r>
              <a:rPr lang="en-US" sz="2200" b="1" dirty="0">
                <a:solidFill>
                  <a:prstClr val="black"/>
                </a:solidFill>
              </a:rPr>
              <a:t>: Dr. Peter Coleman </a:t>
            </a:r>
          </a:p>
          <a:p>
            <a:pPr>
              <a:buFont typeface="Arial" pitchFamily="34" charset="0"/>
              <a:buChar char="•"/>
            </a:pPr>
            <a:endParaRPr lang="en-US" sz="2200" dirty="0" smtClean="0"/>
          </a:p>
          <a:p>
            <a:pPr marL="109728" indent="0">
              <a:buNone/>
            </a:pPr>
            <a:r>
              <a:rPr lang="en-US" sz="2200" dirty="0" smtClean="0"/>
              <a:t>Vigorous</a:t>
            </a:r>
            <a:r>
              <a:rPr lang="en-US" sz="2200" dirty="0"/>
              <a:t>, leading-edge </a:t>
            </a:r>
            <a:r>
              <a:rPr lang="en-US" sz="2200" dirty="0" smtClean="0"/>
              <a:t>dynamical systems research program  (intractable </a:t>
            </a:r>
            <a:r>
              <a:rPr lang="en-US" sz="2200" dirty="0"/>
              <a:t>conflict</a:t>
            </a:r>
            <a:r>
              <a:rPr lang="en-US" sz="2200" dirty="0" smtClean="0"/>
              <a:t>; culture </a:t>
            </a:r>
            <a:r>
              <a:rPr lang="en-US" sz="2200" dirty="0"/>
              <a:t>&amp; </a:t>
            </a:r>
            <a:r>
              <a:rPr lang="en-US" sz="2200" dirty="0" smtClean="0"/>
              <a:t>conflict; power &amp; conflict; justice and conflict; environmental conflict; mediation and sustainable peace)</a:t>
            </a:r>
          </a:p>
          <a:p>
            <a:endParaRPr lang="en-US" sz="2200" dirty="0"/>
          </a:p>
          <a:p>
            <a:pPr marL="109728" indent="0">
              <a:buNone/>
            </a:pPr>
            <a:r>
              <a:rPr lang="en-US" sz="2200" dirty="0" smtClean="0"/>
              <a:t>Advanced Certificate </a:t>
            </a:r>
            <a:r>
              <a:rPr lang="en-US" sz="2200" dirty="0"/>
              <a:t>Program </a:t>
            </a:r>
            <a:r>
              <a:rPr lang="en-US" sz="2200" dirty="0" smtClean="0"/>
              <a:t>in Conflict </a:t>
            </a:r>
            <a:r>
              <a:rPr lang="en-US" sz="2200" dirty="0"/>
              <a:t>Resolution with </a:t>
            </a:r>
            <a:r>
              <a:rPr lang="en-US" sz="2200" dirty="0" smtClean="0"/>
              <a:t>~300 </a:t>
            </a:r>
            <a:r>
              <a:rPr lang="en-US" sz="2200" dirty="0" smtClean="0"/>
              <a:t>graduates</a:t>
            </a:r>
            <a:endParaRPr lang="en-US" sz="2200" dirty="0"/>
          </a:p>
        </p:txBody>
      </p:sp>
      <p:sp>
        <p:nvSpPr>
          <p:cNvPr id="6" name="Slide Number Placeholder 5"/>
          <p:cNvSpPr>
            <a:spLocks noGrp="1"/>
          </p:cNvSpPr>
          <p:nvPr>
            <p:ph type="sldNum" sz="quarter" idx="12"/>
          </p:nvPr>
        </p:nvSpPr>
        <p:spPr/>
        <p:txBody>
          <a:bodyPr/>
          <a:lstStyle/>
          <a:p>
            <a:fld id="{4DE6C773-495B-40C0-A67D-90C1DB31CDC8}" type="slidenum">
              <a:rPr lang="en-US" smtClean="0"/>
              <a:t>5</a:t>
            </a:fld>
            <a:endParaRPr lang="en-US"/>
          </a:p>
        </p:txBody>
      </p:sp>
      <p:sp>
        <p:nvSpPr>
          <p:cNvPr id="2" name="Title 1"/>
          <p:cNvSpPr>
            <a:spLocks noGrp="1"/>
          </p:cNvSpPr>
          <p:nvPr>
            <p:ph type="title"/>
          </p:nvPr>
        </p:nvSpPr>
        <p:spPr/>
        <p:txBody>
          <a:bodyPr>
            <a:noAutofit/>
          </a:bodyPr>
          <a:lstStyle/>
          <a:p>
            <a:pPr algn="ctr"/>
            <a:r>
              <a:rPr lang="en-US" sz="3600" dirty="0" smtClean="0">
                <a:solidFill>
                  <a:schemeClr val="accent6"/>
                </a:solidFill>
              </a:rPr>
              <a:t>Morton Deutsch Center for Cooperation and Conflict Resolution (MD-ICCCR)</a:t>
            </a:r>
            <a:endParaRPr lang="en-US" sz="3600" dirty="0">
              <a:solidFill>
                <a:schemeClr val="accent6"/>
              </a:solidFill>
            </a:endParaRPr>
          </a:p>
        </p:txBody>
      </p:sp>
      <p:pic>
        <p:nvPicPr>
          <p:cNvPr id="3075" name="Picture 3" descr="C:\Users\coon\Downloads\2017-11-29 10.22.22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10" t="15700" r="7667" b="6070"/>
          <a:stretch/>
        </p:blipFill>
        <p:spPr bwMode="auto">
          <a:xfrm>
            <a:off x="6108873" y="4495800"/>
            <a:ext cx="2730327" cy="1901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724400"/>
            <a:ext cx="5715000" cy="1292662"/>
          </a:xfrm>
          <a:prstGeom prst="rect">
            <a:avLst/>
          </a:prstGeom>
          <a:noFill/>
        </p:spPr>
        <p:txBody>
          <a:bodyPr wrap="square" rtlCol="0">
            <a:spAutoFit/>
          </a:bodyPr>
          <a:lstStyle/>
          <a:p>
            <a:r>
              <a:rPr lang="en-US" sz="2000" dirty="0"/>
              <a:t>Projects linking theory &amp; research and                       </a:t>
            </a:r>
          </a:p>
          <a:p>
            <a:r>
              <a:rPr lang="en-US" sz="2000" dirty="0" smtClean="0"/>
              <a:t>practice </a:t>
            </a:r>
            <a:r>
              <a:rPr lang="en-US" sz="2000" dirty="0"/>
              <a:t>applications  (e.g., PAR </a:t>
            </a:r>
            <a:r>
              <a:rPr lang="en-US" sz="2000" dirty="0" smtClean="0"/>
              <a:t>project with Fortune </a:t>
            </a:r>
            <a:r>
              <a:rPr lang="en-US" sz="2000" dirty="0"/>
              <a:t>Society; World Bank </a:t>
            </a:r>
            <a:r>
              <a:rPr lang="en-US" sz="2000" dirty="0" smtClean="0"/>
              <a:t>consulting</a:t>
            </a:r>
            <a:r>
              <a:rPr lang="en-US" sz="2000" dirty="0"/>
              <a:t>)</a:t>
            </a:r>
          </a:p>
          <a:p>
            <a:endParaRPr lang="en-US" dirty="0"/>
          </a:p>
        </p:txBody>
      </p:sp>
    </p:spTree>
    <p:extLst>
      <p:ext uri="{BB962C8B-B14F-4D97-AF65-F5344CB8AC3E}">
        <p14:creationId xmlns:p14="http://schemas.microsoft.com/office/powerpoint/2010/main" val="4119109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E6C773-495B-40C0-A67D-90C1DB31CDC8}" type="slidenum">
              <a:rPr lang="en-US" smtClean="0"/>
              <a:t>6</a:t>
            </a:fld>
            <a:endParaRPr lang="en-US"/>
          </a:p>
        </p:txBody>
      </p:sp>
      <p:sp>
        <p:nvSpPr>
          <p:cNvPr id="5" name="Title 4"/>
          <p:cNvSpPr>
            <a:spLocks noGrp="1"/>
          </p:cNvSpPr>
          <p:nvPr>
            <p:ph type="title"/>
          </p:nvPr>
        </p:nvSpPr>
        <p:spPr/>
        <p:txBody>
          <a:bodyPr/>
          <a:lstStyle/>
          <a:p>
            <a:pPr algn="ctr"/>
            <a:r>
              <a:rPr lang="en-US" dirty="0" smtClean="0">
                <a:solidFill>
                  <a:schemeClr val="accent6"/>
                </a:solidFill>
              </a:rPr>
              <a:t>Current </a:t>
            </a:r>
            <a:r>
              <a:rPr lang="en-US" dirty="0" smtClean="0">
                <a:solidFill>
                  <a:schemeClr val="accent6"/>
                </a:solidFill>
              </a:rPr>
              <a:t>Research Areas</a:t>
            </a:r>
            <a:endParaRPr lang="en-US" dirty="0">
              <a:solidFill>
                <a:schemeClr val="accent6"/>
              </a:solidFill>
            </a:endParaRPr>
          </a:p>
        </p:txBody>
      </p:sp>
      <p:pic>
        <p:nvPicPr>
          <p:cNvPr id="6" name="Picture 5"/>
          <p:cNvPicPr/>
          <p:nvPr/>
        </p:nvPicPr>
        <p:blipFill rotWithShape="1">
          <a:blip r:embed="rId2"/>
          <a:srcRect l="21429" t="25307" r="46938" b="23264"/>
          <a:stretch/>
        </p:blipFill>
        <p:spPr bwMode="auto">
          <a:xfrm>
            <a:off x="4648200" y="1261110"/>
            <a:ext cx="4267200" cy="433578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20673" t="33333" r="49869" b="24615"/>
          <a:stretch/>
        </p:blipFill>
        <p:spPr bwMode="auto">
          <a:xfrm>
            <a:off x="342900" y="1576387"/>
            <a:ext cx="4152900" cy="3705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3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a:buFont typeface="Arial" pitchFamily="34" charset="0"/>
              <a:buChar char="•"/>
            </a:pPr>
            <a:r>
              <a:rPr lang="en-US" sz="2800" dirty="0"/>
              <a:t>Human Dignity and Humiliation Studies embodies </a:t>
            </a:r>
            <a:r>
              <a:rPr lang="en-US" sz="2800" dirty="0" smtClean="0"/>
              <a:t>MD-ICCCR’s commitment to social justice</a:t>
            </a:r>
            <a:endParaRPr lang="en-US" sz="2800" dirty="0"/>
          </a:p>
          <a:p>
            <a:pPr>
              <a:buFont typeface="Arial" pitchFamily="34" charset="0"/>
              <a:buChar char="•"/>
            </a:pPr>
            <a:endParaRPr lang="en-US" sz="2800" dirty="0" smtClean="0"/>
          </a:p>
          <a:p>
            <a:pPr>
              <a:buFont typeface="Arial" pitchFamily="34" charset="0"/>
              <a:buChar char="•"/>
            </a:pPr>
            <a:r>
              <a:rPr lang="en-US" sz="2800" dirty="0" smtClean="0"/>
              <a:t>Highlights </a:t>
            </a:r>
            <a:r>
              <a:rPr lang="en-US" sz="2800" dirty="0"/>
              <a:t>link between </a:t>
            </a:r>
            <a:r>
              <a:rPr lang="en-US" sz="2800" dirty="0" smtClean="0"/>
              <a:t>moral emotions, conflict </a:t>
            </a:r>
            <a:r>
              <a:rPr lang="en-US" sz="2800" dirty="0"/>
              <a:t>escalation &amp; </a:t>
            </a:r>
            <a:r>
              <a:rPr lang="en-US" sz="2800" dirty="0" smtClean="0"/>
              <a:t>intractability</a:t>
            </a:r>
          </a:p>
          <a:p>
            <a:pPr>
              <a:buFont typeface="Arial" pitchFamily="34" charset="0"/>
              <a:buChar char="•"/>
            </a:pPr>
            <a:endParaRPr lang="en-US" sz="2800" dirty="0" smtClean="0"/>
          </a:p>
          <a:p>
            <a:pPr>
              <a:buFont typeface="Arial" pitchFamily="34" charset="0"/>
              <a:buChar char="•"/>
            </a:pPr>
            <a:r>
              <a:rPr lang="en-US" sz="2800" dirty="0" smtClean="0"/>
              <a:t>Dignity is essential for sustainable peace</a:t>
            </a:r>
            <a:endParaRPr lang="en-US" sz="2800" dirty="0"/>
          </a:p>
          <a:p>
            <a:pPr>
              <a:buFont typeface="Courier New" pitchFamily="49" charset="0"/>
              <a:buChar char="o"/>
            </a:pPr>
            <a:endParaRPr lang="en-US" sz="2800" dirty="0"/>
          </a:p>
        </p:txBody>
      </p:sp>
      <p:sp>
        <p:nvSpPr>
          <p:cNvPr id="5" name="Slide Number Placeholder 4"/>
          <p:cNvSpPr>
            <a:spLocks noGrp="1"/>
          </p:cNvSpPr>
          <p:nvPr>
            <p:ph type="sldNum" sz="quarter" idx="12"/>
          </p:nvPr>
        </p:nvSpPr>
        <p:spPr/>
        <p:txBody>
          <a:bodyPr/>
          <a:lstStyle/>
          <a:p>
            <a:fld id="{4DE6C773-495B-40C0-A67D-90C1DB31CDC8}" type="slidenum">
              <a:rPr lang="en-US" smtClean="0"/>
              <a:t>7</a:t>
            </a:fld>
            <a:endParaRPr lang="en-US"/>
          </a:p>
        </p:txBody>
      </p:sp>
      <p:sp>
        <p:nvSpPr>
          <p:cNvPr id="2" name="Title 1"/>
          <p:cNvSpPr>
            <a:spLocks noGrp="1"/>
          </p:cNvSpPr>
          <p:nvPr>
            <p:ph type="title"/>
          </p:nvPr>
        </p:nvSpPr>
        <p:spPr/>
        <p:txBody>
          <a:bodyPr>
            <a:normAutofit/>
          </a:bodyPr>
          <a:lstStyle/>
          <a:p>
            <a:pPr algn="ctr"/>
            <a:r>
              <a:rPr lang="en-US" sz="3200" dirty="0" smtClean="0">
                <a:solidFill>
                  <a:schemeClr val="accent2">
                    <a:lumMod val="50000"/>
                  </a:schemeClr>
                </a:solidFill>
              </a:rPr>
              <a:t>MD-ICCCR &amp; Human Dignity and Humiliation Studies</a:t>
            </a:r>
            <a:endParaRPr lang="en-US" sz="3200" dirty="0">
              <a:solidFill>
                <a:schemeClr val="accent2">
                  <a:lumMod val="50000"/>
                </a:schemeClr>
              </a:solidFill>
            </a:endParaRPr>
          </a:p>
        </p:txBody>
      </p:sp>
    </p:spTree>
    <p:extLst>
      <p:ext uri="{BB962C8B-B14F-4D97-AF65-F5344CB8AC3E}">
        <p14:creationId xmlns:p14="http://schemas.microsoft.com/office/powerpoint/2010/main" val="1827029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7150" indent="0">
              <a:buNone/>
            </a:pPr>
            <a:r>
              <a:rPr lang="en-US" sz="3600" dirty="0" smtClean="0">
                <a:solidFill>
                  <a:schemeClr val="accent5">
                    <a:lumMod val="50000"/>
                  </a:schemeClr>
                </a:solidFill>
              </a:rPr>
              <a:t>AC4 = Advanced </a:t>
            </a:r>
            <a:r>
              <a:rPr lang="en-US" sz="3600" dirty="0">
                <a:solidFill>
                  <a:schemeClr val="accent5">
                    <a:lumMod val="50000"/>
                  </a:schemeClr>
                </a:solidFill>
              </a:rPr>
              <a:t>Consortium on Cooperation, Conflict and </a:t>
            </a:r>
            <a:r>
              <a:rPr lang="en-US" sz="3600" dirty="0" smtClean="0">
                <a:solidFill>
                  <a:schemeClr val="accent5">
                    <a:lumMod val="50000"/>
                  </a:schemeClr>
                </a:solidFill>
              </a:rPr>
              <a:t>Complexity</a:t>
            </a:r>
          </a:p>
          <a:p>
            <a:pPr marL="57150" indent="0">
              <a:buNone/>
            </a:pPr>
            <a:endParaRPr lang="en-US" sz="1100" dirty="0" smtClean="0">
              <a:solidFill>
                <a:schemeClr val="accent5">
                  <a:lumMod val="50000"/>
                </a:schemeClr>
              </a:solidFill>
            </a:endParaRPr>
          </a:p>
          <a:p>
            <a:pPr marL="393192" lvl="1" indent="0">
              <a:buNone/>
            </a:pPr>
            <a:r>
              <a:rPr lang="en-US" dirty="0" smtClean="0"/>
              <a:t>Brings </a:t>
            </a:r>
            <a:r>
              <a:rPr lang="en-US" dirty="0"/>
              <a:t>together people and institutions from various disciplines at Columbia to tackle complex problems with integrated solutions, understandings and </a:t>
            </a:r>
            <a:r>
              <a:rPr lang="en-US" dirty="0" smtClean="0"/>
              <a:t>methodologies</a:t>
            </a:r>
          </a:p>
          <a:p>
            <a:pPr lvl="1">
              <a:buFont typeface="Arial" pitchFamily="34" charset="0"/>
              <a:buChar char="•"/>
            </a:pPr>
            <a:endParaRPr lang="en-US" sz="1100" dirty="0"/>
          </a:p>
          <a:p>
            <a:pPr marL="457200" lvl="1" indent="0">
              <a:buNone/>
            </a:pPr>
            <a:r>
              <a:rPr lang="en-US" u="sng" dirty="0" smtClean="0">
                <a:solidFill>
                  <a:schemeClr val="accent5">
                    <a:lumMod val="50000"/>
                  </a:schemeClr>
                </a:solidFill>
              </a:rPr>
              <a:t>Some </a:t>
            </a:r>
            <a:r>
              <a:rPr lang="en-US" u="sng" dirty="0">
                <a:solidFill>
                  <a:schemeClr val="accent5">
                    <a:lumMod val="50000"/>
                  </a:schemeClr>
                </a:solidFill>
              </a:rPr>
              <a:t>AC4 Participant </a:t>
            </a:r>
            <a:r>
              <a:rPr lang="en-US" u="sng" dirty="0" smtClean="0">
                <a:solidFill>
                  <a:schemeClr val="accent5">
                    <a:lumMod val="50000"/>
                  </a:schemeClr>
                </a:solidFill>
              </a:rPr>
              <a:t>Organizations:</a:t>
            </a:r>
          </a:p>
          <a:p>
            <a:pPr lvl="1">
              <a:buFont typeface="Arial" pitchFamily="34" charset="0"/>
              <a:buChar char="•"/>
            </a:pPr>
            <a:r>
              <a:rPr lang="en-US" dirty="0" smtClean="0">
                <a:solidFill>
                  <a:schemeClr val="accent2">
                    <a:lumMod val="50000"/>
                  </a:schemeClr>
                </a:solidFill>
              </a:rPr>
              <a:t>MD-ICCCR </a:t>
            </a:r>
            <a:r>
              <a:rPr lang="en-US" dirty="0" smtClean="0"/>
              <a:t>  </a:t>
            </a:r>
          </a:p>
          <a:p>
            <a:pPr lvl="1">
              <a:buFont typeface="Arial" pitchFamily="34" charset="0"/>
              <a:buChar char="•"/>
            </a:pPr>
            <a:r>
              <a:rPr lang="en-US" dirty="0" smtClean="0">
                <a:solidFill>
                  <a:schemeClr val="accent2">
                    <a:lumMod val="50000"/>
                  </a:schemeClr>
                </a:solidFill>
              </a:rPr>
              <a:t>Center for Intl Conflict Resolution</a:t>
            </a:r>
            <a:r>
              <a:rPr lang="en-US" dirty="0" smtClean="0"/>
              <a:t> – at School of Intl. and Public Affairs    </a:t>
            </a:r>
          </a:p>
          <a:p>
            <a:pPr lvl="1">
              <a:buFont typeface="Arial" pitchFamily="34" charset="0"/>
              <a:buChar char="•"/>
            </a:pPr>
            <a:r>
              <a:rPr lang="en-US" dirty="0" smtClean="0">
                <a:solidFill>
                  <a:schemeClr val="accent2">
                    <a:lumMod val="50000"/>
                  </a:schemeClr>
                </a:solidFill>
              </a:rPr>
              <a:t>NECR  - </a:t>
            </a:r>
            <a:r>
              <a:rPr lang="en-US" dirty="0" smtClean="0"/>
              <a:t>M.S</a:t>
            </a:r>
            <a:r>
              <a:rPr lang="en-US" dirty="0"/>
              <a:t>. Program on Negotiation and Conflict Resolution at Columbia’s School of Continuing Education </a:t>
            </a:r>
            <a:endParaRPr lang="en-US" dirty="0" smtClean="0"/>
          </a:p>
          <a:p>
            <a:pPr lvl="1">
              <a:buFont typeface="Arial" pitchFamily="34" charset="0"/>
              <a:buChar char="•"/>
            </a:pPr>
            <a:r>
              <a:rPr lang="en-US" dirty="0" smtClean="0">
                <a:solidFill>
                  <a:schemeClr val="accent2">
                    <a:lumMod val="50000"/>
                  </a:schemeClr>
                </a:solidFill>
              </a:rPr>
              <a:t>Mediation </a:t>
            </a:r>
            <a:r>
              <a:rPr lang="en-US" dirty="0">
                <a:solidFill>
                  <a:schemeClr val="accent2">
                    <a:lumMod val="50000"/>
                  </a:schemeClr>
                </a:solidFill>
              </a:rPr>
              <a:t>Clinic at Columbia Law </a:t>
            </a:r>
            <a:r>
              <a:rPr lang="en-US" dirty="0" smtClean="0">
                <a:solidFill>
                  <a:schemeClr val="accent2">
                    <a:lumMod val="50000"/>
                  </a:schemeClr>
                </a:solidFill>
              </a:rPr>
              <a:t>School</a:t>
            </a:r>
          </a:p>
          <a:p>
            <a:pPr lvl="1">
              <a:buFont typeface="Courier New" pitchFamily="49" charset="0"/>
              <a:buChar char="o"/>
            </a:pPr>
            <a:endParaRPr lang="en-US" dirty="0"/>
          </a:p>
          <a:p>
            <a:endParaRPr lang="en-US" dirty="0"/>
          </a:p>
        </p:txBody>
      </p:sp>
      <p:sp>
        <p:nvSpPr>
          <p:cNvPr id="5" name="Slide Number Placeholder 4"/>
          <p:cNvSpPr>
            <a:spLocks noGrp="1"/>
          </p:cNvSpPr>
          <p:nvPr>
            <p:ph type="sldNum" sz="quarter" idx="12"/>
          </p:nvPr>
        </p:nvSpPr>
        <p:spPr/>
        <p:txBody>
          <a:bodyPr/>
          <a:lstStyle/>
          <a:p>
            <a:fld id="{4DE6C773-495B-40C0-A67D-90C1DB31CDC8}" type="slidenum">
              <a:rPr lang="en-US" smtClean="0"/>
              <a:t>8</a:t>
            </a:fld>
            <a:endParaRPr lang="en-US" dirty="0"/>
          </a:p>
        </p:txBody>
      </p:sp>
      <p:sp>
        <p:nvSpPr>
          <p:cNvPr id="2" name="Title 1"/>
          <p:cNvSpPr>
            <a:spLocks noGrp="1"/>
          </p:cNvSpPr>
          <p:nvPr>
            <p:ph type="title"/>
          </p:nvPr>
        </p:nvSpPr>
        <p:spPr/>
        <p:txBody>
          <a:bodyPr>
            <a:noAutofit/>
          </a:bodyPr>
          <a:lstStyle/>
          <a:p>
            <a:pPr algn="ctr"/>
            <a:r>
              <a:rPr lang="en-US" sz="3600" b="1" dirty="0" smtClean="0">
                <a:solidFill>
                  <a:schemeClr val="accent2">
                    <a:lumMod val="50000"/>
                  </a:schemeClr>
                </a:solidFill>
              </a:rPr>
              <a:t/>
            </a:r>
            <a:br>
              <a:rPr lang="en-US" sz="3600" b="1" dirty="0" smtClean="0">
                <a:solidFill>
                  <a:schemeClr val="accent2">
                    <a:lumMod val="50000"/>
                  </a:schemeClr>
                </a:solidFill>
              </a:rPr>
            </a:br>
            <a:r>
              <a:rPr lang="en-US" sz="3600" b="1" dirty="0" smtClean="0">
                <a:solidFill>
                  <a:schemeClr val="accent2">
                    <a:lumMod val="50000"/>
                  </a:schemeClr>
                </a:solidFill>
              </a:rPr>
              <a:t>Conflict </a:t>
            </a:r>
            <a:r>
              <a:rPr lang="en-US" sz="3600" b="1" dirty="0">
                <a:solidFill>
                  <a:schemeClr val="accent2">
                    <a:lumMod val="50000"/>
                  </a:schemeClr>
                </a:solidFill>
              </a:rPr>
              <a:t>Resolution at Columbia University</a:t>
            </a:r>
            <a:br>
              <a:rPr lang="en-US" sz="3600" b="1" dirty="0">
                <a:solidFill>
                  <a:schemeClr val="accent2">
                    <a:lumMod val="50000"/>
                  </a:schemeClr>
                </a:solidFill>
              </a:rPr>
            </a:br>
            <a:endParaRPr lang="en-US" sz="3600" b="1" dirty="0">
              <a:solidFill>
                <a:schemeClr val="accent2">
                  <a:lumMod val="50000"/>
                </a:schemeClr>
              </a:solidFill>
            </a:endParaRPr>
          </a:p>
        </p:txBody>
      </p:sp>
    </p:spTree>
    <p:extLst>
      <p:ext uri="{BB962C8B-B14F-4D97-AF65-F5344CB8AC3E}">
        <p14:creationId xmlns:p14="http://schemas.microsoft.com/office/powerpoint/2010/main" val="115487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pPr marL="0" indent="0">
              <a:buNone/>
            </a:pPr>
            <a:endParaRPr lang="en-US" dirty="0" smtClean="0">
              <a:solidFill>
                <a:schemeClr val="accent5">
                  <a:lumMod val="50000"/>
                </a:schemeClr>
              </a:solidFill>
            </a:endParaRPr>
          </a:p>
          <a:p>
            <a:pPr marL="0" indent="0">
              <a:buNone/>
            </a:pPr>
            <a:r>
              <a:rPr lang="en-US" dirty="0" smtClean="0">
                <a:solidFill>
                  <a:schemeClr val="accent5">
                    <a:lumMod val="50000"/>
                  </a:schemeClr>
                </a:solidFill>
              </a:rPr>
              <a:t>AC4</a:t>
            </a:r>
            <a:r>
              <a:rPr lang="en-US" dirty="0" smtClean="0"/>
              <a:t> </a:t>
            </a:r>
            <a:r>
              <a:rPr lang="en-US" dirty="0"/>
              <a:t>:</a:t>
            </a:r>
          </a:p>
          <a:p>
            <a:pPr lvl="1">
              <a:buFont typeface="Arial" pitchFamily="34" charset="0"/>
              <a:buChar char="•"/>
            </a:pPr>
            <a:r>
              <a:rPr lang="en-US" sz="2400" dirty="0" smtClean="0">
                <a:solidFill>
                  <a:prstClr val="black"/>
                </a:solidFill>
              </a:rPr>
              <a:t>Director: Dr. </a:t>
            </a:r>
            <a:r>
              <a:rPr lang="en-US" sz="2400" dirty="0" smtClean="0"/>
              <a:t>Josh Fisher</a:t>
            </a:r>
          </a:p>
          <a:p>
            <a:pPr lvl="1">
              <a:buFont typeface="Arial" pitchFamily="34" charset="0"/>
              <a:buChar char="•"/>
            </a:pPr>
            <a:r>
              <a:rPr lang="en-US" sz="2400" dirty="0" smtClean="0"/>
              <a:t>Housed </a:t>
            </a:r>
            <a:r>
              <a:rPr lang="en-US" sz="2400" dirty="0"/>
              <a:t>at the Earth Institute</a:t>
            </a:r>
          </a:p>
          <a:p>
            <a:pPr lvl="1">
              <a:buFont typeface="Arial" pitchFamily="34" charset="0"/>
              <a:buChar char="•"/>
            </a:pPr>
            <a:r>
              <a:rPr lang="en-US" sz="2400" dirty="0"/>
              <a:t>Committed to advancing knowledge and best practices in the areas of conflict, violence prevention, </a:t>
            </a:r>
            <a:r>
              <a:rPr lang="en-US" sz="2400" dirty="0" smtClean="0"/>
              <a:t>sustainable peace </a:t>
            </a:r>
            <a:r>
              <a:rPr lang="en-US" sz="2400" dirty="0"/>
              <a:t>and </a:t>
            </a:r>
            <a:r>
              <a:rPr lang="en-US" sz="2400" dirty="0" smtClean="0"/>
              <a:t>development</a:t>
            </a:r>
            <a:endParaRPr lang="en-US" sz="2400" dirty="0"/>
          </a:p>
          <a:p>
            <a:pPr marL="800100" lvl="1" indent="-342900">
              <a:buFont typeface="Arial" pitchFamily="34" charset="0"/>
              <a:buChar char="•"/>
            </a:pPr>
            <a:r>
              <a:rPr lang="en-US" sz="2400" dirty="0" smtClean="0">
                <a:solidFill>
                  <a:schemeClr val="accent4">
                    <a:lumMod val="75000"/>
                  </a:schemeClr>
                </a:solidFill>
              </a:rPr>
              <a:t>	</a:t>
            </a:r>
            <a:r>
              <a:rPr lang="en-US" sz="2400" dirty="0" smtClean="0">
                <a:solidFill>
                  <a:schemeClr val="accent4">
                    <a:lumMod val="75000"/>
                  </a:schemeClr>
                </a:solidFill>
                <a:hlinkClick r:id="rId2"/>
              </a:rPr>
              <a:t>www.ac4.ei.columbia.edu/</a:t>
            </a:r>
            <a:endParaRPr lang="en-US" sz="2400" dirty="0" smtClean="0">
              <a:solidFill>
                <a:schemeClr val="accent4">
                  <a:lumMod val="75000"/>
                </a:schemeClr>
              </a:solidFill>
            </a:endParaRPr>
          </a:p>
          <a:p>
            <a:pPr lvl="1">
              <a:buFont typeface="Arial" pitchFamily="34" charset="0"/>
              <a:buChar char="•"/>
            </a:pPr>
            <a:r>
              <a:rPr lang="en-US" sz="2400" dirty="0" smtClean="0"/>
              <a:t>AC4 Link connects user to programs, departments and individual conflict scholars</a:t>
            </a:r>
          </a:p>
          <a:p>
            <a:pPr lvl="1">
              <a:buFont typeface="Arial" pitchFamily="34" charset="0"/>
              <a:buChar char="•"/>
            </a:pPr>
            <a:r>
              <a:rPr lang="en-US" sz="2400" dirty="0" smtClean="0"/>
              <a:t>Offers</a:t>
            </a:r>
            <a:r>
              <a:rPr lang="en-US" sz="2400" dirty="0" smtClean="0">
                <a:solidFill>
                  <a:schemeClr val="accent4">
                    <a:lumMod val="75000"/>
                  </a:schemeClr>
                </a:solidFill>
              </a:rPr>
              <a:t> </a:t>
            </a:r>
            <a:r>
              <a:rPr lang="en-US" sz="2400" dirty="0" smtClean="0"/>
              <a:t>grants and fellowships to graduate students, post-docs and faculty; IACM graduate student fellowships</a:t>
            </a:r>
            <a:endParaRPr lang="en-US" sz="2400" dirty="0"/>
          </a:p>
        </p:txBody>
      </p:sp>
      <p:sp>
        <p:nvSpPr>
          <p:cNvPr id="5" name="Slide Number Placeholder 4"/>
          <p:cNvSpPr>
            <a:spLocks noGrp="1"/>
          </p:cNvSpPr>
          <p:nvPr>
            <p:ph type="sldNum" sz="quarter" idx="12"/>
          </p:nvPr>
        </p:nvSpPr>
        <p:spPr/>
        <p:txBody>
          <a:bodyPr/>
          <a:lstStyle/>
          <a:p>
            <a:fld id="{4DE6C773-495B-40C0-A67D-90C1DB31CDC8}" type="slidenum">
              <a:rPr lang="en-US" smtClean="0"/>
              <a:t>9</a:t>
            </a:fld>
            <a:endParaRPr lang="en-US"/>
          </a:p>
        </p:txBody>
      </p:sp>
      <p:sp>
        <p:nvSpPr>
          <p:cNvPr id="2" name="Title 1"/>
          <p:cNvSpPr>
            <a:spLocks noGrp="1"/>
          </p:cNvSpPr>
          <p:nvPr>
            <p:ph type="title"/>
          </p:nvPr>
        </p:nvSpPr>
        <p:spPr>
          <a:xfrm>
            <a:off x="457200" y="274638"/>
            <a:ext cx="8229600" cy="792162"/>
          </a:xfrm>
        </p:spPr>
        <p:txBody>
          <a:bodyPr>
            <a:noAutofit/>
          </a:bodyPr>
          <a:lstStyle/>
          <a:p>
            <a:pPr algn="ctr"/>
            <a:r>
              <a:rPr lang="en-US" sz="3600" dirty="0" smtClean="0">
                <a:solidFill>
                  <a:schemeClr val="accent2">
                    <a:lumMod val="50000"/>
                  </a:schemeClr>
                </a:solidFill>
              </a:rPr>
              <a:t/>
            </a:r>
            <a:br>
              <a:rPr lang="en-US" sz="3600" dirty="0" smtClean="0">
                <a:solidFill>
                  <a:schemeClr val="accent2">
                    <a:lumMod val="50000"/>
                  </a:schemeClr>
                </a:solidFill>
              </a:rPr>
            </a:br>
            <a:r>
              <a:rPr lang="en-US" sz="3600" dirty="0" smtClean="0">
                <a:solidFill>
                  <a:schemeClr val="accent2">
                    <a:lumMod val="50000"/>
                  </a:schemeClr>
                </a:solidFill>
              </a:rPr>
              <a:t>Conflict </a:t>
            </a:r>
            <a:r>
              <a:rPr lang="en-US" sz="3600" dirty="0">
                <a:solidFill>
                  <a:schemeClr val="accent2">
                    <a:lumMod val="50000"/>
                  </a:schemeClr>
                </a:solidFill>
              </a:rPr>
              <a:t>Resolution at Columbia University</a:t>
            </a:r>
            <a:br>
              <a:rPr lang="en-US" sz="3600" dirty="0">
                <a:solidFill>
                  <a:schemeClr val="accent2">
                    <a:lumMod val="50000"/>
                  </a:schemeClr>
                </a:solidFill>
              </a:rPr>
            </a:br>
            <a:endParaRPr lang="en-US" sz="3600" dirty="0"/>
          </a:p>
        </p:txBody>
      </p:sp>
    </p:spTree>
    <p:extLst>
      <p:ext uri="{BB962C8B-B14F-4D97-AF65-F5344CB8AC3E}">
        <p14:creationId xmlns:p14="http://schemas.microsoft.com/office/powerpoint/2010/main" val="277851578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pt000000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1592</TotalTime>
  <Words>641</Words>
  <Application>Microsoft Office PowerPoint</Application>
  <PresentationFormat>On-screen Show (4:3)</PresentationFormat>
  <Paragraphs>81</Paragraphs>
  <Slides>10</Slides>
  <Notes>2</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Ppt0000003</vt:lpstr>
      <vt:lpstr>Concourse</vt:lpstr>
      <vt:lpstr>        </vt:lpstr>
      <vt:lpstr> 2017 Workshop on Transforming Humiliation and Violent Conflict </vt:lpstr>
      <vt:lpstr>Morton Deutsch’s Ongoing Legacy</vt:lpstr>
      <vt:lpstr>Morton Deutsch’s Ongoing Legacy</vt:lpstr>
      <vt:lpstr>Morton Deutsch Center for Cooperation and Conflict Resolution (MD-ICCCR)</vt:lpstr>
      <vt:lpstr>Current Research Areas</vt:lpstr>
      <vt:lpstr>MD-ICCCR &amp; Human Dignity and Humiliation Studies</vt:lpstr>
      <vt:lpstr> Conflict Resolution at Columbia University </vt:lpstr>
      <vt:lpstr> Conflict Resolution at Columbia University </vt:lpstr>
      <vt:lpstr> A Powerful Partnership:  Human Dignity and Humiliation Studies (HumanDHS) and Conflict Resolution at Columbia (AC4) </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DHS</dc:title>
  <dc:creator>Columbia University</dc:creator>
  <cp:lastModifiedBy>Columbia University</cp:lastModifiedBy>
  <cp:revision>39</cp:revision>
  <dcterms:created xsi:type="dcterms:W3CDTF">2013-12-04T18:57:23Z</dcterms:created>
  <dcterms:modified xsi:type="dcterms:W3CDTF">2017-12-07T00:36:11Z</dcterms:modified>
</cp:coreProperties>
</file>