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8" r:id="rId3"/>
    <p:sldId id="259" r:id="rId4"/>
    <p:sldId id="262" r:id="rId5"/>
    <p:sldId id="260" r:id="rId6"/>
    <p:sldId id="257" r:id="rId7"/>
    <p:sldId id="261" r:id="rId8"/>
    <p:sldId id="263" r:id="rId9"/>
    <p:sldId id="264" r:id="rId10"/>
    <p:sldId id="265" r:id="rId11"/>
    <p:sldId id="266" r:id="rId12"/>
    <p:sldId id="267" r:id="rId13"/>
    <p:sldId id="270" r:id="rId14"/>
    <p:sldId id="272" r:id="rId15"/>
    <p:sldId id="268"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36"/>
    <p:restoredTop sz="94666"/>
  </p:normalViewPr>
  <p:slideViewPr>
    <p:cSldViewPr snapToGrid="0">
      <p:cViewPr varScale="1">
        <p:scale>
          <a:sx n="77" d="100"/>
          <a:sy n="77" d="100"/>
        </p:scale>
        <p:origin x="40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93D7A0-4B37-3146-9A53-C0CE9E013218}" type="datetimeFigureOut">
              <a:rPr lang="en-US" smtClean="0"/>
              <a:t>29-Sep-24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AF8DA-B954-6540-8757-0ADEBC4659DB}" type="slidenum">
              <a:rPr lang="en-US" smtClean="0"/>
              <a:t>‹#›</a:t>
            </a:fld>
            <a:endParaRPr lang="en-US"/>
          </a:p>
        </p:txBody>
      </p:sp>
    </p:spTree>
    <p:extLst>
      <p:ext uri="{BB962C8B-B14F-4D97-AF65-F5344CB8AC3E}">
        <p14:creationId xmlns:p14="http://schemas.microsoft.com/office/powerpoint/2010/main" val="2122865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4AF8DA-B954-6540-8757-0ADEBC4659DB}" type="slidenum">
              <a:rPr lang="en-US" smtClean="0"/>
              <a:t>6</a:t>
            </a:fld>
            <a:endParaRPr lang="en-US"/>
          </a:p>
        </p:txBody>
      </p:sp>
    </p:spTree>
    <p:extLst>
      <p:ext uri="{BB962C8B-B14F-4D97-AF65-F5344CB8AC3E}">
        <p14:creationId xmlns:p14="http://schemas.microsoft.com/office/powerpoint/2010/main" val="3916044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C2C1A-F5D0-5AE1-9C4B-571401B517F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4C5A24D-57D3-E048-490E-E3BCD6080A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01D1637-C7CE-7BDE-86B5-035C55DEA6F7}"/>
              </a:ext>
            </a:extLst>
          </p:cNvPr>
          <p:cNvSpPr>
            <a:spLocks noGrp="1"/>
          </p:cNvSpPr>
          <p:nvPr>
            <p:ph type="dt" sz="half" idx="10"/>
          </p:nvPr>
        </p:nvSpPr>
        <p:spPr/>
        <p:txBody>
          <a:bodyPr/>
          <a:lstStyle/>
          <a:p>
            <a:fld id="{841E0952-47B1-754A-AED9-4F6B43556AB2}" type="datetimeFigureOut">
              <a:rPr lang="en-US" smtClean="0"/>
              <a:t>29-Sep-24</a:t>
            </a:fld>
            <a:endParaRPr lang="en-US"/>
          </a:p>
        </p:txBody>
      </p:sp>
      <p:sp>
        <p:nvSpPr>
          <p:cNvPr id="5" name="Footer Placeholder 4">
            <a:extLst>
              <a:ext uri="{FF2B5EF4-FFF2-40B4-BE49-F238E27FC236}">
                <a16:creationId xmlns:a16="http://schemas.microsoft.com/office/drawing/2014/main" id="{FB3D3DD3-1101-4991-0E5D-FFFA4736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52B1F-E6AC-6ADD-42B8-27A4254F7006}"/>
              </a:ext>
            </a:extLst>
          </p:cNvPr>
          <p:cNvSpPr>
            <a:spLocks noGrp="1"/>
          </p:cNvSpPr>
          <p:nvPr>
            <p:ph type="sldNum" sz="quarter" idx="12"/>
          </p:nvPr>
        </p:nvSpPr>
        <p:spPr/>
        <p:txBody>
          <a:bodyPr/>
          <a:lstStyle/>
          <a:p>
            <a:fld id="{3FCA8121-0969-7441-B850-B82F1E110340}" type="slidenum">
              <a:rPr lang="en-US" smtClean="0"/>
              <a:t>‹#›</a:t>
            </a:fld>
            <a:endParaRPr lang="en-US"/>
          </a:p>
        </p:txBody>
      </p:sp>
    </p:spTree>
    <p:extLst>
      <p:ext uri="{BB962C8B-B14F-4D97-AF65-F5344CB8AC3E}">
        <p14:creationId xmlns:p14="http://schemas.microsoft.com/office/powerpoint/2010/main" val="182351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296C1-6920-0362-9E3A-C733993980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73186D6-C696-8C4C-9EEC-83C6A90AD01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8D71B5-7C6A-6BE3-2893-9A2623CB7EE6}"/>
              </a:ext>
            </a:extLst>
          </p:cNvPr>
          <p:cNvSpPr>
            <a:spLocks noGrp="1"/>
          </p:cNvSpPr>
          <p:nvPr>
            <p:ph type="dt" sz="half" idx="10"/>
          </p:nvPr>
        </p:nvSpPr>
        <p:spPr/>
        <p:txBody>
          <a:bodyPr/>
          <a:lstStyle/>
          <a:p>
            <a:fld id="{841E0952-47B1-754A-AED9-4F6B43556AB2}" type="datetimeFigureOut">
              <a:rPr lang="en-US" smtClean="0"/>
              <a:t>29-Sep-24</a:t>
            </a:fld>
            <a:endParaRPr lang="en-US"/>
          </a:p>
        </p:txBody>
      </p:sp>
      <p:sp>
        <p:nvSpPr>
          <p:cNvPr id="5" name="Footer Placeholder 4">
            <a:extLst>
              <a:ext uri="{FF2B5EF4-FFF2-40B4-BE49-F238E27FC236}">
                <a16:creationId xmlns:a16="http://schemas.microsoft.com/office/drawing/2014/main" id="{D70845F6-FFB5-DD77-7DAD-2ECD985789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9D35C-B582-D17D-2FE8-C525DC2F6977}"/>
              </a:ext>
            </a:extLst>
          </p:cNvPr>
          <p:cNvSpPr>
            <a:spLocks noGrp="1"/>
          </p:cNvSpPr>
          <p:nvPr>
            <p:ph type="sldNum" sz="quarter" idx="12"/>
          </p:nvPr>
        </p:nvSpPr>
        <p:spPr/>
        <p:txBody>
          <a:bodyPr/>
          <a:lstStyle/>
          <a:p>
            <a:fld id="{3FCA8121-0969-7441-B850-B82F1E110340}" type="slidenum">
              <a:rPr lang="en-US" smtClean="0"/>
              <a:t>‹#›</a:t>
            </a:fld>
            <a:endParaRPr lang="en-US"/>
          </a:p>
        </p:txBody>
      </p:sp>
    </p:spTree>
    <p:extLst>
      <p:ext uri="{BB962C8B-B14F-4D97-AF65-F5344CB8AC3E}">
        <p14:creationId xmlns:p14="http://schemas.microsoft.com/office/powerpoint/2010/main" val="62610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31B67-113F-6BBE-DD89-58E39B8532F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538CE58-3D64-91C8-C12C-E0E4712B931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6251E6-4C29-1F0E-92EA-18787EF76575}"/>
              </a:ext>
            </a:extLst>
          </p:cNvPr>
          <p:cNvSpPr>
            <a:spLocks noGrp="1"/>
          </p:cNvSpPr>
          <p:nvPr>
            <p:ph type="dt" sz="half" idx="10"/>
          </p:nvPr>
        </p:nvSpPr>
        <p:spPr/>
        <p:txBody>
          <a:bodyPr/>
          <a:lstStyle/>
          <a:p>
            <a:fld id="{841E0952-47B1-754A-AED9-4F6B43556AB2}" type="datetimeFigureOut">
              <a:rPr lang="en-US" smtClean="0"/>
              <a:t>29-Sep-24</a:t>
            </a:fld>
            <a:endParaRPr lang="en-US"/>
          </a:p>
        </p:txBody>
      </p:sp>
      <p:sp>
        <p:nvSpPr>
          <p:cNvPr id="5" name="Footer Placeholder 4">
            <a:extLst>
              <a:ext uri="{FF2B5EF4-FFF2-40B4-BE49-F238E27FC236}">
                <a16:creationId xmlns:a16="http://schemas.microsoft.com/office/drawing/2014/main" id="{81965F0B-DD7D-8E4A-5FBC-296F62F82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77C48-2F7E-BC39-154E-B5C4CF1F7823}"/>
              </a:ext>
            </a:extLst>
          </p:cNvPr>
          <p:cNvSpPr>
            <a:spLocks noGrp="1"/>
          </p:cNvSpPr>
          <p:nvPr>
            <p:ph type="sldNum" sz="quarter" idx="12"/>
          </p:nvPr>
        </p:nvSpPr>
        <p:spPr/>
        <p:txBody>
          <a:bodyPr/>
          <a:lstStyle/>
          <a:p>
            <a:fld id="{3FCA8121-0969-7441-B850-B82F1E110340}" type="slidenum">
              <a:rPr lang="en-US" smtClean="0"/>
              <a:t>‹#›</a:t>
            </a:fld>
            <a:endParaRPr lang="en-US"/>
          </a:p>
        </p:txBody>
      </p:sp>
    </p:spTree>
    <p:extLst>
      <p:ext uri="{BB962C8B-B14F-4D97-AF65-F5344CB8AC3E}">
        <p14:creationId xmlns:p14="http://schemas.microsoft.com/office/powerpoint/2010/main" val="2016853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6B790-539F-CAD1-C56D-878A7D40780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16B865A-6C62-6FCE-DB4A-47855758DF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74F88A-5FD2-2F95-EF02-32075CC13252}"/>
              </a:ext>
            </a:extLst>
          </p:cNvPr>
          <p:cNvSpPr>
            <a:spLocks noGrp="1"/>
          </p:cNvSpPr>
          <p:nvPr>
            <p:ph type="dt" sz="half" idx="10"/>
          </p:nvPr>
        </p:nvSpPr>
        <p:spPr/>
        <p:txBody>
          <a:bodyPr/>
          <a:lstStyle/>
          <a:p>
            <a:fld id="{841E0952-47B1-754A-AED9-4F6B43556AB2}" type="datetimeFigureOut">
              <a:rPr lang="en-US" smtClean="0"/>
              <a:t>29-Sep-24</a:t>
            </a:fld>
            <a:endParaRPr lang="en-US"/>
          </a:p>
        </p:txBody>
      </p:sp>
      <p:sp>
        <p:nvSpPr>
          <p:cNvPr id="5" name="Footer Placeholder 4">
            <a:extLst>
              <a:ext uri="{FF2B5EF4-FFF2-40B4-BE49-F238E27FC236}">
                <a16:creationId xmlns:a16="http://schemas.microsoft.com/office/drawing/2014/main" id="{EA5B417F-CF10-93C6-28F0-611C50DF4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69F31A-5523-C4CF-2013-3FA8C29F865F}"/>
              </a:ext>
            </a:extLst>
          </p:cNvPr>
          <p:cNvSpPr>
            <a:spLocks noGrp="1"/>
          </p:cNvSpPr>
          <p:nvPr>
            <p:ph type="sldNum" sz="quarter" idx="12"/>
          </p:nvPr>
        </p:nvSpPr>
        <p:spPr/>
        <p:txBody>
          <a:bodyPr/>
          <a:lstStyle/>
          <a:p>
            <a:fld id="{3FCA8121-0969-7441-B850-B82F1E110340}" type="slidenum">
              <a:rPr lang="en-US" smtClean="0"/>
              <a:t>‹#›</a:t>
            </a:fld>
            <a:endParaRPr lang="en-US"/>
          </a:p>
        </p:txBody>
      </p:sp>
    </p:spTree>
    <p:extLst>
      <p:ext uri="{BB962C8B-B14F-4D97-AF65-F5344CB8AC3E}">
        <p14:creationId xmlns:p14="http://schemas.microsoft.com/office/powerpoint/2010/main" val="22595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F3737-CE91-9F94-9BCF-F65B6D5F68C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44FF87A-0975-A566-665F-656CAB3362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5AE051B-E5C4-3430-DB72-1452C1EE23A0}"/>
              </a:ext>
            </a:extLst>
          </p:cNvPr>
          <p:cNvSpPr>
            <a:spLocks noGrp="1"/>
          </p:cNvSpPr>
          <p:nvPr>
            <p:ph type="dt" sz="half" idx="10"/>
          </p:nvPr>
        </p:nvSpPr>
        <p:spPr/>
        <p:txBody>
          <a:bodyPr/>
          <a:lstStyle/>
          <a:p>
            <a:fld id="{841E0952-47B1-754A-AED9-4F6B43556AB2}" type="datetimeFigureOut">
              <a:rPr lang="en-US" smtClean="0"/>
              <a:t>29-Sep-24</a:t>
            </a:fld>
            <a:endParaRPr lang="en-US"/>
          </a:p>
        </p:txBody>
      </p:sp>
      <p:sp>
        <p:nvSpPr>
          <p:cNvPr id="5" name="Footer Placeholder 4">
            <a:extLst>
              <a:ext uri="{FF2B5EF4-FFF2-40B4-BE49-F238E27FC236}">
                <a16:creationId xmlns:a16="http://schemas.microsoft.com/office/drawing/2014/main" id="{8E34C6A2-38E2-0FBE-8DFD-36E833756C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963EF-2478-60B9-00A1-39D9F6AF8A93}"/>
              </a:ext>
            </a:extLst>
          </p:cNvPr>
          <p:cNvSpPr>
            <a:spLocks noGrp="1"/>
          </p:cNvSpPr>
          <p:nvPr>
            <p:ph type="sldNum" sz="quarter" idx="12"/>
          </p:nvPr>
        </p:nvSpPr>
        <p:spPr/>
        <p:txBody>
          <a:bodyPr/>
          <a:lstStyle/>
          <a:p>
            <a:fld id="{3FCA8121-0969-7441-B850-B82F1E110340}" type="slidenum">
              <a:rPr lang="en-US" smtClean="0"/>
              <a:t>‹#›</a:t>
            </a:fld>
            <a:endParaRPr lang="en-US"/>
          </a:p>
        </p:txBody>
      </p:sp>
    </p:spTree>
    <p:extLst>
      <p:ext uri="{BB962C8B-B14F-4D97-AF65-F5344CB8AC3E}">
        <p14:creationId xmlns:p14="http://schemas.microsoft.com/office/powerpoint/2010/main" val="2324960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479FE-5246-BD28-FF54-6AACE068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4174EE2-5211-02FB-61EE-5878FF2711D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AA3770F-C2BF-81C8-73B8-BFB4D53F450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013FE7A-A478-E9D8-BECB-4ADAA532467B}"/>
              </a:ext>
            </a:extLst>
          </p:cNvPr>
          <p:cNvSpPr>
            <a:spLocks noGrp="1"/>
          </p:cNvSpPr>
          <p:nvPr>
            <p:ph type="dt" sz="half" idx="10"/>
          </p:nvPr>
        </p:nvSpPr>
        <p:spPr/>
        <p:txBody>
          <a:bodyPr/>
          <a:lstStyle/>
          <a:p>
            <a:fld id="{841E0952-47B1-754A-AED9-4F6B43556AB2}" type="datetimeFigureOut">
              <a:rPr lang="en-US" smtClean="0"/>
              <a:t>29-Sep-24</a:t>
            </a:fld>
            <a:endParaRPr lang="en-US"/>
          </a:p>
        </p:txBody>
      </p:sp>
      <p:sp>
        <p:nvSpPr>
          <p:cNvPr id="6" name="Footer Placeholder 5">
            <a:extLst>
              <a:ext uri="{FF2B5EF4-FFF2-40B4-BE49-F238E27FC236}">
                <a16:creationId xmlns:a16="http://schemas.microsoft.com/office/drawing/2014/main" id="{D78E677E-6132-14C0-3744-16999B0E72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B79705-1F07-E516-FE3B-F1A325F200CE}"/>
              </a:ext>
            </a:extLst>
          </p:cNvPr>
          <p:cNvSpPr>
            <a:spLocks noGrp="1"/>
          </p:cNvSpPr>
          <p:nvPr>
            <p:ph type="sldNum" sz="quarter" idx="12"/>
          </p:nvPr>
        </p:nvSpPr>
        <p:spPr/>
        <p:txBody>
          <a:bodyPr/>
          <a:lstStyle/>
          <a:p>
            <a:fld id="{3FCA8121-0969-7441-B850-B82F1E110340}" type="slidenum">
              <a:rPr lang="en-US" smtClean="0"/>
              <a:t>‹#›</a:t>
            </a:fld>
            <a:endParaRPr lang="en-US"/>
          </a:p>
        </p:txBody>
      </p:sp>
    </p:spTree>
    <p:extLst>
      <p:ext uri="{BB962C8B-B14F-4D97-AF65-F5344CB8AC3E}">
        <p14:creationId xmlns:p14="http://schemas.microsoft.com/office/powerpoint/2010/main" val="759753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1409-7AB0-92FC-3926-05D7121B185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C994D11-FA46-DB5C-1F7B-6AE7ABDD04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504DB52-3974-CF80-73DF-7DB00BF601F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F40FCE7-A95A-1772-7CBF-4863F6D913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1BE853A-0C1D-6436-B0FB-DB1E8763742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008ADB7-807A-2AD0-9304-54D0E4E978AA}"/>
              </a:ext>
            </a:extLst>
          </p:cNvPr>
          <p:cNvSpPr>
            <a:spLocks noGrp="1"/>
          </p:cNvSpPr>
          <p:nvPr>
            <p:ph type="dt" sz="half" idx="10"/>
          </p:nvPr>
        </p:nvSpPr>
        <p:spPr/>
        <p:txBody>
          <a:bodyPr/>
          <a:lstStyle/>
          <a:p>
            <a:fld id="{841E0952-47B1-754A-AED9-4F6B43556AB2}" type="datetimeFigureOut">
              <a:rPr lang="en-US" smtClean="0"/>
              <a:t>29-Sep-24</a:t>
            </a:fld>
            <a:endParaRPr lang="en-US"/>
          </a:p>
        </p:txBody>
      </p:sp>
      <p:sp>
        <p:nvSpPr>
          <p:cNvPr id="8" name="Footer Placeholder 7">
            <a:extLst>
              <a:ext uri="{FF2B5EF4-FFF2-40B4-BE49-F238E27FC236}">
                <a16:creationId xmlns:a16="http://schemas.microsoft.com/office/drawing/2014/main" id="{38CD5E07-D6F3-5F5E-4069-1860C947EB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A910A3-F552-8AE2-1FA7-5E8071C2E19E}"/>
              </a:ext>
            </a:extLst>
          </p:cNvPr>
          <p:cNvSpPr>
            <a:spLocks noGrp="1"/>
          </p:cNvSpPr>
          <p:nvPr>
            <p:ph type="sldNum" sz="quarter" idx="12"/>
          </p:nvPr>
        </p:nvSpPr>
        <p:spPr/>
        <p:txBody>
          <a:bodyPr/>
          <a:lstStyle/>
          <a:p>
            <a:fld id="{3FCA8121-0969-7441-B850-B82F1E110340}" type="slidenum">
              <a:rPr lang="en-US" smtClean="0"/>
              <a:t>‹#›</a:t>
            </a:fld>
            <a:endParaRPr lang="en-US"/>
          </a:p>
        </p:txBody>
      </p:sp>
    </p:spTree>
    <p:extLst>
      <p:ext uri="{BB962C8B-B14F-4D97-AF65-F5344CB8AC3E}">
        <p14:creationId xmlns:p14="http://schemas.microsoft.com/office/powerpoint/2010/main" val="3709575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92027-D2A6-83CC-9AF9-539D56FDB78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16A473E-A148-8A7C-9E15-E9530971ED34}"/>
              </a:ext>
            </a:extLst>
          </p:cNvPr>
          <p:cNvSpPr>
            <a:spLocks noGrp="1"/>
          </p:cNvSpPr>
          <p:nvPr>
            <p:ph type="dt" sz="half" idx="10"/>
          </p:nvPr>
        </p:nvSpPr>
        <p:spPr/>
        <p:txBody>
          <a:bodyPr/>
          <a:lstStyle/>
          <a:p>
            <a:fld id="{841E0952-47B1-754A-AED9-4F6B43556AB2}" type="datetimeFigureOut">
              <a:rPr lang="en-US" smtClean="0"/>
              <a:t>29-Sep-24</a:t>
            </a:fld>
            <a:endParaRPr lang="en-US"/>
          </a:p>
        </p:txBody>
      </p:sp>
      <p:sp>
        <p:nvSpPr>
          <p:cNvPr id="4" name="Footer Placeholder 3">
            <a:extLst>
              <a:ext uri="{FF2B5EF4-FFF2-40B4-BE49-F238E27FC236}">
                <a16:creationId xmlns:a16="http://schemas.microsoft.com/office/drawing/2014/main" id="{181FB316-AEEE-3615-1329-3E278F70B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0FA499-F4EC-1CAA-6C5D-D8A519A377A7}"/>
              </a:ext>
            </a:extLst>
          </p:cNvPr>
          <p:cNvSpPr>
            <a:spLocks noGrp="1"/>
          </p:cNvSpPr>
          <p:nvPr>
            <p:ph type="sldNum" sz="quarter" idx="12"/>
          </p:nvPr>
        </p:nvSpPr>
        <p:spPr/>
        <p:txBody>
          <a:bodyPr/>
          <a:lstStyle/>
          <a:p>
            <a:fld id="{3FCA8121-0969-7441-B850-B82F1E110340}" type="slidenum">
              <a:rPr lang="en-US" smtClean="0"/>
              <a:t>‹#›</a:t>
            </a:fld>
            <a:endParaRPr lang="en-US"/>
          </a:p>
        </p:txBody>
      </p:sp>
    </p:spTree>
    <p:extLst>
      <p:ext uri="{BB962C8B-B14F-4D97-AF65-F5344CB8AC3E}">
        <p14:creationId xmlns:p14="http://schemas.microsoft.com/office/powerpoint/2010/main" val="3689595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7C5BFB-2321-6717-50D8-648D9E8C2527}"/>
              </a:ext>
            </a:extLst>
          </p:cNvPr>
          <p:cNvSpPr>
            <a:spLocks noGrp="1"/>
          </p:cNvSpPr>
          <p:nvPr>
            <p:ph type="dt" sz="half" idx="10"/>
          </p:nvPr>
        </p:nvSpPr>
        <p:spPr/>
        <p:txBody>
          <a:bodyPr/>
          <a:lstStyle/>
          <a:p>
            <a:fld id="{841E0952-47B1-754A-AED9-4F6B43556AB2}" type="datetimeFigureOut">
              <a:rPr lang="en-US" smtClean="0"/>
              <a:t>29-Sep-24</a:t>
            </a:fld>
            <a:endParaRPr lang="en-US"/>
          </a:p>
        </p:txBody>
      </p:sp>
      <p:sp>
        <p:nvSpPr>
          <p:cNvPr id="3" name="Footer Placeholder 2">
            <a:extLst>
              <a:ext uri="{FF2B5EF4-FFF2-40B4-BE49-F238E27FC236}">
                <a16:creationId xmlns:a16="http://schemas.microsoft.com/office/drawing/2014/main" id="{4952FAB8-7416-025A-4655-58E717EF83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2363AB-EE39-8BB1-4B3F-29F3E35BD5B2}"/>
              </a:ext>
            </a:extLst>
          </p:cNvPr>
          <p:cNvSpPr>
            <a:spLocks noGrp="1"/>
          </p:cNvSpPr>
          <p:nvPr>
            <p:ph type="sldNum" sz="quarter" idx="12"/>
          </p:nvPr>
        </p:nvSpPr>
        <p:spPr/>
        <p:txBody>
          <a:bodyPr/>
          <a:lstStyle/>
          <a:p>
            <a:fld id="{3FCA8121-0969-7441-B850-B82F1E110340}" type="slidenum">
              <a:rPr lang="en-US" smtClean="0"/>
              <a:t>‹#›</a:t>
            </a:fld>
            <a:endParaRPr lang="en-US"/>
          </a:p>
        </p:txBody>
      </p:sp>
    </p:spTree>
    <p:extLst>
      <p:ext uri="{BB962C8B-B14F-4D97-AF65-F5344CB8AC3E}">
        <p14:creationId xmlns:p14="http://schemas.microsoft.com/office/powerpoint/2010/main" val="4073936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ED9E-C55B-6649-A853-A25A637CF52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F6B1B5F-D82E-0E63-EF2C-B81A7F3E76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D17B467-DFF3-95B8-E203-8435A710EC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40CFC2-2A77-E3F3-A811-1A4F82465C9E}"/>
              </a:ext>
            </a:extLst>
          </p:cNvPr>
          <p:cNvSpPr>
            <a:spLocks noGrp="1"/>
          </p:cNvSpPr>
          <p:nvPr>
            <p:ph type="dt" sz="half" idx="10"/>
          </p:nvPr>
        </p:nvSpPr>
        <p:spPr/>
        <p:txBody>
          <a:bodyPr/>
          <a:lstStyle/>
          <a:p>
            <a:fld id="{841E0952-47B1-754A-AED9-4F6B43556AB2}" type="datetimeFigureOut">
              <a:rPr lang="en-US" smtClean="0"/>
              <a:t>29-Sep-24</a:t>
            </a:fld>
            <a:endParaRPr lang="en-US"/>
          </a:p>
        </p:txBody>
      </p:sp>
      <p:sp>
        <p:nvSpPr>
          <p:cNvPr id="6" name="Footer Placeholder 5">
            <a:extLst>
              <a:ext uri="{FF2B5EF4-FFF2-40B4-BE49-F238E27FC236}">
                <a16:creationId xmlns:a16="http://schemas.microsoft.com/office/drawing/2014/main" id="{CCF98AEB-828C-3178-A5B2-7044DB9A17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432F26-3E5A-7329-7E23-D3FC0CE9EB8C}"/>
              </a:ext>
            </a:extLst>
          </p:cNvPr>
          <p:cNvSpPr>
            <a:spLocks noGrp="1"/>
          </p:cNvSpPr>
          <p:nvPr>
            <p:ph type="sldNum" sz="quarter" idx="12"/>
          </p:nvPr>
        </p:nvSpPr>
        <p:spPr/>
        <p:txBody>
          <a:bodyPr/>
          <a:lstStyle/>
          <a:p>
            <a:fld id="{3FCA8121-0969-7441-B850-B82F1E110340}" type="slidenum">
              <a:rPr lang="en-US" smtClean="0"/>
              <a:t>‹#›</a:t>
            </a:fld>
            <a:endParaRPr lang="en-US"/>
          </a:p>
        </p:txBody>
      </p:sp>
    </p:spTree>
    <p:extLst>
      <p:ext uri="{BB962C8B-B14F-4D97-AF65-F5344CB8AC3E}">
        <p14:creationId xmlns:p14="http://schemas.microsoft.com/office/powerpoint/2010/main" val="2195387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73A68-A10E-C52C-BE2C-A1FFE22C0A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9FCBE59-A66F-FE84-364C-A354899D37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02B0AF-C777-28E1-2D80-9733FBE6C3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68115EB-9C74-B1E6-4C86-9DF51BB4DEA7}"/>
              </a:ext>
            </a:extLst>
          </p:cNvPr>
          <p:cNvSpPr>
            <a:spLocks noGrp="1"/>
          </p:cNvSpPr>
          <p:nvPr>
            <p:ph type="dt" sz="half" idx="10"/>
          </p:nvPr>
        </p:nvSpPr>
        <p:spPr/>
        <p:txBody>
          <a:bodyPr/>
          <a:lstStyle/>
          <a:p>
            <a:fld id="{841E0952-47B1-754A-AED9-4F6B43556AB2}" type="datetimeFigureOut">
              <a:rPr lang="en-US" smtClean="0"/>
              <a:t>29-Sep-24</a:t>
            </a:fld>
            <a:endParaRPr lang="en-US"/>
          </a:p>
        </p:txBody>
      </p:sp>
      <p:sp>
        <p:nvSpPr>
          <p:cNvPr id="6" name="Footer Placeholder 5">
            <a:extLst>
              <a:ext uri="{FF2B5EF4-FFF2-40B4-BE49-F238E27FC236}">
                <a16:creationId xmlns:a16="http://schemas.microsoft.com/office/drawing/2014/main" id="{EBC1C2BF-6038-A115-44E6-7AEFB7CB96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79D39D-8130-B7D6-E23E-B1D67A54762A}"/>
              </a:ext>
            </a:extLst>
          </p:cNvPr>
          <p:cNvSpPr>
            <a:spLocks noGrp="1"/>
          </p:cNvSpPr>
          <p:nvPr>
            <p:ph type="sldNum" sz="quarter" idx="12"/>
          </p:nvPr>
        </p:nvSpPr>
        <p:spPr/>
        <p:txBody>
          <a:bodyPr/>
          <a:lstStyle/>
          <a:p>
            <a:fld id="{3FCA8121-0969-7441-B850-B82F1E110340}" type="slidenum">
              <a:rPr lang="en-US" smtClean="0"/>
              <a:t>‹#›</a:t>
            </a:fld>
            <a:endParaRPr lang="en-US"/>
          </a:p>
        </p:txBody>
      </p:sp>
    </p:spTree>
    <p:extLst>
      <p:ext uri="{BB962C8B-B14F-4D97-AF65-F5344CB8AC3E}">
        <p14:creationId xmlns:p14="http://schemas.microsoft.com/office/powerpoint/2010/main" val="202843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024B8-A60F-EAAF-1432-543503D55E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4AE019F-783C-838B-73D0-D0E363AC3A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0B7D12-95FA-9C7B-08A3-A4B820689A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1E0952-47B1-754A-AED9-4F6B43556AB2}" type="datetimeFigureOut">
              <a:rPr lang="en-US" smtClean="0"/>
              <a:t>29-Sep-24</a:t>
            </a:fld>
            <a:endParaRPr lang="en-US"/>
          </a:p>
        </p:txBody>
      </p:sp>
      <p:sp>
        <p:nvSpPr>
          <p:cNvPr id="5" name="Footer Placeholder 4">
            <a:extLst>
              <a:ext uri="{FF2B5EF4-FFF2-40B4-BE49-F238E27FC236}">
                <a16:creationId xmlns:a16="http://schemas.microsoft.com/office/drawing/2014/main" id="{471A8D3F-8B04-3381-BB0E-F1A0892BB3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C3F2753-5098-BACD-944F-CE85D2F290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CA8121-0969-7441-B850-B82F1E110340}" type="slidenum">
              <a:rPr lang="en-US" smtClean="0"/>
              <a:t>‹#›</a:t>
            </a:fld>
            <a:endParaRPr lang="en-US"/>
          </a:p>
        </p:txBody>
      </p:sp>
    </p:spTree>
    <p:extLst>
      <p:ext uri="{BB962C8B-B14F-4D97-AF65-F5344CB8AC3E}">
        <p14:creationId xmlns:p14="http://schemas.microsoft.com/office/powerpoint/2010/main" val="1551752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www.crinklefilms.i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371/journal.pbio.0040311" TargetMode="External"/><Relationship Id="rId7" Type="http://schemas.openxmlformats.org/officeDocument/2006/relationships/hyperlink" Target="https://commons.wikimedia.org/wiki/User:Etan_J._Tal" TargetMode="External"/><Relationship Id="rId2" Type="http://schemas.openxmlformats.org/officeDocument/2006/relationships/hyperlink" Target="https://commons.wikimedia.org/w/index.php?title=User:Edith_Castro_Rold%C3%A1n&amp;action=edit&amp;redlink=1" TargetMode="External"/><Relationship Id="rId1" Type="http://schemas.openxmlformats.org/officeDocument/2006/relationships/slideLayout" Target="../slideLayouts/slideLayout2.xml"/><Relationship Id="rId6" Type="http://schemas.openxmlformats.org/officeDocument/2006/relationships/hyperlink" Target="https://www.flickr.com/photos/35483287@N00/263678391" TargetMode="External"/><Relationship Id="rId5" Type="http://schemas.openxmlformats.org/officeDocument/2006/relationships/hyperlink" Target="https://commons.wikimedia.org/wiki/Flickr" TargetMode="External"/><Relationship Id="rId4" Type="http://schemas.openxmlformats.org/officeDocument/2006/relationships/hyperlink" Target="https://www.flickr.com/people/35483287@N0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rain crashed into a building&#10;&#10;Description automatically generated">
            <a:extLst>
              <a:ext uri="{FF2B5EF4-FFF2-40B4-BE49-F238E27FC236}">
                <a16:creationId xmlns:a16="http://schemas.microsoft.com/office/drawing/2014/main" id="{5BFAD350-5D71-0430-86C3-91237263624F}"/>
              </a:ext>
            </a:extLst>
          </p:cNvPr>
          <p:cNvPicPr>
            <a:picLocks noChangeAspect="1"/>
          </p:cNvPicPr>
          <p:nvPr/>
        </p:nvPicPr>
        <p:blipFill>
          <a:blip r:embed="rId2"/>
          <a:srcRect t="33911" r="-1" b="7222"/>
          <a:stretch/>
        </p:blipFill>
        <p:spPr>
          <a:xfrm>
            <a:off x="2522358" y="10"/>
            <a:ext cx="9669642" cy="6857990"/>
          </a:xfrm>
          <a:prstGeom prst="rect">
            <a:avLst/>
          </a:prstGeom>
        </p:spPr>
      </p:pic>
      <p:sp>
        <p:nvSpPr>
          <p:cNvPr id="17" name="Rectangle 1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2E5141-E163-E2A2-99C1-C176AD768609}"/>
              </a:ext>
            </a:extLst>
          </p:cNvPr>
          <p:cNvSpPr>
            <a:spLocks noGrp="1"/>
          </p:cNvSpPr>
          <p:nvPr>
            <p:ph type="ctrTitle"/>
          </p:nvPr>
        </p:nvSpPr>
        <p:spPr>
          <a:xfrm>
            <a:off x="201984" y="-291106"/>
            <a:ext cx="6663010" cy="3692028"/>
          </a:xfrm>
          <a:noFill/>
        </p:spPr>
        <p:txBody>
          <a:bodyPr>
            <a:normAutofit/>
          </a:bodyPr>
          <a:lstStyle/>
          <a:p>
            <a:pPr algn="l"/>
            <a:r>
              <a:rPr lang="en-GB" sz="3600" kern="100" dirty="0">
                <a:effectLst/>
                <a:latin typeface="Calibri" panose="020F0502020204030204" pitchFamily="34" charset="0"/>
                <a:ea typeface="Calibri" panose="020F0502020204030204" pitchFamily="34" charset="0"/>
                <a:cs typeface="Times New Roman" panose="02020603050405020304" pitchFamily="18" charset="0"/>
              </a:rPr>
              <a:t>From Trauma – </a:t>
            </a:r>
            <a:br>
              <a:rPr lang="en-GB" sz="3600" kern="100" dirty="0">
                <a:effectLst/>
                <a:latin typeface="Calibri" panose="020F0502020204030204" pitchFamily="34" charset="0"/>
                <a:ea typeface="Calibri" panose="020F0502020204030204" pitchFamily="34" charset="0"/>
                <a:cs typeface="Times New Roman" panose="02020603050405020304" pitchFamily="18" charset="0"/>
              </a:rPr>
            </a:br>
            <a:r>
              <a:rPr lang="en-GB" sz="3600" kern="100" dirty="0">
                <a:effectLst/>
                <a:latin typeface="Calibri" panose="020F0502020204030204" pitchFamily="34" charset="0"/>
                <a:ea typeface="Calibri" panose="020F0502020204030204" pitchFamily="34" charset="0"/>
                <a:cs typeface="Times New Roman" panose="02020603050405020304" pitchFamily="18" charset="0"/>
              </a:rPr>
              <a:t>to loss of dignity – </a:t>
            </a:r>
            <a:br>
              <a:rPr lang="en-GB" sz="3600" kern="100" dirty="0">
                <a:effectLst/>
                <a:latin typeface="Calibri" panose="020F0502020204030204" pitchFamily="34" charset="0"/>
                <a:ea typeface="Calibri" panose="020F0502020204030204" pitchFamily="34" charset="0"/>
                <a:cs typeface="Times New Roman" panose="02020603050405020304" pitchFamily="18" charset="0"/>
              </a:rPr>
            </a:br>
            <a:r>
              <a:rPr lang="en-GB" sz="3600" kern="100" dirty="0">
                <a:effectLst/>
                <a:latin typeface="Calibri" panose="020F0502020204030204" pitchFamily="34" charset="0"/>
                <a:ea typeface="Calibri" panose="020F0502020204030204" pitchFamily="34" charset="0"/>
                <a:cs typeface="Times New Roman" panose="02020603050405020304" pitchFamily="18" charset="0"/>
              </a:rPr>
              <a:t>to violence and back: </a:t>
            </a:r>
            <a:br>
              <a:rPr lang="en-IE" sz="3600" kern="100" dirty="0">
                <a:effectLst/>
                <a:latin typeface="Calibri" panose="020F0502020204030204" pitchFamily="34" charset="0"/>
                <a:ea typeface="Calibri" panose="020F0502020204030204" pitchFamily="34" charset="0"/>
                <a:cs typeface="Times New Roman" panose="02020603050405020304" pitchFamily="18" charset="0"/>
              </a:rPr>
            </a:br>
            <a:r>
              <a:rPr lang="en-GB" sz="3600" kern="100" dirty="0">
                <a:effectLst/>
                <a:latin typeface="Calibri" panose="020F0502020204030204" pitchFamily="34" charset="0"/>
                <a:ea typeface="Calibri" panose="020F0502020204030204" pitchFamily="34" charset="0"/>
                <a:cs typeface="Times New Roman" panose="02020603050405020304" pitchFamily="18" charset="0"/>
              </a:rPr>
              <a:t>loss of connection and its reversal</a:t>
            </a:r>
            <a:br>
              <a:rPr lang="en-IE" sz="36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Tree>
    <p:extLst>
      <p:ext uri="{BB962C8B-B14F-4D97-AF65-F5344CB8AC3E}">
        <p14:creationId xmlns:p14="http://schemas.microsoft.com/office/powerpoint/2010/main" val="268311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on a stage&#10;&#10;Description automatically generated">
            <a:extLst>
              <a:ext uri="{FF2B5EF4-FFF2-40B4-BE49-F238E27FC236}">
                <a16:creationId xmlns:a16="http://schemas.microsoft.com/office/drawing/2014/main" id="{9969C8DE-447D-71C2-52B4-0EB6AD9B3BAB}"/>
              </a:ext>
            </a:extLst>
          </p:cNvPr>
          <p:cNvPicPr>
            <a:picLocks noChangeAspect="1"/>
          </p:cNvPicPr>
          <p:nvPr/>
        </p:nvPicPr>
        <p:blipFill>
          <a:blip r:embed="rId2"/>
          <a:srcRect l="949"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1312861-2D2A-1F57-14AB-2B076B9E890B}"/>
              </a:ext>
            </a:extLst>
          </p:cNvPr>
          <p:cNvSpPr>
            <a:spLocks noGrp="1"/>
          </p:cNvSpPr>
          <p:nvPr>
            <p:ph type="title"/>
          </p:nvPr>
        </p:nvSpPr>
        <p:spPr>
          <a:xfrm>
            <a:off x="838200" y="365125"/>
            <a:ext cx="3822189" cy="1899912"/>
          </a:xfrm>
        </p:spPr>
        <p:txBody>
          <a:bodyPr>
            <a:normAutofit/>
          </a:bodyPr>
          <a:lstStyle/>
          <a:p>
            <a:r>
              <a:rPr lang="en-IE" sz="3700" kern="100">
                <a:effectLst/>
                <a:latin typeface="Calibri" panose="020F0502020204030204" pitchFamily="34" charset="0"/>
                <a:ea typeface="Calibri" panose="020F0502020204030204" pitchFamily="34" charset="0"/>
                <a:cs typeface="Calibri" panose="020F0502020204030204" pitchFamily="34" charset="0"/>
              </a:rPr>
              <a:t>Reversing the loss of connection</a:t>
            </a:r>
            <a:br>
              <a:rPr lang="en-IE" sz="3700" kern="100">
                <a:effectLst/>
                <a:latin typeface="Calibri" panose="020F0502020204030204" pitchFamily="34" charset="0"/>
                <a:ea typeface="Calibri" panose="020F0502020204030204" pitchFamily="34" charset="0"/>
                <a:cs typeface="Times New Roman" panose="02020603050405020304" pitchFamily="18" charset="0"/>
              </a:rPr>
            </a:br>
            <a:endParaRPr lang="en-US" sz="3700"/>
          </a:p>
        </p:txBody>
      </p:sp>
      <p:sp>
        <p:nvSpPr>
          <p:cNvPr id="3" name="Content Placeholder 2">
            <a:extLst>
              <a:ext uri="{FF2B5EF4-FFF2-40B4-BE49-F238E27FC236}">
                <a16:creationId xmlns:a16="http://schemas.microsoft.com/office/drawing/2014/main" id="{D172E345-89B6-8DC5-65F9-83468A377734}"/>
              </a:ext>
            </a:extLst>
          </p:cNvPr>
          <p:cNvSpPr>
            <a:spLocks noGrp="1"/>
          </p:cNvSpPr>
          <p:nvPr>
            <p:ph idx="1"/>
          </p:nvPr>
        </p:nvSpPr>
        <p:spPr>
          <a:xfrm>
            <a:off x="838200" y="2434201"/>
            <a:ext cx="3822189" cy="3742762"/>
          </a:xfrm>
        </p:spPr>
        <p:txBody>
          <a:bodyPr>
            <a:normAutofit/>
          </a:bodyPr>
          <a:lstStyle/>
          <a:p>
            <a:pPr marL="38100" indent="0">
              <a:buNone/>
            </a:pPr>
            <a:r>
              <a:rPr lang="en-IE" sz="1700" kern="100" dirty="0">
                <a:effectLst/>
                <a:latin typeface="Calibri" panose="020F0502020204030204" pitchFamily="34" charset="0"/>
                <a:ea typeface="Calibri" panose="020F0502020204030204" pitchFamily="34" charset="0"/>
                <a:cs typeface="Calibri" panose="020F0502020204030204" pitchFamily="34" charset="0"/>
              </a:rPr>
              <a:t> </a:t>
            </a:r>
            <a:endParaRPr lang="en-IE" sz="17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lphaLcParenR"/>
            </a:pPr>
            <a:r>
              <a:rPr lang="en-IE" sz="1700" kern="100" dirty="0">
                <a:effectLst/>
                <a:latin typeface="Calibri" panose="020F0502020204030204" pitchFamily="34" charset="0"/>
                <a:ea typeface="Calibri" panose="020F0502020204030204" pitchFamily="34" charset="0"/>
                <a:cs typeface="Calibri" panose="020F0502020204030204" pitchFamily="34" charset="0"/>
              </a:rPr>
              <a:t>Individual psychology: trauma therapy that allows for a re-experiencing under non- threatening circumstances</a:t>
            </a:r>
            <a:endParaRPr lang="en-IE" sz="17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lphaLcParenR"/>
            </a:pPr>
            <a:r>
              <a:rPr lang="en-IE" sz="1700" kern="100" dirty="0">
                <a:effectLst/>
                <a:latin typeface="Calibri" panose="020F0502020204030204" pitchFamily="34" charset="0"/>
                <a:ea typeface="Calibri" panose="020F0502020204030204" pitchFamily="34" charset="0"/>
                <a:cs typeface="Calibri" panose="020F0502020204030204" pitchFamily="34" charset="0"/>
              </a:rPr>
              <a:t>Social context: acknowledgement of experiences of shame, loss and humiliation in the social setting</a:t>
            </a:r>
            <a:endParaRPr lang="en-IE" sz="17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lphaLcParenR"/>
            </a:pPr>
            <a:r>
              <a:rPr lang="en-IE" sz="1700" kern="100" dirty="0">
                <a:effectLst/>
                <a:latin typeface="Calibri" panose="020F0502020204030204" pitchFamily="34" charset="0"/>
                <a:ea typeface="Calibri" panose="020F0502020204030204" pitchFamily="34" charset="0"/>
                <a:cs typeface="Calibri" panose="020F0502020204030204" pitchFamily="34" charset="0"/>
              </a:rPr>
              <a:t>Societal context: acknowledgement of experiences of loss in the societal context through cultural media</a:t>
            </a:r>
            <a:endParaRPr lang="en-IE" sz="1700" kern="100" dirty="0">
              <a:effectLst/>
              <a:latin typeface="Calibri" panose="020F0502020204030204" pitchFamily="34" charset="0"/>
              <a:ea typeface="Calibri" panose="020F0502020204030204" pitchFamily="34" charset="0"/>
              <a:cs typeface="Times New Roman" panose="02020603050405020304" pitchFamily="18" charset="0"/>
            </a:endParaRPr>
          </a:p>
          <a:p>
            <a:pPr marL="266700" indent="0">
              <a:buNone/>
            </a:pPr>
            <a:endParaRPr lang="en-IE" sz="17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700" dirty="0"/>
          </a:p>
        </p:txBody>
      </p:sp>
    </p:spTree>
    <p:extLst>
      <p:ext uri="{BB962C8B-B14F-4D97-AF65-F5344CB8AC3E}">
        <p14:creationId xmlns:p14="http://schemas.microsoft.com/office/powerpoint/2010/main" val="3413820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osaic of a person riding a horse&#10;&#10;Description automatically generated">
            <a:extLst>
              <a:ext uri="{FF2B5EF4-FFF2-40B4-BE49-F238E27FC236}">
                <a16:creationId xmlns:a16="http://schemas.microsoft.com/office/drawing/2014/main" id="{7C44E7D4-168D-9E50-0F6F-4399E0308F36}"/>
              </a:ext>
            </a:extLst>
          </p:cNvPr>
          <p:cNvPicPr>
            <a:picLocks noChangeAspect="1"/>
          </p:cNvPicPr>
          <p:nvPr/>
        </p:nvPicPr>
        <p:blipFill>
          <a:blip r:embed="rId2"/>
          <a:srcRect l="7216" r="8186"/>
          <a:stretch/>
        </p:blipFill>
        <p:spPr>
          <a:xfrm>
            <a:off x="2615632" y="-33857"/>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BCBD20-E57F-0E4C-4977-1D400720F228}"/>
              </a:ext>
            </a:extLst>
          </p:cNvPr>
          <p:cNvSpPr>
            <a:spLocks noGrp="1"/>
          </p:cNvSpPr>
          <p:nvPr>
            <p:ph type="title"/>
          </p:nvPr>
        </p:nvSpPr>
        <p:spPr>
          <a:xfrm>
            <a:off x="919360" y="-80079"/>
            <a:ext cx="3822189" cy="1899912"/>
          </a:xfrm>
        </p:spPr>
        <p:txBody>
          <a:bodyPr>
            <a:normAutofit/>
          </a:bodyPr>
          <a:lstStyle/>
          <a:p>
            <a:br>
              <a:rPr lang="en-IE" sz="3100" kern="100" dirty="0">
                <a:effectLst/>
                <a:latin typeface="Calibri" panose="020F0502020204030204" pitchFamily="34" charset="0"/>
                <a:ea typeface="Calibri" panose="020F0502020204030204" pitchFamily="34" charset="0"/>
                <a:cs typeface="Calibri" panose="020F0502020204030204" pitchFamily="34" charset="0"/>
              </a:rPr>
            </a:br>
            <a:br>
              <a:rPr lang="en-IE" sz="3100" kern="100" dirty="0">
                <a:effectLst/>
                <a:latin typeface="Calibri" panose="020F0502020204030204" pitchFamily="34" charset="0"/>
                <a:ea typeface="Calibri" panose="020F0502020204030204" pitchFamily="34" charset="0"/>
                <a:cs typeface="Calibri" panose="020F0502020204030204" pitchFamily="34" charset="0"/>
              </a:rPr>
            </a:br>
            <a:r>
              <a:rPr lang="en-IE" sz="3100" kern="100" dirty="0">
                <a:effectLst/>
                <a:latin typeface="Calibri" panose="020F0502020204030204" pitchFamily="34" charset="0"/>
                <a:ea typeface="Calibri" panose="020F0502020204030204" pitchFamily="34" charset="0"/>
                <a:cs typeface="Calibri" panose="020F0502020204030204" pitchFamily="34" charset="0"/>
              </a:rPr>
              <a:t>Where we are now</a:t>
            </a:r>
            <a:br>
              <a:rPr lang="en-IE" sz="31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100" dirty="0"/>
          </a:p>
        </p:txBody>
      </p:sp>
      <p:sp>
        <p:nvSpPr>
          <p:cNvPr id="3" name="Content Placeholder 2">
            <a:extLst>
              <a:ext uri="{FF2B5EF4-FFF2-40B4-BE49-F238E27FC236}">
                <a16:creationId xmlns:a16="http://schemas.microsoft.com/office/drawing/2014/main" id="{5C51D30A-7E43-6B3C-0273-C6D969FA1C89}"/>
              </a:ext>
            </a:extLst>
          </p:cNvPr>
          <p:cNvSpPr>
            <a:spLocks noGrp="1"/>
          </p:cNvSpPr>
          <p:nvPr>
            <p:ph idx="1"/>
          </p:nvPr>
        </p:nvSpPr>
        <p:spPr>
          <a:xfrm>
            <a:off x="180975" y="1844723"/>
            <a:ext cx="5915025" cy="3742762"/>
          </a:xfrm>
        </p:spPr>
        <p:txBody>
          <a:bodyPr>
            <a:normAutofit fontScale="25000" lnSpcReduction="20000"/>
          </a:bodyPr>
          <a:lstStyle/>
          <a:p>
            <a:pPr marL="0" indent="0">
              <a:buNone/>
            </a:pPr>
            <a:endParaRPr lang="en-IE"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buFont typeface="Calibri" panose="020F0502020204030204" pitchFamily="34" charset="0"/>
              <a:buChar char="-"/>
            </a:pPr>
            <a:r>
              <a:rPr lang="en-IE" sz="5500" kern="100" dirty="0">
                <a:effectLst/>
                <a:latin typeface="Calibri" panose="020F0502020204030204" pitchFamily="34" charset="0"/>
                <a:ea typeface="Calibri" panose="020F0502020204030204" pitchFamily="34" charset="0"/>
                <a:cs typeface="Calibri" panose="020F0502020204030204" pitchFamily="34" charset="0"/>
              </a:rPr>
              <a:t>Fear-based perspective that sees violence as a given, natural and legitimate can be traced to 400 BC </a:t>
            </a:r>
            <a:r>
              <a:rPr lang="en-IE" sz="5500" kern="100" dirty="0" err="1">
                <a:effectLst/>
                <a:latin typeface="Calibri" panose="020F0502020204030204" pitchFamily="34" charset="0"/>
                <a:ea typeface="Calibri" panose="020F0502020204030204" pitchFamily="34" charset="0"/>
                <a:cs typeface="Calibri" panose="020F0502020204030204" pitchFamily="34" charset="0"/>
              </a:rPr>
              <a:t>Aristotles</a:t>
            </a:r>
            <a:r>
              <a:rPr lang="en-IE" sz="5500" kern="100" dirty="0">
                <a:effectLst/>
                <a:latin typeface="Calibri" panose="020F0502020204030204" pitchFamily="34" charset="0"/>
                <a:ea typeface="Calibri" panose="020F0502020204030204" pitchFamily="34" charset="0"/>
                <a:cs typeface="Calibri" panose="020F0502020204030204" pitchFamily="34" charset="0"/>
              </a:rPr>
              <a:t>/ </a:t>
            </a:r>
            <a:r>
              <a:rPr lang="en-IE" sz="5500" kern="100" dirty="0" err="1">
                <a:effectLst/>
                <a:latin typeface="Calibri" panose="020F0502020204030204" pitchFamily="34" charset="0"/>
                <a:ea typeface="Calibri" panose="020F0502020204030204" pitchFamily="34" charset="0"/>
                <a:cs typeface="Calibri" panose="020F0502020204030204" pitchFamily="34" charset="0"/>
              </a:rPr>
              <a:t>Politica</a:t>
            </a:r>
            <a:r>
              <a:rPr lang="en-IE" sz="5500" kern="100" dirty="0">
                <a:effectLst/>
                <a:latin typeface="Calibri" panose="020F0502020204030204" pitchFamily="34" charset="0"/>
                <a:ea typeface="Calibri" panose="020F0502020204030204" pitchFamily="34" charset="0"/>
                <a:cs typeface="Calibri" panose="020F0502020204030204" pitchFamily="34" charset="0"/>
              </a:rPr>
              <a:t>. </a:t>
            </a:r>
            <a:endParaRPr lang="en-IE" sz="5500" kern="100" dirty="0">
              <a:effectLst/>
              <a:latin typeface="Calibri" panose="020F0502020204030204" pitchFamily="34" charset="0"/>
              <a:ea typeface="Calibri" panose="020F0502020204030204" pitchFamily="34" charset="0"/>
              <a:cs typeface="Times New Roman" panose="02020603050405020304" pitchFamily="18" charset="0"/>
            </a:endParaRPr>
          </a:p>
          <a:p>
            <a:pPr indent="0">
              <a:lnSpc>
                <a:spcPct val="120000"/>
              </a:lnSpc>
              <a:buNone/>
            </a:pPr>
            <a:r>
              <a:rPr lang="en-IE" sz="5500" kern="100" dirty="0">
                <a:effectLst/>
                <a:latin typeface="Calibri" panose="020F0502020204030204" pitchFamily="34" charset="0"/>
                <a:ea typeface="Calibri" panose="020F0502020204030204" pitchFamily="34" charset="0"/>
                <a:cs typeface="Calibri" panose="020F0502020204030204" pitchFamily="34" charset="0"/>
              </a:rPr>
              <a:t> </a:t>
            </a:r>
            <a:endParaRPr lang="en-IE" sz="55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20000"/>
              </a:lnSpc>
              <a:buNone/>
            </a:pPr>
            <a:r>
              <a:rPr lang="en-IE" sz="5500" i="1" kern="100" dirty="0">
                <a:effectLst/>
                <a:latin typeface="Calibri" panose="020F0502020204030204" pitchFamily="34" charset="0"/>
                <a:ea typeface="Calibri" panose="020F0502020204030204" pitchFamily="34" charset="0"/>
                <a:cs typeface="Calibri" panose="020F0502020204030204" pitchFamily="34" charset="0"/>
              </a:rPr>
              <a:t>‘From this it follows that even warfare is by nature a form of acquisition - for the art of hunting is part of it - which is applied against wild animals and against those men who are not prepared to be ruled, even though they are born to subjection, in so far as this war is just by nature’. </a:t>
            </a:r>
          </a:p>
          <a:p>
            <a:pPr marL="342900" lvl="0" indent="-342900">
              <a:lnSpc>
                <a:spcPct val="120000"/>
              </a:lnSpc>
              <a:buFont typeface="Calibri" panose="020F0502020204030204" pitchFamily="34" charset="0"/>
              <a:buChar char="-"/>
            </a:pPr>
            <a:endParaRPr lang="en-IE" sz="55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buFont typeface="Calibri" panose="020F0502020204030204" pitchFamily="34" charset="0"/>
              <a:buChar char="-"/>
            </a:pPr>
            <a:endParaRPr lang="en-IE" sz="55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buFont typeface="Calibri" panose="020F0502020204030204" pitchFamily="34" charset="0"/>
              <a:buChar char="-"/>
            </a:pPr>
            <a:r>
              <a:rPr lang="en-IE" sz="5500" kern="100" dirty="0">
                <a:effectLst/>
                <a:latin typeface="Calibri" panose="020F0502020204030204" pitchFamily="34" charset="0"/>
                <a:ea typeface="Calibri" panose="020F0502020204030204" pitchFamily="34" charset="0"/>
                <a:cs typeface="Calibri" panose="020F0502020204030204" pitchFamily="34" charset="0"/>
              </a:rPr>
              <a:t>Imperialism and later Colonialism were based on this principle which has been instrumental throughout European history</a:t>
            </a:r>
            <a:endParaRPr lang="en-IE" sz="5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20000"/>
              </a:lnSpc>
              <a:buFont typeface="Calibri" panose="020F0502020204030204" pitchFamily="34" charset="0"/>
              <a:buChar char="-"/>
            </a:pPr>
            <a:r>
              <a:rPr lang="en-IE" sz="5500" kern="100" dirty="0">
                <a:effectLst/>
                <a:latin typeface="Calibri" panose="020F0502020204030204" pitchFamily="34" charset="0"/>
                <a:ea typeface="Calibri" panose="020F0502020204030204" pitchFamily="34" charset="0"/>
                <a:cs typeface="Calibri" panose="020F0502020204030204" pitchFamily="34" charset="0"/>
              </a:rPr>
              <a:t>A perspective that sees human nature as violent is prevalent among the media and in the academic context. We remember challenging events in preference to non-challenging events. Being surrounded by regularly occurring violent events world-wide seems to prove this assumption</a:t>
            </a:r>
            <a:endParaRPr lang="en-IE" sz="55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IE" sz="1800" kern="100" dirty="0">
                <a:effectLst/>
                <a:latin typeface="Calibri" panose="020F0502020204030204" pitchFamily="34" charset="0"/>
                <a:ea typeface="Calibri" panose="020F0502020204030204" pitchFamily="34" charset="0"/>
                <a:cs typeface="Calibri" panose="020F0502020204030204" pitchFamily="34" charset="0"/>
              </a:rPr>
              <a:t>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000" dirty="0"/>
          </a:p>
        </p:txBody>
      </p:sp>
    </p:spTree>
    <p:extLst>
      <p:ext uri="{BB962C8B-B14F-4D97-AF65-F5344CB8AC3E}">
        <p14:creationId xmlns:p14="http://schemas.microsoft.com/office/powerpoint/2010/main" val="62560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stuffed animal&#10;&#10;Description automatically generated">
            <a:extLst>
              <a:ext uri="{FF2B5EF4-FFF2-40B4-BE49-F238E27FC236}">
                <a16:creationId xmlns:a16="http://schemas.microsoft.com/office/drawing/2014/main" id="{982EA2AA-96CA-F1BF-1F55-E290E580D83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36000"/>
                    </a14:imgEffect>
                  </a14:imgLayer>
                </a14:imgProps>
              </a:ext>
            </a:extLst>
          </a:blip>
          <a:srcRect t="6529" r="-1" b="55527"/>
          <a:stretch/>
        </p:blipFill>
        <p:spPr>
          <a:xfrm>
            <a:off x="4050992" y="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1D539A-F626-1DAA-5687-C429F2F4D4EC}"/>
              </a:ext>
            </a:extLst>
          </p:cNvPr>
          <p:cNvSpPr>
            <a:spLocks noGrp="1"/>
          </p:cNvSpPr>
          <p:nvPr>
            <p:ph type="title"/>
          </p:nvPr>
        </p:nvSpPr>
        <p:spPr>
          <a:xfrm>
            <a:off x="838200" y="365125"/>
            <a:ext cx="3822189" cy="1899912"/>
          </a:xfrm>
        </p:spPr>
        <p:txBody>
          <a:bodyPr>
            <a:normAutofit/>
          </a:bodyPr>
          <a:lstStyle/>
          <a:p>
            <a:r>
              <a:rPr lang="en-US" sz="4000"/>
              <a:t>Perspectives for a better future</a:t>
            </a:r>
          </a:p>
        </p:txBody>
      </p:sp>
      <p:sp>
        <p:nvSpPr>
          <p:cNvPr id="3" name="Content Placeholder 2">
            <a:extLst>
              <a:ext uri="{FF2B5EF4-FFF2-40B4-BE49-F238E27FC236}">
                <a16:creationId xmlns:a16="http://schemas.microsoft.com/office/drawing/2014/main" id="{BFB3DB0D-914E-9D9D-9E3E-656D56AF405E}"/>
              </a:ext>
            </a:extLst>
          </p:cNvPr>
          <p:cNvSpPr>
            <a:spLocks noGrp="1"/>
          </p:cNvSpPr>
          <p:nvPr>
            <p:ph idx="1"/>
          </p:nvPr>
        </p:nvSpPr>
        <p:spPr>
          <a:xfrm>
            <a:off x="0" y="2065868"/>
            <a:ext cx="7247467" cy="4792122"/>
          </a:xfrm>
        </p:spPr>
        <p:txBody>
          <a:bodyPr>
            <a:normAutofit/>
          </a:bodyPr>
          <a:lstStyle/>
          <a:p>
            <a:pPr marL="0" indent="0">
              <a:buNone/>
            </a:pPr>
            <a:r>
              <a:rPr lang="en-IE" sz="1100" kern="100" dirty="0">
                <a:effectLst/>
                <a:latin typeface="Calibri" panose="020F0502020204030204" pitchFamily="34" charset="0"/>
                <a:ea typeface="Calibri" panose="020F0502020204030204" pitchFamily="34" charset="0"/>
                <a:cs typeface="Calibri" panose="020F0502020204030204" pitchFamily="34" charset="0"/>
              </a:rPr>
              <a:t> </a:t>
            </a:r>
            <a:endParaRPr lang="en-IE"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IE" sz="2000" kern="100" dirty="0">
                <a:effectLst/>
                <a:latin typeface="Calibri" panose="020F0502020204030204" pitchFamily="34" charset="0"/>
                <a:ea typeface="Calibri" panose="020F0502020204030204" pitchFamily="34" charset="0"/>
                <a:cs typeface="Calibri" panose="020F0502020204030204" pitchFamily="34" charset="0"/>
              </a:rPr>
              <a:t>Reversing the loss of connection through:</a:t>
            </a:r>
          </a:p>
          <a:p>
            <a:pPr marL="0" indent="0">
              <a:buNone/>
            </a:pPr>
            <a:endParaRPr lang="en-IE"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IE" sz="1800" kern="100" dirty="0">
                <a:effectLst/>
                <a:latin typeface="Calibri" panose="020F0502020204030204" pitchFamily="34" charset="0"/>
                <a:ea typeface="Calibri" panose="020F0502020204030204" pitchFamily="34" charset="0"/>
                <a:cs typeface="Calibri" panose="020F0502020204030204" pitchFamily="34" charset="0"/>
              </a:rPr>
              <a:t>Restoring a perspective that acknowledges the importance of interconnection and fluency on all level (NVC, Marshall Rosenberg reversing destructive cultural learning)</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IE" sz="1800" kern="100" dirty="0">
                <a:effectLst/>
                <a:latin typeface="Calibri" panose="020F0502020204030204" pitchFamily="34" charset="0"/>
                <a:ea typeface="Calibri" panose="020F0502020204030204" pitchFamily="34" charset="0"/>
                <a:cs typeface="Calibri" panose="020F0502020204030204" pitchFamily="34" charset="0"/>
              </a:rPr>
              <a:t>Healing individual trauma through therapy</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IE" sz="1800" kern="100" dirty="0">
                <a:effectLst/>
                <a:latin typeface="Calibri" panose="020F0502020204030204" pitchFamily="34" charset="0"/>
                <a:ea typeface="Calibri" panose="020F0502020204030204" pitchFamily="34" charset="0"/>
                <a:cs typeface="Calibri" panose="020F0502020204030204" pitchFamily="34" charset="0"/>
              </a:rPr>
              <a:t>Addressing loss, shame and humiliation through acknowledgement</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IE" sz="1800" kern="100" dirty="0">
                <a:effectLst/>
                <a:latin typeface="Calibri" panose="020F0502020204030204" pitchFamily="34" charset="0"/>
                <a:ea typeface="Calibri" panose="020F0502020204030204" pitchFamily="34" charset="0"/>
                <a:cs typeface="Calibri" panose="020F0502020204030204" pitchFamily="34" charset="0"/>
              </a:rPr>
              <a:t>Preference for a perspective on human history that appreciates the long history of non-violent co-existence and an understanding of the establishment of violent and fear-based societies.</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IE" sz="1800" kern="100" dirty="0">
                <a:effectLst/>
                <a:latin typeface="Calibri" panose="020F0502020204030204" pitchFamily="34" charset="0"/>
                <a:ea typeface="Calibri" panose="020F0502020204030204" pitchFamily="34" charset="0"/>
                <a:cs typeface="Calibri" panose="020F0502020204030204" pitchFamily="34" charset="0"/>
              </a:rPr>
              <a:t>Safeguarding experiences of connection in the context of early childhood and education (breastfeeding, infant carrying).</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spTree>
    <p:extLst>
      <p:ext uri="{BB962C8B-B14F-4D97-AF65-F5344CB8AC3E}">
        <p14:creationId xmlns:p14="http://schemas.microsoft.com/office/powerpoint/2010/main" val="308953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veman holding a stick&#10;&#10;Description automatically generated">
            <a:extLst>
              <a:ext uri="{FF2B5EF4-FFF2-40B4-BE49-F238E27FC236}">
                <a16:creationId xmlns:a16="http://schemas.microsoft.com/office/drawing/2014/main" id="{30CFD15D-8227-8AD0-09CA-2DD3F5BAB472}"/>
              </a:ext>
            </a:extLst>
          </p:cNvPr>
          <p:cNvPicPr>
            <a:picLocks noChangeAspect="1"/>
          </p:cNvPicPr>
          <p:nvPr/>
        </p:nvPicPr>
        <p:blipFill>
          <a:blip r:embed="rId2"/>
          <a:srcRect t="14418" b="38418"/>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48D974-5812-6F15-B849-BD2F609756AC}"/>
              </a:ext>
            </a:extLst>
          </p:cNvPr>
          <p:cNvSpPr>
            <a:spLocks noGrp="1"/>
          </p:cNvSpPr>
          <p:nvPr>
            <p:ph type="title"/>
          </p:nvPr>
        </p:nvSpPr>
        <p:spPr>
          <a:xfrm>
            <a:off x="838200" y="365125"/>
            <a:ext cx="3822189" cy="1899912"/>
          </a:xfrm>
        </p:spPr>
        <p:txBody>
          <a:bodyPr>
            <a:normAutofit/>
          </a:bodyPr>
          <a:lstStyle/>
          <a:p>
            <a:r>
              <a:rPr lang="en-GB" sz="4000" kern="100">
                <a:effectLst/>
                <a:latin typeface="Calibri" panose="020F0502020204030204" pitchFamily="34" charset="0"/>
                <a:ea typeface="Calibri" panose="020F0502020204030204" pitchFamily="34" charset="0"/>
                <a:cs typeface="Times New Roman" panose="02020603050405020304" pitchFamily="18" charset="0"/>
              </a:rPr>
              <a:t>Vulnerability</a:t>
            </a:r>
            <a:br>
              <a:rPr lang="en-IE" sz="4000" kern="100">
                <a:effectLst/>
                <a:latin typeface="Calibri" panose="020F0502020204030204" pitchFamily="34" charset="0"/>
                <a:ea typeface="Calibri" panose="020F0502020204030204" pitchFamily="34" charset="0"/>
                <a:cs typeface="Times New Roman" panose="02020603050405020304" pitchFamily="18" charset="0"/>
              </a:rPr>
            </a:br>
            <a:endParaRPr lang="en-US" sz="4000"/>
          </a:p>
        </p:txBody>
      </p:sp>
      <p:sp>
        <p:nvSpPr>
          <p:cNvPr id="3" name="Content Placeholder 2">
            <a:extLst>
              <a:ext uri="{FF2B5EF4-FFF2-40B4-BE49-F238E27FC236}">
                <a16:creationId xmlns:a16="http://schemas.microsoft.com/office/drawing/2014/main" id="{0E98A8BF-A671-7101-6C04-8C293DE66F28}"/>
              </a:ext>
            </a:extLst>
          </p:cNvPr>
          <p:cNvSpPr>
            <a:spLocks noGrp="1"/>
          </p:cNvSpPr>
          <p:nvPr>
            <p:ph idx="1"/>
          </p:nvPr>
        </p:nvSpPr>
        <p:spPr>
          <a:xfrm>
            <a:off x="0" y="2434201"/>
            <a:ext cx="6096000" cy="3742762"/>
          </a:xfrm>
        </p:spPr>
        <p:txBody>
          <a:bodyPr>
            <a:normAutofit fontScale="92500" lnSpcReduction="10000"/>
          </a:bodyPr>
          <a:lstStyle/>
          <a:p>
            <a:pPr indent="0">
              <a:buNone/>
            </a:pPr>
            <a:r>
              <a:rPr lang="en-GB" sz="14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495300"/>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Evolution- walking upright made changes to the human skeleton necessary- premature birthing became a necessity</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66700" indent="0">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66700" indent="0">
              <a:buNone/>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95300"/>
            <a:r>
              <a:rPr lang="en-GB" sz="1800" kern="100" dirty="0">
                <a:effectLst/>
                <a:latin typeface="Calibri" panose="020F0502020204030204" pitchFamily="34" charset="0"/>
                <a:ea typeface="Calibri" panose="020F0502020204030204" pitchFamily="34" charset="0"/>
                <a:cs typeface="Times New Roman" panose="02020603050405020304" pitchFamily="18" charset="0"/>
              </a:rPr>
              <a:t>Vulnerability as a result that made social connectedness paramount</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95300"/>
            <a:r>
              <a:rPr lang="en-GB" sz="1800" kern="100" dirty="0">
                <a:latin typeface="Calibri" panose="020F0502020204030204" pitchFamily="34" charset="0"/>
                <a:ea typeface="Calibri" panose="020F0502020204030204" pitchFamily="34" charset="0"/>
                <a:cs typeface="Times New Roman" panose="02020603050405020304" pitchFamily="18" charset="0"/>
              </a:rPr>
              <a:t>The 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urvival of </a:t>
            </a:r>
            <a:r>
              <a:rPr lang="en-GB" sz="1800" kern="100" dirty="0">
                <a:latin typeface="Calibri" panose="020F0502020204030204" pitchFamily="34" charset="0"/>
                <a:ea typeface="Calibri" panose="020F0502020204030204" pitchFamily="34" charset="0"/>
                <a:cs typeface="Times New Roman" panose="02020603050405020304" pitchFamily="18" charset="0"/>
              </a:rPr>
              <a:t>our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species was due to our ability for social learning and co-operation </a:t>
            </a:r>
          </a:p>
          <a:p>
            <a:pPr marL="266700" indent="0">
              <a:buNone/>
            </a:pPr>
            <a:r>
              <a:rPr lang="en-GB" sz="1800" kern="100" dirty="0">
                <a:latin typeface="Calibri" panose="020F0502020204030204" pitchFamily="34" charset="0"/>
                <a:ea typeface="Calibri" panose="020F0502020204030204" pitchFamily="34" charset="0"/>
                <a:cs typeface="Times New Roman" panose="02020603050405020304" pitchFamily="18" charset="0"/>
              </a:rPr>
              <a: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Anthropologist Christakis 2019)</a:t>
            </a:r>
            <a:endParaRPr lang="en-US" sz="1800" dirty="0"/>
          </a:p>
        </p:txBody>
      </p:sp>
    </p:spTree>
    <p:extLst>
      <p:ext uri="{BB962C8B-B14F-4D97-AF65-F5344CB8AC3E}">
        <p14:creationId xmlns:p14="http://schemas.microsoft.com/office/powerpoint/2010/main" val="3798073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udy sky with a few clouds&#10;&#10;Description automatically generated with medium confidence">
            <a:extLst>
              <a:ext uri="{FF2B5EF4-FFF2-40B4-BE49-F238E27FC236}">
                <a16:creationId xmlns:a16="http://schemas.microsoft.com/office/drawing/2014/main" id="{DBB0FBE8-002A-A4D7-1079-E02D7F7AF18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65000"/>
                    </a14:imgEffect>
                  </a14:imgLayer>
                </a14:imgProps>
              </a:ext>
            </a:extLst>
          </a:blip>
          <a:stretch>
            <a:fillRect/>
          </a:stretch>
        </p:blipFill>
        <p:spPr>
          <a:xfrm>
            <a:off x="0" y="12884"/>
            <a:ext cx="12192000" cy="6832231"/>
          </a:xfrm>
          <a:prstGeom prst="rect">
            <a:avLst/>
          </a:prstGeom>
        </p:spPr>
      </p:pic>
      <p:sp>
        <p:nvSpPr>
          <p:cNvPr id="3" name="Content Placeholder 2">
            <a:extLst>
              <a:ext uri="{FF2B5EF4-FFF2-40B4-BE49-F238E27FC236}">
                <a16:creationId xmlns:a16="http://schemas.microsoft.com/office/drawing/2014/main" id="{B39D5CF7-8058-1821-FFE3-7339B6C095D8}"/>
              </a:ext>
            </a:extLst>
          </p:cNvPr>
          <p:cNvSpPr>
            <a:spLocks noGrp="1"/>
          </p:cNvSpPr>
          <p:nvPr>
            <p:ph idx="1"/>
          </p:nvPr>
        </p:nvSpPr>
        <p:spPr>
          <a:xfrm>
            <a:off x="570569" y="450811"/>
            <a:ext cx="10515600" cy="4351338"/>
          </a:xfrm>
        </p:spPr>
        <p:txBody>
          <a:bodyPr/>
          <a:lstStyle/>
          <a:p>
            <a:pPr marL="0" indent="0" algn="ctr">
              <a:buNone/>
            </a:pPr>
            <a:r>
              <a:rPr lang="en-US" sz="2800" dirty="0"/>
              <a:t>A detailed version of the research has been compiled in form of a blog series entitled:</a:t>
            </a:r>
            <a:br>
              <a:rPr lang="en-US" sz="2800" dirty="0"/>
            </a:br>
            <a:r>
              <a:rPr lang="en-IE" b="1" i="0" u="none" strike="noStrike" dirty="0">
                <a:solidFill>
                  <a:srgbClr val="111111"/>
                </a:solidFill>
                <a:effectLst/>
                <a:latin typeface="var(--wp--preset--font-family--heading)"/>
              </a:rPr>
              <a:t> </a:t>
            </a:r>
          </a:p>
          <a:p>
            <a:pPr marL="0" indent="0" algn="ctr">
              <a:buNone/>
            </a:pPr>
            <a:r>
              <a:rPr lang="en-IE" sz="3600" i="0" u="none" strike="noStrike" dirty="0">
                <a:solidFill>
                  <a:srgbClr val="111111"/>
                </a:solidFill>
                <a:effectLst/>
                <a:latin typeface="var(--wp--preset--font-family--heading)"/>
              </a:rPr>
              <a:t>Trauma, violence and the Legacy of the Holocaust</a:t>
            </a:r>
            <a:endParaRPr lang="en-IE" sz="2800" i="0" u="none" strike="noStrike" dirty="0">
              <a:solidFill>
                <a:srgbClr val="111111"/>
              </a:solidFill>
              <a:effectLst/>
              <a:latin typeface="var(--wp--preset--font-family--heading)"/>
            </a:endParaRPr>
          </a:p>
          <a:p>
            <a:pPr marL="0" indent="0" algn="ctr">
              <a:buNone/>
            </a:pPr>
            <a:r>
              <a:rPr lang="en-IE" sz="2800" dirty="0">
                <a:solidFill>
                  <a:srgbClr val="111111"/>
                </a:solidFill>
                <a:latin typeface="var(--wp--preset--font-family--heading)"/>
              </a:rPr>
              <a:t>and can be accessed via </a:t>
            </a:r>
            <a:r>
              <a:rPr lang="en-IE" sz="2800" dirty="0">
                <a:solidFill>
                  <a:srgbClr val="111111"/>
                </a:solidFill>
                <a:latin typeface="var(--wp--preset--font-family--heading)"/>
                <a:hlinkClick r:id="rId4"/>
              </a:rPr>
              <a:t>www.crinklefilms.ie</a:t>
            </a:r>
            <a:endParaRPr lang="en-IE" sz="2800" dirty="0">
              <a:solidFill>
                <a:srgbClr val="111111"/>
              </a:solidFill>
              <a:latin typeface="var(--wp--preset--font-family--heading)"/>
            </a:endParaRPr>
          </a:p>
          <a:p>
            <a:endParaRPr lang="en-US" dirty="0"/>
          </a:p>
        </p:txBody>
      </p:sp>
      <p:sp>
        <p:nvSpPr>
          <p:cNvPr id="4" name="Rectangle 2">
            <a:extLst>
              <a:ext uri="{FF2B5EF4-FFF2-40B4-BE49-F238E27FC236}">
                <a16:creationId xmlns:a16="http://schemas.microsoft.com/office/drawing/2014/main" id="{F082869B-AB2D-98CC-A12E-21D096F5B322}"/>
              </a:ext>
            </a:extLst>
          </p:cNvPr>
          <p:cNvSpPr>
            <a:spLocks noChangeArrowheads="1"/>
          </p:cNvSpPr>
          <p:nvPr/>
        </p:nvSpPr>
        <p:spPr bwMode="auto">
          <a:xfrm>
            <a:off x="5430643" y="318924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a:extLst>
              <a:ext uri="{FF2B5EF4-FFF2-40B4-BE49-F238E27FC236}">
                <a16:creationId xmlns:a16="http://schemas.microsoft.com/office/drawing/2014/main" id="{B7F1CDB3-E8D3-613E-DE02-93DC6031F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1501" y="3534937"/>
            <a:ext cx="2324100" cy="2311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8C5437BF-F212-FF5B-DB25-51976B1EECFA}"/>
              </a:ext>
            </a:extLst>
          </p:cNvPr>
          <p:cNvSpPr>
            <a:spLocks noChangeArrowheads="1"/>
          </p:cNvSpPr>
          <p:nvPr/>
        </p:nvSpPr>
        <p:spPr bwMode="auto">
          <a:xfrm>
            <a:off x="5430643" y="59578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1000" b="0" i="0" u="none" strike="noStrike" cap="none" normalizeH="0" baseline="0">
                <a:ln>
                  <a:noFill/>
                </a:ln>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https://crinklefilms.ie/blogenglish/</a:t>
            </a:r>
            <a:endParaRPr kumimoji="0" lang="en-GB" altLang="zh-CN"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74577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9BE6-3FBA-007B-11F4-D9F55AEEABB3}"/>
              </a:ext>
            </a:extLst>
          </p:cNvPr>
          <p:cNvSpPr>
            <a:spLocks noGrp="1"/>
          </p:cNvSpPr>
          <p:nvPr>
            <p:ph type="title"/>
          </p:nvPr>
        </p:nvSpPr>
        <p:spPr/>
        <p:txBody>
          <a:bodyPr>
            <a:normAutofit/>
          </a:bodyPr>
          <a:lstStyle/>
          <a:p>
            <a:r>
              <a:rPr lang="en-US" sz="2800" dirty="0"/>
              <a:t>Image references</a:t>
            </a:r>
          </a:p>
        </p:txBody>
      </p:sp>
      <p:sp>
        <p:nvSpPr>
          <p:cNvPr id="3" name="Content Placeholder 2">
            <a:extLst>
              <a:ext uri="{FF2B5EF4-FFF2-40B4-BE49-F238E27FC236}">
                <a16:creationId xmlns:a16="http://schemas.microsoft.com/office/drawing/2014/main" id="{20F67AA2-7892-764D-245F-467E23E0D82E}"/>
              </a:ext>
            </a:extLst>
          </p:cNvPr>
          <p:cNvSpPr>
            <a:spLocks noGrp="1"/>
          </p:cNvSpPr>
          <p:nvPr>
            <p:ph idx="1"/>
          </p:nvPr>
        </p:nvSpPr>
        <p:spPr/>
        <p:txBody>
          <a:bodyPr>
            <a:normAutofit/>
          </a:bodyPr>
          <a:lstStyle/>
          <a:p>
            <a:pPr marL="0" indent="0">
              <a:buNone/>
            </a:pPr>
            <a:endParaRPr lang="en-IE" sz="1800" dirty="0">
              <a:latin typeface="Arial" panose="020B0604020202020204" pitchFamily="34" charset="0"/>
              <a:hlinkClick r:id="rId2" tooltip="User:Edith Castro Roldán (page does not exist)">
                <a:extLst>
                  <a:ext uri="{A12FA001-AC4F-418D-AE19-62706E023703}">
                    <ahyp:hlinkClr xmlns:ahyp="http://schemas.microsoft.com/office/drawing/2018/hyperlinkcolor" val="tx"/>
                  </a:ext>
                </a:extLst>
              </a:hlinkClick>
            </a:endParaRPr>
          </a:p>
          <a:p>
            <a:pPr marL="0" indent="0">
              <a:buNone/>
            </a:pPr>
            <a:r>
              <a:rPr lang="en-IE" sz="1800" u="sng" dirty="0">
                <a:latin typeface="Arial" panose="020B0604020202020204" pitchFamily="34" charset="0"/>
              </a:rPr>
              <a:t>Sl</a:t>
            </a:r>
            <a:r>
              <a:rPr lang="en-IE" sz="1800" b="0" u="sng" strike="noStrike" dirty="0">
                <a:effectLst/>
                <a:latin typeface="Arial" panose="020B0604020202020204" pitchFamily="34" charset="0"/>
              </a:rPr>
              <a:t>ide 7:  </a:t>
            </a:r>
            <a:r>
              <a:rPr lang="en-IE" sz="1800" b="0" strike="noStrike" dirty="0">
                <a:effectLst/>
                <a:latin typeface="Arial" panose="020B0604020202020204" pitchFamily="34" charset="0"/>
              </a:rPr>
              <a:t>Evolution of Neonatal Imitation. Gross L, </a:t>
            </a:r>
            <a:r>
              <a:rPr lang="en-IE" sz="1800" b="0" strike="noStrike" dirty="0" err="1">
                <a:effectLst/>
                <a:latin typeface="Arial" panose="020B0604020202020204" pitchFamily="34" charset="0"/>
              </a:rPr>
              <a:t>PLoS</a:t>
            </a:r>
            <a:r>
              <a:rPr lang="en-IE" sz="1800" b="0" strike="noStrike" dirty="0">
                <a:effectLst/>
                <a:latin typeface="Arial" panose="020B0604020202020204" pitchFamily="34" charset="0"/>
              </a:rPr>
              <a:t> Biology Vol. 4/9/2006, e311 </a:t>
            </a:r>
            <a:r>
              <a:rPr lang="en-IE" sz="1800" b="0" u="sng" strike="noStrike" dirty="0">
                <a:effectLst/>
                <a:latin typeface="Arial" panose="020B0604020202020204" pitchFamily="34" charset="0"/>
                <a:hlinkClick r:id="rId3" tooltip="doi:10.1371/journal.pbio.0040311">
                  <a:extLst>
                    <a:ext uri="{A12FA001-AC4F-418D-AE19-62706E023703}">
                      <ahyp:hlinkClr xmlns:ahyp="http://schemas.microsoft.com/office/drawing/2018/hyperlinkcolor" val="tx"/>
                    </a:ext>
                  </a:extLst>
                </a:hlinkClick>
              </a:rPr>
              <a:t>doi:10.1371/journal.pbio.0040311</a:t>
            </a:r>
            <a:endParaRPr lang="en-IE" sz="1800" b="0" u="sng" strike="noStrike" dirty="0">
              <a:effectLst/>
              <a:latin typeface="Arial" panose="020B0604020202020204" pitchFamily="34" charset="0"/>
            </a:endParaRPr>
          </a:p>
          <a:p>
            <a:pPr marL="0" indent="0">
              <a:buNone/>
            </a:pPr>
            <a:endParaRPr lang="en-IE" sz="1800" u="sng" dirty="0">
              <a:latin typeface="Arial" panose="020B0604020202020204" pitchFamily="34" charset="0"/>
              <a:hlinkClick r:id="rId2" tooltip="User:Edith Castro Roldán (page does not exist)">
                <a:extLst>
                  <a:ext uri="{A12FA001-AC4F-418D-AE19-62706E023703}">
                    <ahyp:hlinkClr xmlns:ahyp="http://schemas.microsoft.com/office/drawing/2018/hyperlinkcolor" val="tx"/>
                  </a:ext>
                </a:extLst>
              </a:hlinkClick>
            </a:endParaRPr>
          </a:p>
          <a:p>
            <a:pPr marL="0" indent="0">
              <a:buNone/>
            </a:pPr>
            <a:r>
              <a:rPr lang="en-IE" sz="1800" dirty="0">
                <a:latin typeface="Arial" panose="020B0604020202020204" pitchFamily="34" charset="0"/>
                <a:hlinkClick r:id="rId2" tooltip="User:Edith Castro Roldán (page does not exist)">
                  <a:extLst>
                    <a:ext uri="{A12FA001-AC4F-418D-AE19-62706E023703}">
                      <ahyp:hlinkClr xmlns:ahyp="http://schemas.microsoft.com/office/drawing/2018/hyperlinkcolor" val="tx"/>
                    </a:ext>
                  </a:extLst>
                </a:hlinkClick>
              </a:rPr>
              <a:t>Sl</a:t>
            </a:r>
            <a:r>
              <a:rPr lang="en-IE" sz="1800" b="0" i="0" u="none" strike="noStrike" dirty="0">
                <a:effectLst/>
                <a:latin typeface="Arial" panose="020B0604020202020204" pitchFamily="34" charset="0"/>
                <a:hlinkClick r:id="rId2" tooltip="User:Edith Castro Roldán (page does not exist)">
                  <a:extLst>
                    <a:ext uri="{A12FA001-AC4F-418D-AE19-62706E023703}">
                      <ahyp:hlinkClr xmlns:ahyp="http://schemas.microsoft.com/office/drawing/2018/hyperlinkcolor" val="tx"/>
                    </a:ext>
                  </a:extLst>
                </a:hlinkClick>
              </a:rPr>
              <a:t>ide 8: Edith Castro Roldán, Oscar Manuel Luna Nieto</a:t>
            </a:r>
            <a:r>
              <a:rPr lang="en-IE" sz="1800" b="0" i="0" u="none" strike="noStrike" dirty="0">
                <a:effectLst/>
                <a:latin typeface="Arial" panose="020B0604020202020204" pitchFamily="34" charset="0"/>
              </a:rPr>
              <a:t> -</a:t>
            </a:r>
          </a:p>
          <a:p>
            <a:pPr marL="0" indent="0">
              <a:buNone/>
            </a:pPr>
            <a:endParaRPr lang="en-IE" sz="1800" dirty="0">
              <a:latin typeface="Arial" panose="020B0604020202020204" pitchFamily="34" charset="0"/>
            </a:endParaRPr>
          </a:p>
          <a:p>
            <a:pPr marL="0" indent="0">
              <a:buNone/>
            </a:pPr>
            <a:r>
              <a:rPr lang="en-IE" sz="1800" b="0" i="0" strike="noStrike" dirty="0">
                <a:effectLst/>
                <a:latin typeface="Arial" panose="020B0604020202020204" pitchFamily="34" charset="0"/>
                <a:hlinkClick r:id="rId4">
                  <a:extLst>
                    <a:ext uri="{A12FA001-AC4F-418D-AE19-62706E023703}">
                      <ahyp:hlinkClr xmlns:ahyp="http://schemas.microsoft.com/office/drawing/2018/hyperlinkcolor" val="tx"/>
                    </a:ext>
                  </a:extLst>
                </a:hlinkClick>
              </a:rPr>
              <a:t>Slide 10: Carlos de las Piedras</a:t>
            </a:r>
            <a:r>
              <a:rPr lang="en-IE" sz="1800" b="0" i="0" strike="noStrike" dirty="0">
                <a:effectLst/>
                <a:latin typeface="Arial" panose="020B0604020202020204" pitchFamily="34" charset="0"/>
              </a:rPr>
              <a:t> - </a:t>
            </a:r>
            <a:r>
              <a:rPr lang="en-IE" sz="1800" b="0" i="0" strike="noStrike" dirty="0">
                <a:effectLst/>
                <a:latin typeface="Arial" panose="020B0604020202020204" pitchFamily="34" charset="0"/>
                <a:hlinkClick r:id="rId5" tooltip="Flickr">
                  <a:extLst>
                    <a:ext uri="{A12FA001-AC4F-418D-AE19-62706E023703}">
                      <ahyp:hlinkClr xmlns:ahyp="http://schemas.microsoft.com/office/drawing/2018/hyperlinkcolor" val="tx"/>
                    </a:ext>
                  </a:extLst>
                </a:hlinkClick>
              </a:rPr>
              <a:t>Flickr</a:t>
            </a:r>
            <a:r>
              <a:rPr lang="en-IE" sz="1800" b="0" i="0" strike="noStrike" dirty="0">
                <a:effectLst/>
                <a:latin typeface="Arial" panose="020B0604020202020204" pitchFamily="34" charset="0"/>
              </a:rPr>
              <a:t>: </a:t>
            </a:r>
            <a:r>
              <a:rPr lang="en-IE" sz="1800" b="0" i="0" strike="noStrike" dirty="0">
                <a:effectLst/>
                <a:latin typeface="Arial" panose="020B0604020202020204" pitchFamily="34" charset="0"/>
                <a:hlinkClick r:id="rId6">
                  <a:extLst>
                    <a:ext uri="{A12FA001-AC4F-418D-AE19-62706E023703}">
                      <ahyp:hlinkClr xmlns:ahyp="http://schemas.microsoft.com/office/drawing/2018/hyperlinkcolor" val="tx"/>
                    </a:ext>
                  </a:extLst>
                </a:hlinkClick>
              </a:rPr>
              <a:t>Sankai Juku</a:t>
            </a:r>
            <a:r>
              <a:rPr lang="en-IE" sz="1800" b="0" i="0" strike="noStrike" dirty="0">
                <a:effectLst/>
                <a:latin typeface="Arial" panose="020B0604020202020204" pitchFamily="34" charset="0"/>
              </a:rPr>
              <a:t> </a:t>
            </a:r>
          </a:p>
          <a:p>
            <a:pPr marL="0" indent="0">
              <a:buNone/>
            </a:pPr>
            <a:endParaRPr lang="en-IE" sz="1800" dirty="0">
              <a:latin typeface="Arial" panose="020B0604020202020204" pitchFamily="34" charset="0"/>
            </a:endParaRPr>
          </a:p>
          <a:p>
            <a:pPr marL="0" indent="0">
              <a:buNone/>
            </a:pPr>
            <a:r>
              <a:rPr lang="en-IE" sz="1800" b="0" i="0" strike="noStrike" dirty="0">
                <a:effectLst/>
                <a:latin typeface="Arial" panose="020B0604020202020204" pitchFamily="34" charset="0"/>
                <a:hlinkClick r:id="rId7" tooltip="User:Etan J. Tal">
                  <a:extLst>
                    <a:ext uri="{A12FA001-AC4F-418D-AE19-62706E023703}">
                      <ahyp:hlinkClr xmlns:ahyp="http://schemas.microsoft.com/office/drawing/2018/hyperlinkcolor" val="tx"/>
                    </a:ext>
                  </a:extLst>
                </a:hlinkClick>
              </a:rPr>
              <a:t>Slide 12: Etan J. Tal</a:t>
            </a:r>
            <a:endParaRPr lang="en-IE" sz="1800" b="0" i="0" strike="noStrike" dirty="0">
              <a:effectLst/>
              <a:latin typeface="Arial" panose="020B0604020202020204" pitchFamily="34" charset="0"/>
            </a:endParaRPr>
          </a:p>
          <a:p>
            <a:pPr marL="0" indent="0">
              <a:buNone/>
            </a:pPr>
            <a:endParaRPr lang="en-IE" sz="1800" dirty="0">
              <a:latin typeface="Arial" panose="020B0604020202020204" pitchFamily="34" charset="0"/>
            </a:endParaRPr>
          </a:p>
          <a:p>
            <a:pPr marL="0" indent="0">
              <a:buNone/>
            </a:pPr>
            <a:endParaRPr lang="en-US" sz="1800" dirty="0"/>
          </a:p>
        </p:txBody>
      </p:sp>
    </p:spTree>
    <p:extLst>
      <p:ext uri="{BB962C8B-B14F-4D97-AF65-F5344CB8AC3E}">
        <p14:creationId xmlns:p14="http://schemas.microsoft.com/office/powerpoint/2010/main" val="530890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8149-644D-3553-737C-5C9D535B144C}"/>
              </a:ext>
            </a:extLst>
          </p:cNvPr>
          <p:cNvSpPr>
            <a:spLocks noGrp="1"/>
          </p:cNvSpPr>
          <p:nvPr>
            <p:ph type="title"/>
          </p:nvPr>
        </p:nvSpPr>
        <p:spPr>
          <a:xfrm>
            <a:off x="838200" y="-294632"/>
            <a:ext cx="10515600" cy="1255331"/>
          </a:xfrm>
        </p:spPr>
        <p:txBody>
          <a:bodyPr>
            <a:normAutofit/>
          </a:bodyPr>
          <a:lstStyle/>
          <a:p>
            <a:r>
              <a:rPr lang="en-US" sz="2800" dirty="0"/>
              <a:t>Research referred to</a:t>
            </a:r>
          </a:p>
        </p:txBody>
      </p:sp>
      <p:sp>
        <p:nvSpPr>
          <p:cNvPr id="3" name="Content Placeholder 2">
            <a:extLst>
              <a:ext uri="{FF2B5EF4-FFF2-40B4-BE49-F238E27FC236}">
                <a16:creationId xmlns:a16="http://schemas.microsoft.com/office/drawing/2014/main" id="{42CE301B-0CED-1396-536E-A19EE525B03D}"/>
              </a:ext>
            </a:extLst>
          </p:cNvPr>
          <p:cNvSpPr>
            <a:spLocks noGrp="1"/>
          </p:cNvSpPr>
          <p:nvPr>
            <p:ph idx="1"/>
          </p:nvPr>
        </p:nvSpPr>
        <p:spPr>
          <a:xfrm>
            <a:off x="838200" y="636608"/>
            <a:ext cx="10515600" cy="6088283"/>
          </a:xfrm>
        </p:spPr>
        <p:txBody>
          <a:bodyPr>
            <a:normAutofit fontScale="55000" lnSpcReduction="20000"/>
          </a:bodyPr>
          <a:lstStyle/>
          <a:p>
            <a:pPr marL="457200" indent="-457200">
              <a:lnSpc>
                <a:spcPct val="120000"/>
              </a:lnSpc>
            </a:pPr>
            <a:r>
              <a:rPr lang="en-GB" sz="1800" dirty="0">
                <a:effectLst/>
                <a:latin typeface="Calibri" panose="020F0502020204030204" pitchFamily="34" charset="0"/>
                <a:ea typeface="Times New Roman" panose="02020603050405020304" pitchFamily="18" charset="0"/>
              </a:rPr>
              <a:t>Aristoteles. (n.d.). Book 1. In </a:t>
            </a:r>
            <a:r>
              <a:rPr lang="en-GB" sz="1800" i="1" dirty="0">
                <a:effectLst/>
                <a:latin typeface="Calibri" panose="020F0502020204030204" pitchFamily="34" charset="0"/>
                <a:ea typeface="Times New Roman" panose="02020603050405020304" pitchFamily="18" charset="0"/>
              </a:rPr>
              <a:t>Politics</a:t>
            </a:r>
            <a:r>
              <a:rPr lang="en-GB" sz="1800" dirty="0">
                <a:effectLst/>
                <a:latin typeface="Calibri" panose="020F0502020204030204" pitchFamily="34" charset="0"/>
                <a:ea typeface="Times New Roman" panose="02020603050405020304" pitchFamily="18" charset="0"/>
              </a:rPr>
              <a:t> (p. 1256B).</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a:effectLst/>
                <a:latin typeface="Calibri" panose="020F0502020204030204" pitchFamily="34" charset="0"/>
                <a:ea typeface="Times New Roman" panose="02020603050405020304" pitchFamily="18" charset="0"/>
              </a:rPr>
              <a:t>Christakis, N. A. (2019). </a:t>
            </a:r>
            <a:r>
              <a:rPr lang="en-GB" sz="1800" i="1" dirty="0">
                <a:effectLst/>
                <a:latin typeface="Calibri" panose="020F0502020204030204" pitchFamily="34" charset="0"/>
                <a:ea typeface="Times New Roman" panose="02020603050405020304" pitchFamily="18" charset="0"/>
              </a:rPr>
              <a:t>Blueprint, The Evolutionary Origins of a Good Society .</a:t>
            </a:r>
            <a:r>
              <a:rPr lang="en-GB" sz="1800" dirty="0">
                <a:effectLst/>
                <a:latin typeface="Calibri" panose="020F0502020204030204" pitchFamily="34" charset="0"/>
                <a:ea typeface="Times New Roman" panose="02020603050405020304" pitchFamily="18" charset="0"/>
              </a:rPr>
              <a:t> New York: Little, Brown Spark.</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a:effectLst/>
                <a:latin typeface="Calibri" panose="020F0502020204030204" pitchFamily="34" charset="0"/>
                <a:ea typeface="Times New Roman" panose="02020603050405020304" pitchFamily="18" charset="0"/>
              </a:rPr>
              <a:t>Collins, R. (2004). </a:t>
            </a:r>
            <a:r>
              <a:rPr lang="en-GB" sz="1800" i="1" dirty="0">
                <a:effectLst/>
                <a:latin typeface="Calibri" panose="020F0502020204030204" pitchFamily="34" charset="0"/>
                <a:ea typeface="Times New Roman" panose="02020603050405020304" pitchFamily="18" charset="0"/>
              </a:rPr>
              <a:t>Interaction Ritual Chains.</a:t>
            </a:r>
            <a:r>
              <a:rPr lang="en-GB" sz="1800" dirty="0">
                <a:effectLst/>
                <a:latin typeface="Calibri" panose="020F0502020204030204" pitchFamily="34" charset="0"/>
                <a:ea typeface="Times New Roman" panose="02020603050405020304" pitchFamily="18" charset="0"/>
              </a:rPr>
              <a:t> Princeton: Princeton UP.</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err="1">
                <a:effectLst/>
                <a:latin typeface="Calibri" panose="020F0502020204030204" pitchFamily="34" charset="0"/>
                <a:ea typeface="Times New Roman" panose="02020603050405020304" pitchFamily="18" charset="0"/>
              </a:rPr>
              <a:t>Eyerman</a:t>
            </a:r>
            <a:r>
              <a:rPr lang="en-GB" sz="1800" dirty="0">
                <a:effectLst/>
                <a:latin typeface="Calibri" panose="020F0502020204030204" pitchFamily="34" charset="0"/>
                <a:ea typeface="Times New Roman" panose="02020603050405020304" pitchFamily="18" charset="0"/>
              </a:rPr>
              <a:t>, R. (2001). </a:t>
            </a:r>
            <a:r>
              <a:rPr lang="en-GB" sz="1800" i="1" dirty="0">
                <a:effectLst/>
                <a:latin typeface="Calibri" panose="020F0502020204030204" pitchFamily="34" charset="0"/>
                <a:ea typeface="Times New Roman" panose="02020603050405020304" pitchFamily="18" charset="0"/>
              </a:rPr>
              <a:t>Cultural Trauma.</a:t>
            </a:r>
            <a:r>
              <a:rPr lang="en-GB" sz="1800" dirty="0">
                <a:effectLst/>
                <a:latin typeface="Calibri" panose="020F0502020204030204" pitchFamily="34" charset="0"/>
                <a:ea typeface="Times New Roman" panose="02020603050405020304" pitchFamily="18" charset="0"/>
              </a:rPr>
              <a:t> Cambridge: Cambridge UP.</a:t>
            </a:r>
          </a:p>
          <a:p>
            <a:pPr marL="457200" indent="-457200">
              <a:lnSpc>
                <a:spcPct val="120000"/>
              </a:lnSpc>
            </a:pPr>
            <a:r>
              <a:rPr lang="en-GB" sz="1800" dirty="0">
                <a:effectLst/>
                <a:latin typeface="Calibri" panose="020F0502020204030204" pitchFamily="34" charset="0"/>
                <a:ea typeface="Times New Roman" panose="02020603050405020304" pitchFamily="18" charset="0"/>
              </a:rPr>
              <a:t>Fry, D. P. (2007). </a:t>
            </a:r>
            <a:r>
              <a:rPr lang="en-GB" sz="1800" i="1" dirty="0">
                <a:effectLst/>
                <a:latin typeface="Calibri" panose="020F0502020204030204" pitchFamily="34" charset="0"/>
                <a:ea typeface="Times New Roman" panose="02020603050405020304" pitchFamily="18" charset="0"/>
              </a:rPr>
              <a:t>Beyond War.</a:t>
            </a:r>
            <a:r>
              <a:rPr lang="en-GB" sz="1800" dirty="0">
                <a:effectLst/>
                <a:latin typeface="Calibri" panose="020F0502020204030204" pitchFamily="34" charset="0"/>
                <a:ea typeface="Times New Roman" panose="02020603050405020304" pitchFamily="18" charset="0"/>
              </a:rPr>
              <a:t> New York: Oxford UP.</a:t>
            </a:r>
            <a:endParaRPr lang="en-IE" sz="1800" dirty="0">
              <a:latin typeface="Times New Roman" panose="02020603050405020304" pitchFamily="18" charset="0"/>
              <a:ea typeface="Times New Roman" panose="02020603050405020304" pitchFamily="18" charset="0"/>
            </a:endParaRPr>
          </a:p>
          <a:p>
            <a:pPr marL="457200" indent="-457200">
              <a:lnSpc>
                <a:spcPct val="120000"/>
              </a:lnSpc>
            </a:pPr>
            <a:r>
              <a:rPr lang="en-GB" sz="1800" dirty="0">
                <a:effectLst/>
                <a:latin typeface="Calibri" panose="020F0502020204030204" pitchFamily="34" charset="0"/>
                <a:ea typeface="Times New Roman" panose="02020603050405020304" pitchFamily="18" charset="0"/>
              </a:rPr>
              <a:t>Jung, C., &amp; </a:t>
            </a:r>
            <a:r>
              <a:rPr lang="en-GB" sz="1800" dirty="0" err="1">
                <a:effectLst/>
                <a:latin typeface="Calibri" panose="020F0502020204030204" pitchFamily="34" charset="0"/>
                <a:ea typeface="Times New Roman" panose="02020603050405020304" pitchFamily="18" charset="0"/>
              </a:rPr>
              <a:t>Sparenberg</a:t>
            </a:r>
            <a:r>
              <a:rPr lang="en-GB" sz="1800" dirty="0">
                <a:effectLst/>
                <a:latin typeface="Calibri" panose="020F0502020204030204" pitchFamily="34" charset="0"/>
                <a:ea typeface="Times New Roman" panose="02020603050405020304" pitchFamily="18" charset="0"/>
              </a:rPr>
              <a:t>, P. (2012). Cognitive perspectives on embodiment. In S. C. Koch, T. Fuchs, M. Summa, &amp; C. Müller (Eds.), </a:t>
            </a:r>
            <a:r>
              <a:rPr lang="en-GB" sz="1800" i="1" dirty="0">
                <a:effectLst/>
                <a:latin typeface="Calibri" panose="020F0502020204030204" pitchFamily="34" charset="0"/>
                <a:ea typeface="Times New Roman" panose="02020603050405020304" pitchFamily="18" charset="0"/>
              </a:rPr>
              <a:t>Body Memory, Metaphor and Movement</a:t>
            </a:r>
            <a:r>
              <a:rPr lang="en-GB" sz="1800" dirty="0">
                <a:effectLst/>
                <a:latin typeface="Calibri" panose="020F0502020204030204" pitchFamily="34" charset="0"/>
                <a:ea typeface="Times New Roman" panose="02020603050405020304" pitchFamily="18" charset="0"/>
              </a:rPr>
              <a:t> (pp. 141-154). Amsterdam: John </a:t>
            </a:r>
            <a:r>
              <a:rPr lang="en-GB" sz="1800" dirty="0" err="1">
                <a:effectLst/>
                <a:latin typeface="Calibri" panose="020F0502020204030204" pitchFamily="34" charset="0"/>
                <a:ea typeface="Times New Roman" panose="02020603050405020304" pitchFamily="18" charset="0"/>
              </a:rPr>
              <a:t>Benjamins</a:t>
            </a:r>
            <a:r>
              <a:rPr lang="en-GB" sz="1800" dirty="0">
                <a:effectLst/>
                <a:latin typeface="Calibri" panose="020F0502020204030204" pitchFamily="34" charset="0"/>
                <a:ea typeface="Times New Roman" panose="02020603050405020304" pitchFamily="18" charset="0"/>
              </a:rPr>
              <a:t>.</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a:effectLst/>
                <a:latin typeface="Calibri" panose="020F0502020204030204" pitchFamily="34" charset="0"/>
                <a:ea typeface="Times New Roman" panose="02020603050405020304" pitchFamily="18" charset="0"/>
              </a:rPr>
              <a:t>Kandel, E. (2006). </a:t>
            </a:r>
            <a:r>
              <a:rPr lang="en-GB" sz="1800" i="1" dirty="0">
                <a:effectLst/>
                <a:latin typeface="Calibri" panose="020F0502020204030204" pitchFamily="34" charset="0"/>
                <a:ea typeface="Times New Roman" panose="02020603050405020304" pitchFamily="18" charset="0"/>
              </a:rPr>
              <a:t>In Search of Memory.</a:t>
            </a:r>
            <a:r>
              <a:rPr lang="en-GB" sz="1800" dirty="0">
                <a:effectLst/>
                <a:latin typeface="Calibri" panose="020F0502020204030204" pitchFamily="34" charset="0"/>
                <a:ea typeface="Times New Roman" panose="02020603050405020304" pitchFamily="18" charset="0"/>
              </a:rPr>
              <a:t> New York: Norton and Company Inc.</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a:effectLst/>
                <a:latin typeface="Calibri" panose="020F0502020204030204" pitchFamily="34" charset="0"/>
                <a:ea typeface="Times New Roman" panose="02020603050405020304" pitchFamily="18" charset="0"/>
              </a:rPr>
              <a:t>Kolk, B. v. (2005). Developmental Trauma Disorder. </a:t>
            </a:r>
            <a:r>
              <a:rPr lang="en-GB" sz="1800" i="1" dirty="0">
                <a:effectLst/>
                <a:latin typeface="Calibri" panose="020F0502020204030204" pitchFamily="34" charset="0"/>
                <a:ea typeface="Times New Roman" panose="02020603050405020304" pitchFamily="18" charset="0"/>
              </a:rPr>
              <a:t>Psychiatric Annals, 5</a:t>
            </a:r>
            <a:r>
              <a:rPr lang="en-GB" sz="1800" dirty="0">
                <a:effectLst/>
                <a:latin typeface="Calibri" panose="020F0502020204030204" pitchFamily="34" charset="0"/>
                <a:ea typeface="Times New Roman" panose="02020603050405020304" pitchFamily="18" charset="0"/>
              </a:rPr>
              <a:t>(35), 1-8.</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a:effectLst/>
                <a:latin typeface="Calibri" panose="020F0502020204030204" pitchFamily="34" charset="0"/>
                <a:ea typeface="Times New Roman" panose="02020603050405020304" pitchFamily="18" charset="0"/>
              </a:rPr>
              <a:t>Lawson, C. A. (2004). </a:t>
            </a:r>
            <a:r>
              <a:rPr lang="en-GB" sz="1800" i="1" dirty="0">
                <a:effectLst/>
                <a:latin typeface="Calibri" panose="020F0502020204030204" pitchFamily="34" charset="0"/>
                <a:ea typeface="Times New Roman" panose="02020603050405020304" pitchFamily="18" charset="0"/>
              </a:rPr>
              <a:t>The Borderline Mother.</a:t>
            </a:r>
            <a:r>
              <a:rPr lang="en-GB" sz="1800" dirty="0">
                <a:effectLst/>
                <a:latin typeface="Calibri" panose="020F0502020204030204" pitchFamily="34" charset="0"/>
                <a:ea typeface="Times New Roman" panose="02020603050405020304" pitchFamily="18" charset="0"/>
              </a:rPr>
              <a:t> Lanham: Rowman and Littlefield Publishers.</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a:effectLst/>
                <a:latin typeface="Calibri" panose="020F0502020204030204" pitchFamily="34" charset="0"/>
                <a:ea typeface="Times New Roman" panose="02020603050405020304" pitchFamily="18" charset="0"/>
              </a:rPr>
              <a:t>LeDoux, J. (1996). </a:t>
            </a:r>
            <a:r>
              <a:rPr lang="en-GB" sz="1800" i="1" dirty="0">
                <a:effectLst/>
                <a:latin typeface="Calibri" panose="020F0502020204030204" pitchFamily="34" charset="0"/>
                <a:ea typeface="Times New Roman" panose="02020603050405020304" pitchFamily="18" charset="0"/>
              </a:rPr>
              <a:t>The </a:t>
            </a:r>
            <a:r>
              <a:rPr lang="en-GB" sz="1800" i="1" dirty="0" err="1">
                <a:effectLst/>
                <a:latin typeface="Calibri" panose="020F0502020204030204" pitchFamily="34" charset="0"/>
                <a:ea typeface="Times New Roman" panose="02020603050405020304" pitchFamily="18" charset="0"/>
              </a:rPr>
              <a:t>Memotional</a:t>
            </a:r>
            <a:r>
              <a:rPr lang="en-GB" sz="1800" i="1" dirty="0">
                <a:effectLst/>
                <a:latin typeface="Calibri" panose="020F0502020204030204" pitchFamily="34" charset="0"/>
                <a:ea typeface="Times New Roman" panose="02020603050405020304" pitchFamily="18" charset="0"/>
              </a:rPr>
              <a:t> Brain.</a:t>
            </a:r>
            <a:r>
              <a:rPr lang="en-GB" sz="1800" dirty="0">
                <a:effectLst/>
                <a:latin typeface="Calibri" panose="020F0502020204030204" pitchFamily="34" charset="0"/>
                <a:ea typeface="Times New Roman" panose="02020603050405020304" pitchFamily="18" charset="0"/>
              </a:rPr>
              <a:t> New York: Simon and Schuster Paperbacks.</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a:effectLst/>
                <a:latin typeface="Calibri" panose="020F0502020204030204" pitchFamily="34" charset="0"/>
                <a:ea typeface="Times New Roman" panose="02020603050405020304" pitchFamily="18" charset="0"/>
              </a:rPr>
              <a:t>LeDoux, J. (2002). </a:t>
            </a:r>
            <a:r>
              <a:rPr lang="en-GB" sz="1800" i="1" dirty="0">
                <a:effectLst/>
                <a:latin typeface="Calibri" panose="020F0502020204030204" pitchFamily="34" charset="0"/>
                <a:ea typeface="Times New Roman" panose="02020603050405020304" pitchFamily="18" charset="0"/>
              </a:rPr>
              <a:t>The Synaptic Self.</a:t>
            </a:r>
            <a:r>
              <a:rPr lang="en-GB" sz="1800" dirty="0">
                <a:effectLst/>
                <a:latin typeface="Calibri" panose="020F0502020204030204" pitchFamily="34" charset="0"/>
                <a:ea typeface="Times New Roman" panose="02020603050405020304" pitchFamily="18" charset="0"/>
              </a:rPr>
              <a:t> New York: Penguin books.</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a:effectLst/>
                <a:latin typeface="Calibri" panose="020F0502020204030204" pitchFamily="34" charset="0"/>
                <a:ea typeface="Times New Roman" panose="02020603050405020304" pitchFamily="18" charset="0"/>
              </a:rPr>
              <a:t>Levine, P. (2005). </a:t>
            </a:r>
            <a:r>
              <a:rPr lang="en-GB" sz="1800" i="1" dirty="0">
                <a:effectLst/>
                <a:latin typeface="Calibri" panose="020F0502020204030204" pitchFamily="34" charset="0"/>
                <a:ea typeface="Times New Roman" panose="02020603050405020304" pitchFamily="18" charset="0"/>
              </a:rPr>
              <a:t>Healing Trauma.</a:t>
            </a:r>
            <a:r>
              <a:rPr lang="en-GB" sz="1800" dirty="0">
                <a:effectLst/>
                <a:latin typeface="Calibri" panose="020F0502020204030204" pitchFamily="34" charset="0"/>
                <a:ea typeface="Times New Roman" panose="02020603050405020304" pitchFamily="18" charset="0"/>
              </a:rPr>
              <a:t> Boulder: Sounds True.</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a:effectLst/>
                <a:latin typeface="Calibri" panose="020F0502020204030204" pitchFamily="34" charset="0"/>
                <a:ea typeface="Times New Roman" panose="02020603050405020304" pitchFamily="18" charset="0"/>
              </a:rPr>
              <a:t>Lewis, H. (1971). </a:t>
            </a:r>
            <a:r>
              <a:rPr lang="en-GB" sz="1800" i="1" dirty="0">
                <a:effectLst/>
                <a:latin typeface="Calibri" panose="020F0502020204030204" pitchFamily="34" charset="0"/>
                <a:ea typeface="Times New Roman" panose="02020603050405020304" pitchFamily="18" charset="0"/>
              </a:rPr>
              <a:t>Shame and Guilt in Neurosis.</a:t>
            </a:r>
            <a:r>
              <a:rPr lang="en-GB" sz="1800" dirty="0">
                <a:effectLst/>
                <a:latin typeface="Calibri" panose="020F0502020204030204" pitchFamily="34" charset="0"/>
                <a:ea typeface="Times New Roman" panose="02020603050405020304" pitchFamily="18" charset="0"/>
              </a:rPr>
              <a:t> New York: IUP.</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a:effectLst/>
                <a:latin typeface="Calibri" panose="020F0502020204030204" pitchFamily="34" charset="0"/>
                <a:ea typeface="Times New Roman" panose="02020603050405020304" pitchFamily="18" charset="0"/>
              </a:rPr>
              <a:t>Lindner, E. G. (2002). Healing the Cycles of Humiliation: How to Attend to Emotional Aspects of "Unsolvable Conflicts" and the Use of "Humiliation Entrepreneurship". </a:t>
            </a:r>
            <a:r>
              <a:rPr lang="en-GB" sz="1800" i="1" dirty="0">
                <a:effectLst/>
                <a:latin typeface="Calibri" panose="020F0502020204030204" pitchFamily="34" charset="0"/>
                <a:ea typeface="Times New Roman" panose="02020603050405020304" pitchFamily="18" charset="0"/>
              </a:rPr>
              <a:t>Peace and Conflict, Journal of Peace Psychology, 2</a:t>
            </a:r>
            <a:r>
              <a:rPr lang="en-GB" sz="1800" dirty="0">
                <a:effectLst/>
                <a:latin typeface="Calibri" panose="020F0502020204030204" pitchFamily="34" charset="0"/>
                <a:ea typeface="Times New Roman" panose="02020603050405020304" pitchFamily="18" charset="0"/>
              </a:rPr>
              <a:t>(8), 125.</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err="1">
                <a:effectLst/>
                <a:latin typeface="Calibri" panose="020F0502020204030204" pitchFamily="34" charset="0"/>
                <a:ea typeface="Times New Roman" panose="02020603050405020304" pitchFamily="18" charset="0"/>
              </a:rPr>
              <a:t>Lisak</a:t>
            </a:r>
            <a:r>
              <a:rPr lang="en-GB" sz="1800" dirty="0">
                <a:effectLst/>
                <a:latin typeface="Calibri" panose="020F0502020204030204" pitchFamily="34" charset="0"/>
                <a:ea typeface="Times New Roman" panose="02020603050405020304" pitchFamily="18" charset="0"/>
              </a:rPr>
              <a:t>, D. (2002). </a:t>
            </a:r>
            <a:r>
              <a:rPr lang="en-GB" sz="1800" i="1" dirty="0">
                <a:effectLst/>
                <a:latin typeface="Calibri" panose="020F0502020204030204" pitchFamily="34" charset="0"/>
                <a:ea typeface="Times New Roman" panose="02020603050405020304" pitchFamily="18" charset="0"/>
              </a:rPr>
              <a:t>The Neurobiology of Trauma.</a:t>
            </a:r>
            <a:r>
              <a:rPr lang="en-GB" sz="1800" dirty="0">
                <a:effectLst/>
                <a:latin typeface="Calibri" panose="020F0502020204030204" pitchFamily="34" charset="0"/>
                <a:ea typeface="Times New Roman" panose="02020603050405020304" pitchFamily="18" charset="0"/>
              </a:rPr>
              <a:t> Retrieved August 29, 2009, from http://</a:t>
            </a:r>
            <a:r>
              <a:rPr lang="en-GB" sz="1800" dirty="0" err="1">
                <a:effectLst/>
                <a:latin typeface="Calibri" panose="020F0502020204030204" pitchFamily="34" charset="0"/>
                <a:ea typeface="Times New Roman" panose="02020603050405020304" pitchFamily="18" charset="0"/>
              </a:rPr>
              <a:t>www.nowldef.org</a:t>
            </a:r>
            <a:r>
              <a:rPr lang="en-GB" sz="1800" dirty="0">
                <a:effectLst/>
                <a:latin typeface="Calibri" panose="020F0502020204030204" pitchFamily="34" charset="0"/>
                <a:ea typeface="Times New Roman" panose="02020603050405020304" pitchFamily="18" charset="0"/>
              </a:rPr>
              <a:t>/html/</a:t>
            </a:r>
            <a:r>
              <a:rPr lang="en-GB" sz="1800" dirty="0" err="1">
                <a:effectLst/>
                <a:latin typeface="Calibri" panose="020F0502020204030204" pitchFamily="34" charset="0"/>
                <a:ea typeface="Times New Roman" panose="02020603050405020304" pitchFamily="18" charset="0"/>
              </a:rPr>
              <a:t>njep</a:t>
            </a:r>
            <a:r>
              <a:rPr lang="en-GB" sz="1800" dirty="0">
                <a:effectLst/>
                <a:latin typeface="Calibri" panose="020F0502020204030204" pitchFamily="34" charset="0"/>
                <a:ea typeface="Times New Roman" panose="02020603050405020304" pitchFamily="18" charset="0"/>
              </a:rPr>
              <a:t>/</a:t>
            </a:r>
            <a:r>
              <a:rPr lang="en-GB" sz="1800" dirty="0" err="1">
                <a:effectLst/>
                <a:latin typeface="Calibri" panose="020F0502020204030204" pitchFamily="34" charset="0"/>
                <a:ea typeface="Times New Roman" panose="02020603050405020304" pitchFamily="18" charset="0"/>
              </a:rPr>
              <a:t>dvd</a:t>
            </a:r>
            <a:r>
              <a:rPr lang="en-GB" sz="1800" dirty="0">
                <a:effectLst/>
                <a:latin typeface="Calibri" panose="020F0502020204030204" pitchFamily="34" charset="0"/>
                <a:ea typeface="Times New Roman" panose="02020603050405020304" pitchFamily="18" charset="0"/>
              </a:rPr>
              <a:t>/pdf/neurobiology. pdf</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a:effectLst/>
                <a:latin typeface="Calibri" panose="020F0502020204030204" pitchFamily="34" charset="0"/>
                <a:ea typeface="Times New Roman" panose="02020603050405020304" pitchFamily="18" charset="0"/>
              </a:rPr>
              <a:t>Rogers, C. R. (1961). </a:t>
            </a:r>
            <a:r>
              <a:rPr lang="en-GB" sz="1800" i="1" dirty="0">
                <a:effectLst/>
                <a:latin typeface="Calibri" panose="020F0502020204030204" pitchFamily="34" charset="0"/>
                <a:ea typeface="Times New Roman" panose="02020603050405020304" pitchFamily="18" charset="0"/>
              </a:rPr>
              <a:t>On Becoming a Person.</a:t>
            </a:r>
            <a:r>
              <a:rPr lang="en-GB" sz="1800" dirty="0">
                <a:effectLst/>
                <a:latin typeface="Calibri" panose="020F0502020204030204" pitchFamily="34" charset="0"/>
                <a:ea typeface="Times New Roman" panose="02020603050405020304" pitchFamily="18" charset="0"/>
              </a:rPr>
              <a:t> London: Constable &amp; Company. </a:t>
            </a:r>
          </a:p>
          <a:p>
            <a:pPr marL="457200" indent="-457200">
              <a:lnSpc>
                <a:spcPct val="120000"/>
              </a:lnSpc>
            </a:pPr>
            <a:r>
              <a:rPr lang="en-GB" sz="1800" dirty="0">
                <a:effectLst/>
                <a:latin typeface="Calibri" panose="020F0502020204030204" pitchFamily="34" charset="0"/>
                <a:ea typeface="Times New Roman" panose="02020603050405020304" pitchFamily="18" charset="0"/>
              </a:rPr>
              <a:t>Rosenberg, M. B. (2003). </a:t>
            </a:r>
            <a:r>
              <a:rPr lang="en-GB" sz="1800" i="1" dirty="0">
                <a:effectLst/>
                <a:latin typeface="Calibri" panose="020F0502020204030204" pitchFamily="34" charset="0"/>
                <a:ea typeface="Times New Roman" panose="02020603050405020304" pitchFamily="18" charset="0"/>
              </a:rPr>
              <a:t>Nonviolent Communication: A Language of Life.</a:t>
            </a:r>
            <a:r>
              <a:rPr lang="en-GB" sz="1800" dirty="0">
                <a:effectLst/>
                <a:latin typeface="Calibri" panose="020F0502020204030204" pitchFamily="34" charset="0"/>
                <a:ea typeface="Times New Roman" panose="02020603050405020304" pitchFamily="18" charset="0"/>
              </a:rPr>
              <a:t> Encinitas: </a:t>
            </a:r>
            <a:r>
              <a:rPr lang="en-GB" sz="1800" dirty="0" err="1">
                <a:effectLst/>
                <a:latin typeface="Calibri" panose="020F0502020204030204" pitchFamily="34" charset="0"/>
                <a:ea typeface="Times New Roman" panose="02020603050405020304" pitchFamily="18" charset="0"/>
              </a:rPr>
              <a:t>Puddledancer</a:t>
            </a:r>
            <a:r>
              <a:rPr lang="en-GB" sz="1800" dirty="0">
                <a:effectLst/>
                <a:latin typeface="Calibri" panose="020F0502020204030204" pitchFamily="34" charset="0"/>
                <a:ea typeface="Times New Roman" panose="02020603050405020304" pitchFamily="18" charset="0"/>
              </a:rPr>
              <a:t> Press.</a:t>
            </a:r>
            <a:endParaRPr lang="en-IE" sz="1800" dirty="0">
              <a:latin typeface="Times New Roman" panose="02020603050405020304" pitchFamily="18" charset="0"/>
              <a:ea typeface="Times New Roman" panose="02020603050405020304" pitchFamily="18" charset="0"/>
            </a:endParaRPr>
          </a:p>
          <a:p>
            <a:pPr marL="457200" indent="-457200">
              <a:lnSpc>
                <a:spcPct val="120000"/>
              </a:lnSpc>
            </a:pPr>
            <a:r>
              <a:rPr lang="en-GB" sz="1800" dirty="0" err="1">
                <a:effectLst/>
                <a:latin typeface="Calibri" panose="020F0502020204030204" pitchFamily="34" charset="0"/>
                <a:ea typeface="Times New Roman" panose="02020603050405020304" pitchFamily="18" charset="0"/>
              </a:rPr>
              <a:t>Scaer</a:t>
            </a:r>
            <a:r>
              <a:rPr lang="en-GB" sz="1800" dirty="0">
                <a:effectLst/>
                <a:latin typeface="Calibri" panose="020F0502020204030204" pitchFamily="34" charset="0"/>
                <a:ea typeface="Times New Roman" panose="02020603050405020304" pitchFamily="18" charset="0"/>
              </a:rPr>
              <a:t>, R. (2001). The Neurobiology of Dissociation and Chronic Disease. </a:t>
            </a:r>
            <a:r>
              <a:rPr lang="en-GB" sz="1800" i="1" dirty="0">
                <a:effectLst/>
                <a:latin typeface="Calibri" panose="020F0502020204030204" pitchFamily="34" charset="0"/>
                <a:ea typeface="Times New Roman" panose="02020603050405020304" pitchFamily="18" charset="0"/>
              </a:rPr>
              <a:t>Applied Psychophysiology and Biofeedback, 1</a:t>
            </a:r>
            <a:r>
              <a:rPr lang="en-GB" sz="1800" dirty="0">
                <a:effectLst/>
                <a:latin typeface="Calibri" panose="020F0502020204030204" pitchFamily="34" charset="0"/>
                <a:ea typeface="Times New Roman" panose="02020603050405020304" pitchFamily="18" charset="0"/>
              </a:rPr>
              <a:t>(26), 73-91.</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err="1">
                <a:effectLst/>
                <a:latin typeface="Calibri" panose="020F0502020204030204" pitchFamily="34" charset="0"/>
                <a:ea typeface="Times New Roman" panose="02020603050405020304" pitchFamily="18" charset="0"/>
              </a:rPr>
              <a:t>Scheff</a:t>
            </a:r>
            <a:r>
              <a:rPr lang="en-GB" sz="1800" dirty="0">
                <a:effectLst/>
                <a:latin typeface="Calibri" panose="020F0502020204030204" pitchFamily="34" charset="0"/>
                <a:ea typeface="Times New Roman" panose="02020603050405020304" pitchFamily="18" charset="0"/>
              </a:rPr>
              <a:t>, T. (2006). </a:t>
            </a:r>
            <a:r>
              <a:rPr lang="en-GB" sz="1800" i="1" dirty="0">
                <a:effectLst/>
                <a:latin typeface="Calibri" panose="020F0502020204030204" pitchFamily="34" charset="0"/>
                <a:ea typeface="Times New Roman" panose="02020603050405020304" pitchFamily="18" charset="0"/>
              </a:rPr>
              <a:t>Theory of Runaway Nationalism: Love of Country/Hatred of Others.</a:t>
            </a:r>
            <a:r>
              <a:rPr lang="en-GB" sz="1800" dirty="0">
                <a:effectLst/>
                <a:latin typeface="Calibri" panose="020F0502020204030204" pitchFamily="34" charset="0"/>
                <a:ea typeface="Times New Roman" panose="02020603050405020304" pitchFamily="18" charset="0"/>
              </a:rPr>
              <a:t> Retrieved March 8, 2009, from http://</a:t>
            </a:r>
            <a:r>
              <a:rPr lang="en-GB" sz="1800" dirty="0" err="1">
                <a:effectLst/>
                <a:latin typeface="Calibri" panose="020F0502020204030204" pitchFamily="34" charset="0"/>
                <a:ea typeface="Times New Roman" panose="02020603050405020304" pitchFamily="18" charset="0"/>
              </a:rPr>
              <a:t>www.soc.ucsb.edu</a:t>
            </a:r>
            <a:r>
              <a:rPr lang="en-GB" sz="1800" dirty="0">
                <a:effectLst/>
                <a:latin typeface="Calibri" panose="020F0502020204030204" pitchFamily="34" charset="0"/>
                <a:ea typeface="Times New Roman" panose="02020603050405020304" pitchFamily="18" charset="0"/>
              </a:rPr>
              <a:t>/faculty/</a:t>
            </a:r>
            <a:r>
              <a:rPr lang="en-GB" sz="1800" dirty="0" err="1">
                <a:effectLst/>
                <a:latin typeface="Calibri" panose="020F0502020204030204" pitchFamily="34" charset="0"/>
                <a:ea typeface="Times New Roman" panose="02020603050405020304" pitchFamily="18" charset="0"/>
              </a:rPr>
              <a:t>scheff</a:t>
            </a:r>
            <a:endParaRPr lang="en-IE" sz="1800" dirty="0">
              <a:effectLst/>
              <a:latin typeface="Times New Roman" panose="02020603050405020304" pitchFamily="18" charset="0"/>
              <a:ea typeface="Times New Roman" panose="02020603050405020304" pitchFamily="18" charset="0"/>
            </a:endParaRPr>
          </a:p>
          <a:p>
            <a:pPr marL="457200" indent="-457200">
              <a:lnSpc>
                <a:spcPct val="120000"/>
              </a:lnSpc>
            </a:pPr>
            <a:r>
              <a:rPr lang="en-GB" sz="1800" dirty="0" err="1">
                <a:effectLst/>
                <a:latin typeface="Calibri" panose="020F0502020204030204" pitchFamily="34" charset="0"/>
                <a:ea typeface="Times New Roman" panose="02020603050405020304" pitchFamily="18" charset="0"/>
              </a:rPr>
              <a:t>Scheff</a:t>
            </a:r>
            <a:r>
              <a:rPr lang="en-GB" sz="1800" dirty="0">
                <a:effectLst/>
                <a:latin typeface="Calibri" panose="020F0502020204030204" pitchFamily="34" charset="0"/>
                <a:ea typeface="Times New Roman" panose="02020603050405020304" pitchFamily="18" charset="0"/>
              </a:rPr>
              <a:t>, T. (2007). </a:t>
            </a:r>
            <a:r>
              <a:rPr lang="en-GB" sz="1800" i="1" dirty="0">
                <a:effectLst/>
                <a:latin typeface="Calibri" panose="020F0502020204030204" pitchFamily="34" charset="0"/>
                <a:ea typeface="Times New Roman" panose="02020603050405020304" pitchFamily="18" charset="0"/>
              </a:rPr>
              <a:t>War and Emotions: Hypermasculine Violence as a Social System.</a:t>
            </a:r>
            <a:r>
              <a:rPr lang="en-GB" sz="1800" dirty="0">
                <a:effectLst/>
                <a:latin typeface="Calibri" panose="020F0502020204030204" pitchFamily="34" charset="0"/>
                <a:ea typeface="Times New Roman" panose="02020603050405020304" pitchFamily="18" charset="0"/>
              </a:rPr>
              <a:t> Retrieved March 8, 2009, from http://</a:t>
            </a:r>
            <a:r>
              <a:rPr lang="en-GB" sz="1800" dirty="0" err="1">
                <a:effectLst/>
                <a:latin typeface="Calibri" panose="020F0502020204030204" pitchFamily="34" charset="0"/>
                <a:ea typeface="Times New Roman" panose="02020603050405020304" pitchFamily="18" charset="0"/>
              </a:rPr>
              <a:t>www.soc.ucsb.edu</a:t>
            </a:r>
            <a:r>
              <a:rPr lang="en-GB" sz="1800" dirty="0">
                <a:effectLst/>
                <a:latin typeface="Calibri" panose="020F0502020204030204" pitchFamily="34" charset="0"/>
                <a:ea typeface="Times New Roman" panose="02020603050405020304" pitchFamily="18" charset="0"/>
              </a:rPr>
              <a:t>/faculty/</a:t>
            </a:r>
            <a:r>
              <a:rPr lang="en-GB" sz="1800" dirty="0" err="1">
                <a:effectLst/>
                <a:latin typeface="Calibri" panose="020F0502020204030204" pitchFamily="34" charset="0"/>
                <a:ea typeface="Times New Roman" panose="02020603050405020304" pitchFamily="18" charset="0"/>
              </a:rPr>
              <a:t>scheff</a:t>
            </a:r>
            <a:endParaRPr lang="en-IE"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062607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le of books&#10;&#10;Description automatically generated">
            <a:extLst>
              <a:ext uri="{FF2B5EF4-FFF2-40B4-BE49-F238E27FC236}">
                <a16:creationId xmlns:a16="http://schemas.microsoft.com/office/drawing/2014/main" id="{B23D24DB-5B0F-A85C-FAC9-DC43D8B252EE}"/>
              </a:ext>
            </a:extLst>
          </p:cNvPr>
          <p:cNvPicPr>
            <a:picLocks noChangeAspect="1"/>
          </p:cNvPicPr>
          <p:nvPr/>
        </p:nvPicPr>
        <p:blipFill>
          <a:blip r:embed="rId2"/>
          <a:srcRect t="2718" r="1" b="2719"/>
          <a:stretch/>
        </p:blipFill>
        <p:spPr>
          <a:xfrm rot="10800000">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D96C40-2A7D-1165-F255-036B55DBFC8E}"/>
              </a:ext>
            </a:extLst>
          </p:cNvPr>
          <p:cNvSpPr>
            <a:spLocks noGrp="1"/>
          </p:cNvSpPr>
          <p:nvPr>
            <p:ph type="title"/>
          </p:nvPr>
        </p:nvSpPr>
        <p:spPr>
          <a:xfrm>
            <a:off x="838200" y="365125"/>
            <a:ext cx="3822189" cy="1899912"/>
          </a:xfrm>
        </p:spPr>
        <p:txBody>
          <a:bodyPr>
            <a:normAutofit/>
          </a:bodyPr>
          <a:lstStyle/>
          <a:p>
            <a:r>
              <a:rPr lang="en-US" sz="4000"/>
              <a:t>Method</a:t>
            </a:r>
          </a:p>
        </p:txBody>
      </p:sp>
      <p:sp>
        <p:nvSpPr>
          <p:cNvPr id="3" name="Content Placeholder 2">
            <a:extLst>
              <a:ext uri="{FF2B5EF4-FFF2-40B4-BE49-F238E27FC236}">
                <a16:creationId xmlns:a16="http://schemas.microsoft.com/office/drawing/2014/main" id="{BBDE149F-16CC-0225-7EB4-271DE5DF161E}"/>
              </a:ext>
            </a:extLst>
          </p:cNvPr>
          <p:cNvSpPr>
            <a:spLocks noGrp="1"/>
          </p:cNvSpPr>
          <p:nvPr>
            <p:ph idx="1"/>
          </p:nvPr>
        </p:nvSpPr>
        <p:spPr>
          <a:xfrm>
            <a:off x="838200" y="1771650"/>
            <a:ext cx="4791075" cy="4405313"/>
          </a:xfrm>
        </p:spPr>
        <p:txBody>
          <a:bodyPr>
            <a:normAutofit/>
          </a:bodyPr>
          <a:lstStyle/>
          <a:p>
            <a:pPr marL="0" indent="0">
              <a:buNone/>
            </a:pPr>
            <a:r>
              <a:rPr lang="en-US" sz="1800" dirty="0"/>
              <a:t>Reference to studies from various disciplines</a:t>
            </a:r>
          </a:p>
          <a:p>
            <a:r>
              <a:rPr lang="en-US" sz="1800" dirty="0"/>
              <a:t>Neurobiology (Kandel, Ledoux, </a:t>
            </a:r>
            <a:r>
              <a:rPr lang="en-US" sz="1800" dirty="0" err="1"/>
              <a:t>Scaer</a:t>
            </a:r>
            <a:r>
              <a:rPr lang="en-US" sz="1800" dirty="0"/>
              <a:t>..)</a:t>
            </a:r>
          </a:p>
          <a:p>
            <a:r>
              <a:rPr lang="en-US" sz="1800" dirty="0"/>
              <a:t>Psychology (</a:t>
            </a:r>
            <a:r>
              <a:rPr lang="en-US" sz="1800" dirty="0" err="1"/>
              <a:t>Lisak</a:t>
            </a:r>
            <a:r>
              <a:rPr lang="en-US" sz="1800" dirty="0"/>
              <a:t>)</a:t>
            </a:r>
          </a:p>
          <a:p>
            <a:r>
              <a:rPr lang="en-US" sz="1800" dirty="0"/>
              <a:t>Psychotherapy (Rogers, Lewis, Levine, van der Kolk…)</a:t>
            </a:r>
          </a:p>
          <a:p>
            <a:r>
              <a:rPr lang="en-US" sz="1800" dirty="0"/>
              <a:t>Sociology (Collins, </a:t>
            </a:r>
            <a:r>
              <a:rPr lang="en-US" sz="1800" dirty="0" err="1"/>
              <a:t>Scheff</a:t>
            </a:r>
            <a:r>
              <a:rPr lang="en-US" sz="1800" dirty="0"/>
              <a:t>, Christakis…)</a:t>
            </a:r>
          </a:p>
          <a:p>
            <a:r>
              <a:rPr lang="en-US" sz="1800" dirty="0"/>
              <a:t>History (</a:t>
            </a:r>
            <a:r>
              <a:rPr lang="en-US" sz="1800" dirty="0" err="1"/>
              <a:t>Mosse</a:t>
            </a:r>
            <a:r>
              <a:rPr lang="en-US" sz="1800" dirty="0"/>
              <a:t>)</a:t>
            </a:r>
          </a:p>
          <a:p>
            <a:r>
              <a:rPr lang="en-US" sz="1800" dirty="0"/>
              <a:t>Anthropology (Fry)</a:t>
            </a:r>
          </a:p>
          <a:p>
            <a:endParaRPr lang="en-US" sz="1800" dirty="0"/>
          </a:p>
          <a:p>
            <a:pPr marL="0" indent="0">
              <a:buNone/>
            </a:pPr>
            <a:r>
              <a:rPr lang="en-US" sz="1800" dirty="0"/>
              <a:t>Looking for the pattern:</a:t>
            </a:r>
          </a:p>
          <a:p>
            <a:pPr marL="0" indent="0">
              <a:buNone/>
            </a:pPr>
            <a:r>
              <a:rPr lang="en-US" sz="1800" dirty="0"/>
              <a:t>Connectivity-Loss of connectivity</a:t>
            </a:r>
          </a:p>
          <a:p>
            <a:endParaRPr lang="en-US" sz="1400" dirty="0"/>
          </a:p>
        </p:txBody>
      </p:sp>
    </p:spTree>
    <p:extLst>
      <p:ext uri="{BB962C8B-B14F-4D97-AF65-F5344CB8AC3E}">
        <p14:creationId xmlns:p14="http://schemas.microsoft.com/office/powerpoint/2010/main" val="1785006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several neurons&#10;&#10;Description automatically generated">
            <a:extLst>
              <a:ext uri="{FF2B5EF4-FFF2-40B4-BE49-F238E27FC236}">
                <a16:creationId xmlns:a16="http://schemas.microsoft.com/office/drawing/2014/main" id="{216FC5F1-3196-3E8A-E982-DF09FC402CF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2000" contrast="-66000"/>
                    </a14:imgEffect>
                  </a14:imgLayer>
                </a14:imgProps>
              </a:ext>
            </a:extLst>
          </a:blip>
          <a:srcRect l="6322" r="17892"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FBDA7E-C5AF-B6F7-D2E0-DEB830C81ACF}"/>
              </a:ext>
            </a:extLst>
          </p:cNvPr>
          <p:cNvSpPr>
            <a:spLocks noGrp="1"/>
          </p:cNvSpPr>
          <p:nvPr>
            <p:ph type="title"/>
          </p:nvPr>
        </p:nvSpPr>
        <p:spPr>
          <a:xfrm>
            <a:off x="838200" y="365125"/>
            <a:ext cx="3822189" cy="1899912"/>
          </a:xfrm>
        </p:spPr>
        <p:txBody>
          <a:bodyPr>
            <a:normAutofit/>
          </a:bodyPr>
          <a:lstStyle/>
          <a:p>
            <a:r>
              <a:rPr lang="en-IE" sz="3100" kern="100" dirty="0">
                <a:effectLst/>
                <a:latin typeface="Calibri" panose="020F0502020204030204" pitchFamily="34" charset="0"/>
                <a:ea typeface="Calibri" panose="020F0502020204030204" pitchFamily="34" charset="0"/>
                <a:cs typeface="Times New Roman" panose="02020603050405020304" pitchFamily="18" charset="0"/>
              </a:rPr>
              <a:t>Connection </a:t>
            </a:r>
            <a:br>
              <a:rPr lang="en-IE" sz="3100" kern="100" dirty="0">
                <a:effectLst/>
                <a:latin typeface="Calibri" panose="020F0502020204030204" pitchFamily="34" charset="0"/>
                <a:ea typeface="Calibri" panose="020F0502020204030204" pitchFamily="34" charset="0"/>
                <a:cs typeface="Times New Roman" panose="02020603050405020304" pitchFamily="18" charset="0"/>
              </a:rPr>
            </a:br>
            <a:r>
              <a:rPr lang="en-GB" sz="3100" kern="100" dirty="0">
                <a:effectLst/>
                <a:latin typeface="Calibri" panose="020F0502020204030204" pitchFamily="34" charset="0"/>
                <a:ea typeface="Calibri" panose="020F0502020204030204" pitchFamily="34" charset="0"/>
                <a:cs typeface="Times New Roman" panose="02020603050405020304" pitchFamily="18" charset="0"/>
              </a:rPr>
              <a:t>in the context of individual psychology</a:t>
            </a:r>
            <a:br>
              <a:rPr lang="en-IE" sz="31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100" dirty="0"/>
          </a:p>
        </p:txBody>
      </p:sp>
      <p:sp>
        <p:nvSpPr>
          <p:cNvPr id="3" name="Content Placeholder 2">
            <a:extLst>
              <a:ext uri="{FF2B5EF4-FFF2-40B4-BE49-F238E27FC236}">
                <a16:creationId xmlns:a16="http://schemas.microsoft.com/office/drawing/2014/main" id="{7A02359E-6128-9850-0F5E-9B9186439BA2}"/>
              </a:ext>
            </a:extLst>
          </p:cNvPr>
          <p:cNvSpPr>
            <a:spLocks noGrp="1"/>
          </p:cNvSpPr>
          <p:nvPr>
            <p:ph idx="1"/>
          </p:nvPr>
        </p:nvSpPr>
        <p:spPr>
          <a:xfrm>
            <a:off x="838200" y="2434201"/>
            <a:ext cx="7662863" cy="3742762"/>
          </a:xfrm>
        </p:spPr>
        <p:txBody>
          <a:bodyPr>
            <a:normAutofit fontScale="25000" lnSpcReduction="20000"/>
          </a:bodyPr>
          <a:lstStyle/>
          <a:p>
            <a:pPr marL="0" indent="0">
              <a:buNone/>
            </a:pPr>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buNone/>
            </a:pPr>
            <a:r>
              <a:rPr lang="en-GB" sz="5500" kern="100" dirty="0">
                <a:effectLst/>
                <a:latin typeface="Calibri" panose="020F0502020204030204" pitchFamily="34" charset="0"/>
                <a:ea typeface="Calibri" panose="020F0502020204030204" pitchFamily="34" charset="0"/>
                <a:cs typeface="Times New Roman" panose="02020603050405020304" pitchFamily="18" charset="0"/>
              </a:rPr>
              <a:t>Memory as a connection between synapses established and maintained by proteins – initiated by sufficiently strong stimulation through the senses. Proteins decay naturally leading to the ‘</a:t>
            </a:r>
            <a:r>
              <a:rPr lang="en-GB" sz="5500" b="1" kern="100" dirty="0">
                <a:effectLst/>
                <a:latin typeface="Calibri" panose="020F0502020204030204" pitchFamily="34" charset="0"/>
                <a:ea typeface="Calibri" panose="020F0502020204030204" pitchFamily="34" charset="0"/>
                <a:cs typeface="Times New Roman" panose="02020603050405020304" pitchFamily="18" charset="0"/>
              </a:rPr>
              <a:t>plasticity</a:t>
            </a:r>
            <a:r>
              <a:rPr lang="en-GB" sz="5500" b="1" kern="100" dirty="0">
                <a:latin typeface="Calibri" panose="020F0502020204030204" pitchFamily="34" charset="0"/>
                <a:ea typeface="Calibri" panose="020F0502020204030204" pitchFamily="34" charset="0"/>
                <a:cs typeface="Times New Roman" panose="02020603050405020304" pitchFamily="18" charset="0"/>
              </a:rPr>
              <a:t>’ </a:t>
            </a:r>
            <a:r>
              <a:rPr lang="en-GB" sz="5500" kern="100" dirty="0">
                <a:effectLst/>
                <a:latin typeface="Calibri" panose="020F0502020204030204" pitchFamily="34" charset="0"/>
                <a:ea typeface="Calibri" panose="020F0502020204030204" pitchFamily="34" charset="0"/>
                <a:cs typeface="Times New Roman" panose="02020603050405020304" pitchFamily="18" charset="0"/>
              </a:rPr>
              <a:t>of the brain (Eric Kandel 2006, Joseph Ledoux 1997).</a:t>
            </a:r>
          </a:p>
          <a:p>
            <a:pPr marL="0" indent="0">
              <a:lnSpc>
                <a:spcPct val="120000"/>
              </a:lnSpc>
              <a:buNone/>
            </a:pPr>
            <a:endParaRPr lang="en-GB" sz="5500"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buNone/>
            </a:pPr>
            <a:r>
              <a:rPr lang="en-GB" sz="5500" kern="100" dirty="0">
                <a:effectLst/>
                <a:latin typeface="Calibri" panose="020F0502020204030204" pitchFamily="34" charset="0"/>
                <a:ea typeface="Calibri" panose="020F0502020204030204" pitchFamily="34" charset="0"/>
                <a:cs typeface="Times New Roman" panose="02020603050405020304" pitchFamily="18" charset="0"/>
              </a:rPr>
              <a:t>Process of Memory formation is complex- includes the cortex and a gating function that prohibits overwhelm. </a:t>
            </a:r>
          </a:p>
          <a:p>
            <a:pPr marL="0" indent="0">
              <a:lnSpc>
                <a:spcPct val="120000"/>
              </a:lnSpc>
              <a:buNone/>
            </a:pPr>
            <a:r>
              <a:rPr lang="en-GB" sz="5500" kern="100" dirty="0">
                <a:effectLst/>
                <a:latin typeface="Calibri" panose="020F0502020204030204" pitchFamily="34" charset="0"/>
                <a:ea typeface="Calibri" panose="020F0502020204030204" pitchFamily="34" charset="0"/>
                <a:cs typeface="Times New Roman" panose="02020603050405020304" pitchFamily="18" charset="0"/>
              </a:rPr>
              <a:t>Slow- conscious- adaptable.</a:t>
            </a:r>
          </a:p>
          <a:p>
            <a:pPr marL="0" indent="0">
              <a:buNone/>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72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GB" sz="7200" b="1" kern="100" dirty="0">
                <a:effectLst/>
                <a:latin typeface="Calibri" panose="020F0502020204030204" pitchFamily="34" charset="0"/>
                <a:ea typeface="Calibri" panose="020F0502020204030204" pitchFamily="34" charset="0"/>
                <a:cs typeface="Times New Roman" panose="02020603050405020304" pitchFamily="18" charset="0"/>
              </a:rPr>
              <a:t>plasticity of the brain </a:t>
            </a:r>
            <a:r>
              <a:rPr lang="en-GB" sz="7200" kern="100" dirty="0">
                <a:effectLst/>
                <a:latin typeface="Calibri" panose="020F0502020204030204" pitchFamily="34" charset="0"/>
                <a:ea typeface="Calibri" panose="020F0502020204030204" pitchFamily="34" charset="0"/>
                <a:cs typeface="Times New Roman" panose="02020603050405020304" pitchFamily="18" charset="0"/>
              </a:rPr>
              <a:t>enables: </a:t>
            </a:r>
            <a:r>
              <a:rPr lang="en-GB" sz="7200" b="1" kern="100" dirty="0">
                <a:effectLst/>
                <a:latin typeface="Calibri" panose="020F0502020204030204" pitchFamily="34" charset="0"/>
                <a:ea typeface="Calibri" panose="020F0502020204030204" pitchFamily="34" charset="0"/>
                <a:cs typeface="Times New Roman" panose="02020603050405020304" pitchFamily="18" charset="0"/>
              </a:rPr>
              <a:t>Interconnectivity - fluency </a:t>
            </a:r>
            <a:r>
              <a:rPr lang="en-GB" sz="7200" b="1" kern="100" dirty="0">
                <a:latin typeface="Calibri" panose="020F0502020204030204" pitchFamily="34" charset="0"/>
                <a:ea typeface="Calibri" panose="020F0502020204030204" pitchFamily="34" charset="0"/>
                <a:cs typeface="Times New Roman" panose="02020603050405020304" pitchFamily="18" charset="0"/>
              </a:rPr>
              <a:t>- </a:t>
            </a:r>
            <a:r>
              <a:rPr lang="en-GB" sz="7200" b="1" kern="100" dirty="0">
                <a:effectLst/>
                <a:latin typeface="Calibri" panose="020F0502020204030204" pitchFamily="34" charset="0"/>
                <a:ea typeface="Calibri" panose="020F0502020204030204" pitchFamily="34" charset="0"/>
                <a:cs typeface="Times New Roman" panose="02020603050405020304" pitchFamily="18" charset="0"/>
              </a:rPr>
              <a:t>adaptability</a:t>
            </a:r>
            <a:r>
              <a:rPr lang="en-GB" sz="72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sz="4500" kern="100" dirty="0">
              <a:latin typeface="Calibri" panose="020F0502020204030204" pitchFamily="34" charset="0"/>
              <a:ea typeface="Calibri" panose="020F0502020204030204" pitchFamily="34" charset="0"/>
              <a:cs typeface="Times New Roman" panose="02020603050405020304" pitchFamily="18" charset="0"/>
            </a:endParaRPr>
          </a:p>
          <a:p>
            <a:endParaRPr lang="en-GB" sz="800" kern="100" dirty="0">
              <a:latin typeface="Calibri" panose="020F0502020204030204" pitchFamily="34" charset="0"/>
              <a:ea typeface="Calibri" panose="020F0502020204030204" pitchFamily="34" charset="0"/>
              <a:cs typeface="Times New Roman" panose="02020603050405020304" pitchFamily="18" charset="0"/>
            </a:endParaRPr>
          </a:p>
          <a:p>
            <a:endParaRPr lang="en-GB" sz="800" kern="100" dirty="0">
              <a:latin typeface="Calibri" panose="020F0502020204030204" pitchFamily="34" charset="0"/>
              <a:ea typeface="Calibri" panose="020F0502020204030204" pitchFamily="34" charset="0"/>
              <a:cs typeface="Times New Roman" panose="02020603050405020304" pitchFamily="18" charset="0"/>
            </a:endParaRPr>
          </a:p>
          <a:p>
            <a:endParaRPr lang="en-GB" sz="800" kern="1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800" dirty="0"/>
          </a:p>
        </p:txBody>
      </p:sp>
    </p:spTree>
    <p:extLst>
      <p:ext uri="{BB962C8B-B14F-4D97-AF65-F5344CB8AC3E}">
        <p14:creationId xmlns:p14="http://schemas.microsoft.com/office/powerpoint/2010/main" val="876787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ED375-028E-9B46-44E8-FA8E0FCB8345}"/>
              </a:ext>
            </a:extLst>
          </p:cNvPr>
          <p:cNvSpPr>
            <a:spLocks noGrp="1"/>
          </p:cNvSpPr>
          <p:nvPr>
            <p:ph type="title"/>
          </p:nvPr>
        </p:nvSpPr>
        <p:spPr/>
        <p:txBody>
          <a:bodyPr/>
          <a:lstStyle/>
          <a:p>
            <a:endParaRPr lang="en-US"/>
          </a:p>
        </p:txBody>
      </p:sp>
      <p:pic>
        <p:nvPicPr>
          <p:cNvPr id="4" name="Picture 3" descr="Close up of water&#10;&#10;Description automatically generated">
            <a:extLst>
              <a:ext uri="{FF2B5EF4-FFF2-40B4-BE49-F238E27FC236}">
                <a16:creationId xmlns:a16="http://schemas.microsoft.com/office/drawing/2014/main" id="{876EB601-A20D-0411-E79B-B2E4BE6A7D2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35000"/>
                    </a14:imgEffect>
                  </a14:imgLayer>
                </a14:imgProps>
              </a:ext>
            </a:extLst>
          </a:blip>
          <a:srcRect b="34979"/>
          <a:stretch/>
        </p:blipFill>
        <p:spPr>
          <a:xfrm>
            <a:off x="-1" y="0"/>
            <a:ext cx="12192001" cy="6858001"/>
          </a:xfrm>
          <a:prstGeom prst="rect">
            <a:avLst/>
          </a:prstGeom>
        </p:spPr>
      </p:pic>
      <p:sp>
        <p:nvSpPr>
          <p:cNvPr id="6" name="TextBox 5">
            <a:extLst>
              <a:ext uri="{FF2B5EF4-FFF2-40B4-BE49-F238E27FC236}">
                <a16:creationId xmlns:a16="http://schemas.microsoft.com/office/drawing/2014/main" id="{646C8941-BFC0-1363-B50F-3EF65112B3B7}"/>
              </a:ext>
            </a:extLst>
          </p:cNvPr>
          <p:cNvSpPr txBox="1"/>
          <p:nvPr/>
        </p:nvSpPr>
        <p:spPr>
          <a:xfrm>
            <a:off x="1531142" y="2055813"/>
            <a:ext cx="9586913" cy="2554545"/>
          </a:xfrm>
          <a:prstGeom prst="rect">
            <a:avLst/>
          </a:prstGeom>
          <a:noFill/>
        </p:spPr>
        <p:txBody>
          <a:bodyPr wrap="square">
            <a:spAutoFit/>
          </a:bodyPr>
          <a:lstStyle/>
          <a:p>
            <a:pPr marL="0" indent="0">
              <a:buNone/>
            </a:pPr>
            <a:r>
              <a:rPr lang="en-IE" sz="4000" i="1" kern="100" dirty="0">
                <a:latin typeface="Calibri" panose="020F0502020204030204" pitchFamily="34" charset="0"/>
                <a:ea typeface="Calibri" panose="020F0502020204030204" pitchFamily="34" charset="0"/>
                <a:cs typeface="Calibri" panose="020F0502020204030204" pitchFamily="34" charset="0"/>
              </a:rPr>
              <a:t>“</a:t>
            </a:r>
            <a:r>
              <a:rPr lang="en-IE" sz="4000" i="1" kern="100" dirty="0">
                <a:effectLst/>
                <a:latin typeface="Calibri" panose="020F0502020204030204" pitchFamily="34" charset="0"/>
                <a:ea typeface="Calibri" panose="020F0502020204030204" pitchFamily="34" charset="0"/>
                <a:cs typeface="Calibri" panose="020F0502020204030204" pitchFamily="34" charset="0"/>
              </a:rPr>
              <a:t>Life, at its best, is a flowing, changing process in which nothing is fixed” </a:t>
            </a:r>
          </a:p>
          <a:p>
            <a:pPr marL="0" indent="0">
              <a:buNone/>
            </a:pPr>
            <a:endParaRPr lang="en-IE" sz="40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4000" i="1" kern="100" dirty="0">
                <a:effectLst/>
                <a:latin typeface="Calibri" panose="020F0502020204030204" pitchFamily="34" charset="0"/>
                <a:ea typeface="Calibri" panose="020F0502020204030204" pitchFamily="34" charset="0"/>
                <a:cs typeface="Times New Roman" panose="02020603050405020304" pitchFamily="18" charset="0"/>
              </a:rPr>
              <a:t>Carl </a:t>
            </a:r>
            <a:r>
              <a:rPr lang="de-DE" sz="4000" i="1" kern="100" dirty="0">
                <a:effectLst/>
                <a:latin typeface="Calibri" panose="020F0502020204030204" pitchFamily="34" charset="0"/>
                <a:ea typeface="Calibri" panose="020F0502020204030204" pitchFamily="34" charset="0"/>
                <a:cs typeface="Calibri" panose="020F0502020204030204" pitchFamily="34" charset="0"/>
              </a:rPr>
              <a:t>Rogers 1961</a:t>
            </a:r>
            <a:endParaRPr lang="en-IE" sz="4000" i="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28680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ith mouth open&#10;&#10;Description automatically generated">
            <a:extLst>
              <a:ext uri="{FF2B5EF4-FFF2-40B4-BE49-F238E27FC236}">
                <a16:creationId xmlns:a16="http://schemas.microsoft.com/office/drawing/2014/main" id="{BAB50C47-C701-F677-A99B-DE5DAA248F73}"/>
              </a:ext>
            </a:extLst>
          </p:cNvPr>
          <p:cNvPicPr>
            <a:picLocks noChangeAspect="1"/>
          </p:cNvPicPr>
          <p:nvPr/>
        </p:nvPicPr>
        <p:blipFill rotWithShape="1">
          <a:blip r:embed="rId2">
            <a:extLst>
              <a:ext uri="{28A0092B-C50C-407E-A947-70E740481C1C}">
                <a14:useLocalDpi xmlns:a14="http://schemas.microsoft.com/office/drawing/2010/main" val="0"/>
              </a:ext>
            </a:extLst>
          </a:blip>
          <a:srcRect t="15348" b="42098"/>
          <a:stretch/>
        </p:blipFill>
        <p:spPr bwMode="auto">
          <a:xfrm>
            <a:off x="2522356" y="10"/>
            <a:ext cx="9669642" cy="6857990"/>
          </a:xfrm>
          <a:prstGeom prst="rect">
            <a:avLst/>
          </a:prstGeom>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C925C4A-17B3-446B-C5E8-1F51178004FC}"/>
              </a:ext>
            </a:extLst>
          </p:cNvPr>
          <p:cNvSpPr>
            <a:spLocks noGrp="1"/>
          </p:cNvSpPr>
          <p:nvPr>
            <p:ph type="title"/>
          </p:nvPr>
        </p:nvSpPr>
        <p:spPr>
          <a:xfrm>
            <a:off x="838200" y="365125"/>
            <a:ext cx="4733925" cy="1899912"/>
          </a:xfrm>
        </p:spPr>
        <p:txBody>
          <a:bodyPr>
            <a:normAutofit/>
          </a:bodyPr>
          <a:lstStyle/>
          <a:p>
            <a:r>
              <a:rPr lang="en-GB" sz="3100" kern="100" dirty="0">
                <a:effectLst/>
                <a:latin typeface="Calibri" panose="020F0502020204030204" pitchFamily="34" charset="0"/>
                <a:ea typeface="Calibri" panose="020F0502020204030204" pitchFamily="34" charset="0"/>
                <a:cs typeface="Times New Roman" panose="02020603050405020304" pitchFamily="18" charset="0"/>
              </a:rPr>
              <a:t>Disconnection </a:t>
            </a:r>
            <a:br>
              <a:rPr lang="en-GB" sz="3100" kern="100" dirty="0">
                <a:effectLst/>
                <a:latin typeface="Calibri" panose="020F0502020204030204" pitchFamily="34" charset="0"/>
                <a:ea typeface="Calibri" panose="020F0502020204030204" pitchFamily="34" charset="0"/>
                <a:cs typeface="Times New Roman" panose="02020603050405020304" pitchFamily="18" charset="0"/>
              </a:rPr>
            </a:br>
            <a:r>
              <a:rPr lang="en-GB" sz="3100" kern="100" dirty="0">
                <a:effectLst/>
                <a:latin typeface="Calibri" panose="020F0502020204030204" pitchFamily="34" charset="0"/>
                <a:ea typeface="Calibri" panose="020F0502020204030204" pitchFamily="34" charset="0"/>
                <a:cs typeface="Times New Roman" panose="02020603050405020304" pitchFamily="18" charset="0"/>
              </a:rPr>
              <a:t>in the context of </a:t>
            </a:r>
            <a:br>
              <a:rPr lang="en-GB" sz="3100" kern="100" dirty="0">
                <a:effectLst/>
                <a:latin typeface="Calibri" panose="020F0502020204030204" pitchFamily="34" charset="0"/>
                <a:ea typeface="Calibri" panose="020F0502020204030204" pitchFamily="34" charset="0"/>
                <a:cs typeface="Times New Roman" panose="02020603050405020304" pitchFamily="18" charset="0"/>
              </a:rPr>
            </a:br>
            <a:r>
              <a:rPr lang="en-GB" sz="3100" kern="100" dirty="0">
                <a:effectLst/>
                <a:latin typeface="Calibri" panose="020F0502020204030204" pitchFamily="34" charset="0"/>
                <a:ea typeface="Calibri" panose="020F0502020204030204" pitchFamily="34" charset="0"/>
                <a:cs typeface="Times New Roman" panose="02020603050405020304" pitchFamily="18" charset="0"/>
              </a:rPr>
              <a:t>individual psychology</a:t>
            </a:r>
            <a:br>
              <a:rPr lang="en-IE" sz="31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100" dirty="0"/>
          </a:p>
        </p:txBody>
      </p:sp>
      <p:sp>
        <p:nvSpPr>
          <p:cNvPr id="3" name="Content Placeholder 2">
            <a:extLst>
              <a:ext uri="{FF2B5EF4-FFF2-40B4-BE49-F238E27FC236}">
                <a16:creationId xmlns:a16="http://schemas.microsoft.com/office/drawing/2014/main" id="{F3A52F65-248F-D73E-2D67-789A7A91C02A}"/>
              </a:ext>
            </a:extLst>
          </p:cNvPr>
          <p:cNvSpPr>
            <a:spLocks noGrp="1"/>
          </p:cNvSpPr>
          <p:nvPr>
            <p:ph idx="1"/>
          </p:nvPr>
        </p:nvSpPr>
        <p:spPr>
          <a:xfrm>
            <a:off x="238124" y="1862700"/>
            <a:ext cx="5934075" cy="4766689"/>
          </a:xfrm>
        </p:spPr>
        <p:txBody>
          <a:bodyPr>
            <a:normAutofit fontScale="92500" lnSpcReduction="10000"/>
          </a:bodyPr>
          <a:lstStyle/>
          <a:p>
            <a:pPr marL="0" indent="0">
              <a:buNone/>
            </a:pPr>
            <a:endParaRPr lang="en-IE" sz="11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Under extreme threat the process is shortened process- cortex is bypassed- no gating function:</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memory of the threatening event is unconscious</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extreme stimulation can lead to overwhelm and to the formation of </a:t>
            </a:r>
            <a:r>
              <a:rPr lang="en-IE" sz="1800" kern="100" dirty="0">
                <a:effectLst/>
                <a:latin typeface="Calibri" panose="020F0502020204030204" pitchFamily="34" charset="0"/>
                <a:ea typeface="Calibri" panose="020F0502020204030204" pitchFamily="34" charset="0"/>
                <a:cs typeface="Calibri" panose="020F0502020204030204" pitchFamily="34" charset="0"/>
              </a:rPr>
              <a:t>pathological prion-like proteins that are self-renewing- memory persists</a:t>
            </a:r>
          </a:p>
          <a:p>
            <a:pPr marL="0" lvl="0" indent="0">
              <a:buNone/>
            </a:pPr>
            <a:r>
              <a:rPr lang="en-IE" sz="1800" b="1" kern="100" dirty="0">
                <a:latin typeface="Calibri" panose="020F0502020204030204" pitchFamily="34" charset="0"/>
                <a:ea typeface="Calibri" panose="020F0502020204030204" pitchFamily="34" charset="0"/>
                <a:cs typeface="Calibri" panose="020F0502020204030204" pitchFamily="34" charset="0"/>
              </a:rPr>
              <a:t>Persistent and Implicit memory causes </a:t>
            </a:r>
            <a:r>
              <a:rPr lang="en-IE" sz="1800" b="1" kern="100" dirty="0">
                <a:effectLst/>
                <a:latin typeface="Calibri" panose="020F0502020204030204" pitchFamily="34" charset="0"/>
                <a:ea typeface="Calibri" panose="020F0502020204030204" pitchFamily="34" charset="0"/>
                <a:cs typeface="Calibri" panose="020F0502020204030204" pitchFamily="34" charset="0"/>
              </a:rPr>
              <a:t>loss of interconnectivity and fluency</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IE" sz="1800" b="1" kern="100" dirty="0">
                <a:effectLst/>
                <a:latin typeface="Calibri" panose="020F0502020204030204" pitchFamily="34" charset="0"/>
                <a:ea typeface="Calibri" panose="020F0502020204030204" pitchFamily="34" charset="0"/>
                <a:cs typeface="Calibri" panose="020F0502020204030204" pitchFamily="34" charset="0"/>
              </a:rPr>
              <a:t> </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IE" sz="1800" b="1" kern="100" dirty="0">
                <a:effectLst/>
                <a:latin typeface="Calibri" panose="020F0502020204030204" pitchFamily="34" charset="0"/>
                <a:ea typeface="Calibri" panose="020F0502020204030204" pitchFamily="34" charset="0"/>
                <a:cs typeface="Calibri" panose="020F0502020204030204" pitchFamily="34" charset="0"/>
              </a:rPr>
              <a:t>And causes the symptoms of PTSD</a:t>
            </a:r>
            <a:r>
              <a:rPr lang="en-IE" sz="1800" kern="100" dirty="0">
                <a:effectLst/>
                <a:latin typeface="Calibri" panose="020F0502020204030204" pitchFamily="34" charset="0"/>
                <a:ea typeface="Calibri" panose="020F0502020204030204" pitchFamily="34" charset="0"/>
                <a:cs typeface="Calibri" panose="020F0502020204030204" pitchFamily="34" charset="0"/>
              </a:rPr>
              <a:t>:</a:t>
            </a:r>
          </a:p>
          <a:p>
            <a:pPr marL="342900" lvl="0" indent="-342900">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Flashbacks</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Depression</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Dissociation (violence)</a:t>
            </a:r>
            <a:endParaRPr lang="en-I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Compulsive re-enactment (violence)</a:t>
            </a:r>
          </a:p>
          <a:p>
            <a:pPr marL="342900" lvl="0" indent="-342900">
              <a:buFont typeface="Calibri" panose="020F0502020204030204" pitchFamily="34" charset="0"/>
              <a:buChar char="-"/>
            </a:pPr>
            <a:r>
              <a:rPr lang="en-IE" sz="1800" kern="100" dirty="0">
                <a:effectLst/>
                <a:latin typeface="Calibri" panose="020F0502020204030204" pitchFamily="34" charset="0"/>
                <a:ea typeface="Calibri" panose="020F0502020204030204" pitchFamily="34" charset="0"/>
                <a:cs typeface="Times New Roman" panose="02020603050405020304" pitchFamily="18" charset="0"/>
              </a:rPr>
              <a:t>Hysteria</a:t>
            </a:r>
          </a:p>
          <a:p>
            <a:endParaRPr lang="en-US" sz="1100" dirty="0"/>
          </a:p>
        </p:txBody>
      </p:sp>
    </p:spTree>
    <p:extLst>
      <p:ext uri="{BB962C8B-B14F-4D97-AF65-F5344CB8AC3E}">
        <p14:creationId xmlns:p14="http://schemas.microsoft.com/office/powerpoint/2010/main" val="3168401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D42D7-8E0F-E05B-296A-F3202C7283D7}"/>
              </a:ext>
            </a:extLst>
          </p:cNvPr>
          <p:cNvSpPr>
            <a:spLocks noGrp="1"/>
          </p:cNvSpPr>
          <p:nvPr>
            <p:ph type="title"/>
          </p:nvPr>
        </p:nvSpPr>
        <p:spPr>
          <a:xfrm>
            <a:off x="838200" y="949019"/>
            <a:ext cx="10515600" cy="1325563"/>
          </a:xfrm>
        </p:spPr>
        <p:txBody>
          <a:bodyPr>
            <a:normAutofit fontScale="90000"/>
          </a:bodyPr>
          <a:lstStyle/>
          <a:p>
            <a:br>
              <a:rPr lang="en-IE" sz="3100" i="1" kern="100" dirty="0">
                <a:latin typeface="Calibri" panose="020F0502020204030204" pitchFamily="34" charset="0"/>
                <a:ea typeface="Calibri" panose="020F0502020204030204" pitchFamily="34" charset="0"/>
                <a:cs typeface="Times New Roman" panose="02020603050405020304" pitchFamily="18" charset="0"/>
              </a:rPr>
            </a:br>
            <a:br>
              <a:rPr lang="en-IE" sz="3100" i="1" kern="100" dirty="0">
                <a:latin typeface="Calibri" panose="020F0502020204030204" pitchFamily="34" charset="0"/>
                <a:ea typeface="Calibri" panose="020F0502020204030204" pitchFamily="34" charset="0"/>
                <a:cs typeface="Times New Roman" panose="02020603050405020304" pitchFamily="18" charset="0"/>
              </a:rPr>
            </a:br>
            <a:r>
              <a:rPr lang="en-IE" sz="3100" i="1" kern="100" dirty="0">
                <a:latin typeface="Calibri" panose="020F0502020204030204" pitchFamily="34" charset="0"/>
                <a:ea typeface="Calibri" panose="020F0502020204030204" pitchFamily="34" charset="0"/>
                <a:cs typeface="Times New Roman" panose="02020603050405020304" pitchFamily="18" charset="0"/>
              </a:rPr>
              <a:t>“</a:t>
            </a:r>
            <a:r>
              <a:rPr lang="en-IE" sz="3100" i="1" kern="100" dirty="0">
                <a:effectLst/>
                <a:latin typeface="Calibri" panose="020F0502020204030204" pitchFamily="34" charset="0"/>
                <a:ea typeface="Calibri" panose="020F0502020204030204" pitchFamily="34" charset="0"/>
                <a:cs typeface="Times New Roman" panose="02020603050405020304" pitchFamily="18" charset="0"/>
              </a:rPr>
              <a:t>Trauma is about broken connections. Connection is broken with the body/self, family, friends, community, nature, and spirit, perpetuating the downward spiral of traumatic dislocation…”</a:t>
            </a:r>
            <a:br>
              <a:rPr lang="en-IE" sz="3100" i="1" kern="100" dirty="0">
                <a:effectLst/>
                <a:latin typeface="Calibri" panose="020F0502020204030204" pitchFamily="34" charset="0"/>
                <a:ea typeface="Calibri" panose="020F0502020204030204" pitchFamily="34" charset="0"/>
                <a:cs typeface="Times New Roman" panose="02020603050405020304" pitchFamily="18" charset="0"/>
              </a:rPr>
            </a:br>
            <a:br>
              <a:rPr lang="en-IE" sz="3100" i="1" kern="100" dirty="0">
                <a:effectLst/>
                <a:latin typeface="Calibri" panose="020F0502020204030204" pitchFamily="34" charset="0"/>
                <a:ea typeface="Calibri" panose="020F0502020204030204" pitchFamily="34" charset="0"/>
                <a:cs typeface="Times New Roman" panose="02020603050405020304" pitchFamily="18" charset="0"/>
              </a:rPr>
            </a:br>
            <a:r>
              <a:rPr lang="en-IE" sz="3100" i="1" kern="100" dirty="0">
                <a:effectLst/>
                <a:latin typeface="Calibri" panose="020F0502020204030204" pitchFamily="34" charset="0"/>
                <a:ea typeface="Calibri" panose="020F0502020204030204" pitchFamily="34" charset="0"/>
                <a:cs typeface="Times New Roman" panose="02020603050405020304" pitchFamily="18" charset="0"/>
              </a:rPr>
              <a:t>Peter Levine 1997</a:t>
            </a:r>
            <a:br>
              <a:rPr lang="en-IE" sz="44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4" name="Picture 3" descr="A picture containing hand&#10;&#10;Description automatically generated with low confidence">
            <a:extLst>
              <a:ext uri="{FF2B5EF4-FFF2-40B4-BE49-F238E27FC236}">
                <a16:creationId xmlns:a16="http://schemas.microsoft.com/office/drawing/2014/main" id="{60D55F67-4088-0EAE-C816-03684F781EB1}"/>
              </a:ext>
            </a:extLst>
          </p:cNvPr>
          <p:cNvPicPr>
            <a:picLocks noChangeAspect="1"/>
          </p:cNvPicPr>
          <p:nvPr/>
        </p:nvPicPr>
        <p:blipFill rotWithShape="1">
          <a:blip r:embed="rId3">
            <a:extLst>
              <a:ext uri="{28A0092B-C50C-407E-A947-70E740481C1C}">
                <a14:useLocalDpi xmlns:a14="http://schemas.microsoft.com/office/drawing/2010/main" val="0"/>
              </a:ext>
            </a:extLst>
          </a:blip>
          <a:srcRect l="1938" b="2520"/>
          <a:stretch/>
        </p:blipFill>
        <p:spPr bwMode="auto">
          <a:xfrm>
            <a:off x="3670852" y="1825625"/>
            <a:ext cx="4850296" cy="50323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0218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04E1A-5BC7-6ABA-CA1D-C5BED27961FC}"/>
              </a:ext>
            </a:extLst>
          </p:cNvPr>
          <p:cNvSpPr>
            <a:spLocks noGrp="1"/>
          </p:cNvSpPr>
          <p:nvPr>
            <p:ph type="title"/>
          </p:nvPr>
        </p:nvSpPr>
        <p:spPr>
          <a:xfrm>
            <a:off x="0" y="3752850"/>
            <a:ext cx="3290887" cy="2452687"/>
          </a:xfrm>
        </p:spPr>
        <p:txBody>
          <a:bodyPr anchor="ctr">
            <a:normAutofit/>
          </a:bodyPr>
          <a:lstStyle/>
          <a:p>
            <a:pPr marL="342900" lvl="0" indent="-342900"/>
            <a:r>
              <a:rPr lang="en-GB" sz="3300" kern="100" dirty="0">
                <a:latin typeface="Calibri" panose="020F0502020204030204" pitchFamily="34" charset="0"/>
                <a:ea typeface="Calibri" panose="020F0502020204030204" pitchFamily="34" charset="0"/>
                <a:cs typeface="Times New Roman" panose="02020603050405020304" pitchFamily="18" charset="0"/>
              </a:rPr>
              <a:t>C</a:t>
            </a:r>
            <a:r>
              <a:rPr lang="en-GB" sz="3300" kern="100" dirty="0">
                <a:effectLst/>
                <a:latin typeface="Calibri" panose="020F0502020204030204" pitchFamily="34" charset="0"/>
                <a:ea typeface="Calibri" panose="020F0502020204030204" pitchFamily="34" charset="0"/>
                <a:cs typeface="Times New Roman" panose="02020603050405020304" pitchFamily="18" charset="0"/>
              </a:rPr>
              <a:t>onnection in the social context</a:t>
            </a:r>
            <a:br>
              <a:rPr lang="en-IE" sz="3300" kern="100" dirty="0">
                <a:effectLst/>
                <a:latin typeface="Calibri" panose="020F0502020204030204" pitchFamily="34" charset="0"/>
                <a:ea typeface="Calibri" panose="020F0502020204030204" pitchFamily="34" charset="0"/>
                <a:cs typeface="Times New Roman" panose="02020603050405020304" pitchFamily="18" charset="0"/>
              </a:rPr>
            </a:br>
            <a:r>
              <a:rPr lang="en-GB" sz="3300" kern="100" dirty="0">
                <a:effectLst/>
                <a:latin typeface="Calibri" panose="020F0502020204030204" pitchFamily="34" charset="0"/>
                <a:ea typeface="Calibri" panose="020F0502020204030204" pitchFamily="34" charset="0"/>
                <a:cs typeface="Times New Roman" panose="02020603050405020304" pitchFamily="18" charset="0"/>
              </a:rPr>
              <a:t> </a:t>
            </a:r>
            <a:br>
              <a:rPr lang="en-IE" sz="33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3300" dirty="0"/>
          </a:p>
        </p:txBody>
      </p:sp>
      <p:pic>
        <p:nvPicPr>
          <p:cNvPr id="8" name="Picture 7" descr="A close-up of a person holding a small monkey&#10;&#10;Description automatically generated">
            <a:extLst>
              <a:ext uri="{FF2B5EF4-FFF2-40B4-BE49-F238E27FC236}">
                <a16:creationId xmlns:a16="http://schemas.microsoft.com/office/drawing/2014/main" id="{5938DE7D-A950-A5FA-53D5-C27D33242CFE}"/>
              </a:ext>
            </a:extLst>
          </p:cNvPr>
          <p:cNvPicPr>
            <a:picLocks noChangeAspect="1"/>
          </p:cNvPicPr>
          <p:nvPr/>
        </p:nvPicPr>
        <p:blipFill>
          <a:blip r:embed="rId2"/>
          <a:srcRect t="14985" b="544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5AFA86D6-87A2-99FD-C7E3-9B9C09AD723F}"/>
              </a:ext>
            </a:extLst>
          </p:cNvPr>
          <p:cNvSpPr>
            <a:spLocks noGrp="1"/>
          </p:cNvSpPr>
          <p:nvPr>
            <p:ph idx="1"/>
          </p:nvPr>
        </p:nvSpPr>
        <p:spPr>
          <a:xfrm>
            <a:off x="3584448" y="3752850"/>
            <a:ext cx="8467344" cy="2922270"/>
          </a:xfrm>
        </p:spPr>
        <p:txBody>
          <a:bodyPr anchor="ctr">
            <a:normAutofit/>
          </a:bodyPr>
          <a:lstStyle/>
          <a:p>
            <a:pPr marL="0" indent="0">
              <a:buNone/>
            </a:pPr>
            <a:r>
              <a:rPr lang="en-GB" sz="2000" kern="100" dirty="0">
                <a:latin typeface="Calibri" panose="020F0502020204030204" pitchFamily="34" charset="0"/>
                <a:ea typeface="Calibri" panose="020F0502020204030204" pitchFamily="34" charset="0"/>
                <a:cs typeface="Times New Roman" panose="02020603050405020304" pitchFamily="18" charset="0"/>
              </a:rPr>
              <a:t>The importance of</a:t>
            </a: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 social connection</a:t>
            </a:r>
          </a:p>
          <a:p>
            <a:pPr marL="0" indent="0">
              <a:buNone/>
            </a:pPr>
            <a:endParaRPr lang="en-GB" sz="15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Vulnerability of the human infant makes loss of social connection life threatening (Lewis 1979)</a:t>
            </a:r>
            <a:br>
              <a:rPr lang="en-IE"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br>
              <a:rPr lang="en-IE"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Importance of emotional energy- ability to gain emotional energy through interaction with others (Collins 2004)</a:t>
            </a:r>
            <a:br>
              <a:rPr lang="en-IE"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br>
              <a:rPr lang="en-IE"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Ability to tune into others: Mirror-neuron-effect </a:t>
            </a:r>
            <a:r>
              <a:rPr lang="de-DE" sz="1800" kern="100" dirty="0">
                <a:effectLst/>
                <a:latin typeface="Calibri" panose="020F0502020204030204" pitchFamily="34" charset="0"/>
                <a:ea typeface="Calibri" panose="020F0502020204030204" pitchFamily="34" charset="0"/>
                <a:cs typeface="Calibri" panose="020F0502020204030204" pitchFamily="34" charset="0"/>
              </a:rPr>
              <a:t> (Jung &amp; Sparenberg, 2012)</a:t>
            </a:r>
            <a:r>
              <a:rPr lang="de-DE" sz="1800" kern="100" dirty="0">
                <a:effectLst/>
                <a:latin typeface="Calibri" panose="020F0502020204030204" pitchFamily="34" charset="0"/>
                <a:ea typeface="Calibri" panose="020F0502020204030204" pitchFamily="34" charset="0"/>
                <a:cs typeface="Times New Roman" panose="02020603050405020304" pitchFamily="18" charset="0"/>
              </a:rPr>
              <a:t> </a:t>
            </a:r>
            <a:br>
              <a:rPr lang="en-IE"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dirty="0"/>
          </a:p>
        </p:txBody>
      </p:sp>
    </p:spTree>
    <p:extLst>
      <p:ext uri="{BB962C8B-B14F-4D97-AF65-F5344CB8AC3E}">
        <p14:creationId xmlns:p14="http://schemas.microsoft.com/office/powerpoint/2010/main" val="1676531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around a person sitting in an orange chair&#10;&#10;Description automatically generated">
            <a:extLst>
              <a:ext uri="{FF2B5EF4-FFF2-40B4-BE49-F238E27FC236}">
                <a16:creationId xmlns:a16="http://schemas.microsoft.com/office/drawing/2014/main" id="{68196CF4-5753-1B22-2067-A1BD20A32A77}"/>
              </a:ext>
            </a:extLst>
          </p:cNvPr>
          <p:cNvPicPr>
            <a:picLocks noChangeAspect="1"/>
          </p:cNvPicPr>
          <p:nvPr/>
        </p:nvPicPr>
        <p:blipFill>
          <a:blip r:embed="rId2"/>
          <a:srcRect b="5436"/>
          <a:stretch/>
        </p:blipFill>
        <p:spPr>
          <a:xfrm>
            <a:off x="2522356"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9F98FA-92B2-66BF-FCC2-A55F2CD5D5F1}"/>
              </a:ext>
            </a:extLst>
          </p:cNvPr>
          <p:cNvSpPr>
            <a:spLocks noGrp="1"/>
          </p:cNvSpPr>
          <p:nvPr>
            <p:ph type="title"/>
          </p:nvPr>
        </p:nvSpPr>
        <p:spPr>
          <a:xfrm>
            <a:off x="838200" y="365125"/>
            <a:ext cx="3822189" cy="1899912"/>
          </a:xfrm>
        </p:spPr>
        <p:txBody>
          <a:bodyPr>
            <a:normAutofit/>
          </a:bodyPr>
          <a:lstStyle/>
          <a:p>
            <a:r>
              <a:rPr lang="en-GB" sz="3400" kern="100">
                <a:effectLst/>
                <a:latin typeface="Calibri" panose="020F0502020204030204" pitchFamily="34" charset="0"/>
                <a:ea typeface="Calibri" panose="020F0502020204030204" pitchFamily="34" charset="0"/>
                <a:cs typeface="Times New Roman" panose="02020603050405020304" pitchFamily="18" charset="0"/>
              </a:rPr>
              <a:t>Loss of connection in the social context</a:t>
            </a:r>
            <a:br>
              <a:rPr lang="en-IE" sz="3400" kern="100">
                <a:effectLst/>
                <a:latin typeface="Calibri" panose="020F0502020204030204" pitchFamily="34" charset="0"/>
                <a:ea typeface="Calibri" panose="020F0502020204030204" pitchFamily="34" charset="0"/>
                <a:cs typeface="Times New Roman" panose="02020603050405020304" pitchFamily="18" charset="0"/>
              </a:rPr>
            </a:br>
            <a:endParaRPr lang="en-US" sz="3400"/>
          </a:p>
        </p:txBody>
      </p:sp>
      <p:sp>
        <p:nvSpPr>
          <p:cNvPr id="3" name="Content Placeholder 2">
            <a:extLst>
              <a:ext uri="{FF2B5EF4-FFF2-40B4-BE49-F238E27FC236}">
                <a16:creationId xmlns:a16="http://schemas.microsoft.com/office/drawing/2014/main" id="{EF1CE231-AE7A-BBC0-0421-45723E5130EC}"/>
              </a:ext>
            </a:extLst>
          </p:cNvPr>
          <p:cNvSpPr>
            <a:spLocks noGrp="1"/>
          </p:cNvSpPr>
          <p:nvPr>
            <p:ph idx="1"/>
          </p:nvPr>
        </p:nvSpPr>
        <p:spPr>
          <a:xfrm>
            <a:off x="838200" y="2434201"/>
            <a:ext cx="3822189" cy="3742762"/>
          </a:xfrm>
        </p:spPr>
        <p:txBody>
          <a:bodyPr>
            <a:normAutofit/>
          </a:bodyPr>
          <a:lstStyle/>
          <a:p>
            <a:pPr marL="0" lvl="0" indent="0">
              <a:buNone/>
            </a:pPr>
            <a:r>
              <a:rPr lang="en-GB" sz="1300" kern="100" dirty="0">
                <a:effectLst/>
                <a:latin typeface="Calibri" panose="020F0502020204030204" pitchFamily="34" charset="0"/>
                <a:ea typeface="Calibri" panose="020F0502020204030204" pitchFamily="34" charset="0"/>
                <a:cs typeface="Times New Roman" panose="02020603050405020304" pitchFamily="18" charset="0"/>
              </a:rPr>
              <a:t>Can be caused by:</a:t>
            </a:r>
          </a:p>
          <a:p>
            <a:pPr marL="342900" lvl="0" indent="-342900">
              <a:buFont typeface="Calibri" panose="020F0502020204030204" pitchFamily="34" charset="0"/>
              <a:buChar char="-"/>
            </a:pPr>
            <a:endParaRPr lang="en-GB" sz="13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300" kern="100" dirty="0">
                <a:effectLst/>
                <a:latin typeface="Calibri" panose="020F0502020204030204" pitchFamily="34" charset="0"/>
                <a:ea typeface="Calibri" panose="020F0502020204030204" pitchFamily="34" charset="0"/>
                <a:cs typeface="Times New Roman" panose="02020603050405020304" pitchFamily="18" charset="0"/>
              </a:rPr>
              <a:t>Shame</a:t>
            </a:r>
            <a:endParaRPr lang="en-IE"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300" kern="100" dirty="0">
                <a:effectLst/>
                <a:latin typeface="Calibri" panose="020F0502020204030204" pitchFamily="34" charset="0"/>
                <a:ea typeface="Calibri" panose="020F0502020204030204" pitchFamily="34" charset="0"/>
                <a:cs typeface="Times New Roman" panose="02020603050405020304" pitchFamily="18" charset="0"/>
              </a:rPr>
              <a:t>Humiliation</a:t>
            </a:r>
            <a:endParaRPr lang="en-IE"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GB" sz="1300" kern="100" dirty="0">
                <a:effectLst/>
                <a:latin typeface="Calibri" panose="020F0502020204030204" pitchFamily="34" charset="0"/>
                <a:ea typeface="Calibri" panose="020F0502020204030204" pitchFamily="34" charset="0"/>
                <a:cs typeface="Times New Roman" panose="02020603050405020304" pitchFamily="18" charset="0"/>
              </a:rPr>
              <a:t>Loss of a loved one</a:t>
            </a:r>
            <a:endParaRPr lang="en-IE" sz="1300" kern="100" dirty="0">
              <a:effectLst/>
              <a:latin typeface="Calibri" panose="020F0502020204030204" pitchFamily="34" charset="0"/>
              <a:ea typeface="Calibri" panose="020F0502020204030204" pitchFamily="34" charset="0"/>
              <a:cs typeface="Times New Roman" panose="02020603050405020304" pitchFamily="18" charset="0"/>
            </a:endParaRPr>
          </a:p>
          <a:p>
            <a:pPr indent="0">
              <a:buNone/>
            </a:pPr>
            <a:r>
              <a:rPr lang="en-GB" sz="13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IE" sz="1300" kern="100" dirty="0">
                <a:effectLst/>
                <a:latin typeface="Calibri" panose="020F0502020204030204" pitchFamily="34" charset="0"/>
                <a:ea typeface="Calibri" panose="020F0502020204030204" pitchFamily="34" charset="0"/>
                <a:cs typeface="Calibri" panose="020F0502020204030204" pitchFamily="34" charset="0"/>
              </a:rPr>
              <a:t>Psychoanalyst Helen Lewis 1971 observed connection between shame, humiliation and violence through client observation.</a:t>
            </a:r>
            <a:endParaRPr lang="en-IE" sz="13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IE" sz="13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IE" sz="1300" kern="100" dirty="0">
                <a:effectLst/>
                <a:latin typeface="Calibri" panose="020F0502020204030204" pitchFamily="34" charset="0"/>
                <a:ea typeface="Calibri" panose="020F0502020204030204" pitchFamily="34" charset="0"/>
                <a:cs typeface="Calibri" panose="020F0502020204030204" pitchFamily="34" charset="0"/>
              </a:rPr>
              <a:t>Collins describes dominant (violence) interaction as an alternative when access to emotional energy through the group seems, due to experiences of humiliation and shame, impossible </a:t>
            </a:r>
            <a:endParaRPr lang="en-IE" sz="13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300" dirty="0"/>
          </a:p>
        </p:txBody>
      </p:sp>
    </p:spTree>
    <p:extLst>
      <p:ext uri="{BB962C8B-B14F-4D97-AF65-F5344CB8AC3E}">
        <p14:creationId xmlns:p14="http://schemas.microsoft.com/office/powerpoint/2010/main" val="376088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ainting of a battle between a city and a river&#10;&#10;Description automatically generated">
            <a:extLst>
              <a:ext uri="{FF2B5EF4-FFF2-40B4-BE49-F238E27FC236}">
                <a16:creationId xmlns:a16="http://schemas.microsoft.com/office/drawing/2014/main" id="{C869FE79-5830-DD16-EDEC-6A5848449B3F}"/>
              </a:ext>
            </a:extLst>
          </p:cNvPr>
          <p:cNvPicPr>
            <a:picLocks noChangeAspect="1"/>
          </p:cNvPicPr>
          <p:nvPr/>
        </p:nvPicPr>
        <p:blipFill>
          <a:blip r:embed="rId2"/>
          <a:srcRect l="12335" r="245"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41590E-8F2E-BC07-3FFF-1BF3DD4C7A2E}"/>
              </a:ext>
            </a:extLst>
          </p:cNvPr>
          <p:cNvSpPr>
            <a:spLocks noGrp="1"/>
          </p:cNvSpPr>
          <p:nvPr>
            <p:ph type="title"/>
          </p:nvPr>
        </p:nvSpPr>
        <p:spPr>
          <a:xfrm>
            <a:off x="838200" y="365125"/>
            <a:ext cx="3822189" cy="1899912"/>
          </a:xfrm>
        </p:spPr>
        <p:txBody>
          <a:bodyPr>
            <a:normAutofit/>
          </a:bodyPr>
          <a:lstStyle/>
          <a:p>
            <a:pPr marL="0" lvl="0" indent="0"/>
            <a:r>
              <a:rPr lang="en-GB" sz="3100" kern="100" dirty="0">
                <a:latin typeface="Calibri" panose="020F0502020204030204" pitchFamily="34" charset="0"/>
                <a:ea typeface="Calibri" panose="020F0502020204030204" pitchFamily="34" charset="0"/>
                <a:cs typeface="Times New Roman" panose="02020603050405020304" pitchFamily="18" charset="0"/>
              </a:rPr>
              <a:t>C</a:t>
            </a:r>
            <a:r>
              <a:rPr lang="en-GB" sz="3100" kern="100" dirty="0">
                <a:effectLst/>
                <a:latin typeface="Calibri" panose="020F0502020204030204" pitchFamily="34" charset="0"/>
                <a:ea typeface="Calibri" panose="020F0502020204030204" pitchFamily="34" charset="0"/>
                <a:cs typeface="Times New Roman" panose="02020603050405020304" pitchFamily="18" charset="0"/>
              </a:rPr>
              <a:t>onnection and loss of connection in the societal context</a:t>
            </a:r>
            <a:br>
              <a:rPr lang="en-IE" sz="3100" kern="100">
                <a:effectLst/>
                <a:latin typeface="Calibri" panose="020F0502020204030204" pitchFamily="34" charset="0"/>
                <a:ea typeface="Calibri" panose="020F0502020204030204" pitchFamily="34" charset="0"/>
                <a:cs typeface="Times New Roman" panose="02020603050405020304" pitchFamily="18" charset="0"/>
              </a:rPr>
            </a:br>
            <a:endParaRPr lang="en-US" sz="3100"/>
          </a:p>
        </p:txBody>
      </p:sp>
      <p:sp>
        <p:nvSpPr>
          <p:cNvPr id="3" name="Content Placeholder 2">
            <a:extLst>
              <a:ext uri="{FF2B5EF4-FFF2-40B4-BE49-F238E27FC236}">
                <a16:creationId xmlns:a16="http://schemas.microsoft.com/office/drawing/2014/main" id="{A7AF7C7D-DD2E-C875-6CB1-A4CF7B9BDBFF}"/>
              </a:ext>
            </a:extLst>
          </p:cNvPr>
          <p:cNvSpPr>
            <a:spLocks noGrp="1"/>
          </p:cNvSpPr>
          <p:nvPr>
            <p:ph idx="1"/>
          </p:nvPr>
        </p:nvSpPr>
        <p:spPr>
          <a:xfrm>
            <a:off x="838200" y="2434201"/>
            <a:ext cx="4119563" cy="3742762"/>
          </a:xfrm>
        </p:spPr>
        <p:txBody>
          <a:bodyPr>
            <a:normAutofit/>
          </a:bodyPr>
          <a:lstStyle/>
          <a:p>
            <a:pPr marL="38100" indent="0">
              <a:buNone/>
            </a:pP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8100" indent="0">
              <a:buNone/>
            </a:pPr>
            <a:r>
              <a:rPr lang="en-GB" sz="2000" kern="100" dirty="0">
                <a:effectLst/>
                <a:latin typeface="Calibri" panose="020F0502020204030204" pitchFamily="34" charset="0"/>
                <a:ea typeface="Calibri" panose="020F0502020204030204" pitchFamily="34" charset="0"/>
                <a:cs typeface="Times New Roman" panose="02020603050405020304" pitchFamily="18" charset="0"/>
              </a:rPr>
              <a:t>Connection in the societal context</a:t>
            </a:r>
            <a:endParaRPr lang="en-IE"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8100" indent="0">
              <a:buNone/>
            </a:pPr>
            <a:r>
              <a:rPr lang="en-IE" sz="1600" kern="100" dirty="0">
                <a:effectLst/>
                <a:latin typeface="Calibri" panose="020F0502020204030204" pitchFamily="34" charset="0"/>
                <a:ea typeface="Calibri" panose="020F0502020204030204" pitchFamily="34" charset="0"/>
                <a:cs typeface="Calibri" panose="020F0502020204030204" pitchFamily="34" charset="0"/>
              </a:rPr>
              <a:t>Ron </a:t>
            </a:r>
            <a:r>
              <a:rPr lang="en-IE" sz="1600" kern="100" dirty="0" err="1">
                <a:effectLst/>
                <a:latin typeface="Calibri" panose="020F0502020204030204" pitchFamily="34" charset="0"/>
                <a:ea typeface="Calibri" panose="020F0502020204030204" pitchFamily="34" charset="0"/>
                <a:cs typeface="Calibri" panose="020F0502020204030204" pitchFamily="34" charset="0"/>
              </a:rPr>
              <a:t>Eyerman</a:t>
            </a:r>
            <a:r>
              <a:rPr lang="en-IE" sz="1600" kern="100" dirty="0">
                <a:effectLst/>
                <a:latin typeface="Calibri" panose="020F0502020204030204" pitchFamily="34" charset="0"/>
                <a:ea typeface="Calibri" panose="020F0502020204030204" pitchFamily="34" charset="0"/>
                <a:cs typeface="Calibri" panose="020F0502020204030204" pitchFamily="34" charset="0"/>
              </a:rPr>
              <a:t>: a sense of belonging to a group (</a:t>
            </a:r>
            <a:r>
              <a:rPr lang="en-IE" sz="1600" kern="100" dirty="0" err="1">
                <a:effectLst/>
                <a:latin typeface="Calibri" panose="020F0502020204030204" pitchFamily="34" charset="0"/>
                <a:ea typeface="Calibri" panose="020F0502020204030204" pitchFamily="34" charset="0"/>
                <a:cs typeface="Calibri" panose="020F0502020204030204" pitchFamily="34" charset="0"/>
              </a:rPr>
              <a:t>Eyerman</a:t>
            </a:r>
            <a:r>
              <a:rPr lang="en-IE" sz="1600" kern="100" dirty="0">
                <a:effectLst/>
                <a:latin typeface="Calibri" panose="020F0502020204030204" pitchFamily="34" charset="0"/>
                <a:ea typeface="Calibri" panose="020F0502020204030204" pitchFamily="34" charset="0"/>
                <a:cs typeface="Calibri" panose="020F0502020204030204" pitchFamily="34" charset="0"/>
              </a:rPr>
              <a:t>, 2001)</a:t>
            </a:r>
            <a:endParaRPr lang="en-IE"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8100" indent="0">
              <a:buNone/>
            </a:pPr>
            <a:r>
              <a:rPr lang="en-IE" sz="1600" kern="100" dirty="0">
                <a:effectLst/>
                <a:latin typeface="Calibri" panose="020F0502020204030204" pitchFamily="34" charset="0"/>
                <a:ea typeface="Calibri" panose="020F0502020204030204" pitchFamily="34" charset="0"/>
                <a:cs typeface="Calibri" panose="020F0502020204030204" pitchFamily="34" charset="0"/>
              </a:rPr>
              <a:t> </a:t>
            </a:r>
            <a:endParaRPr lang="en-IE" sz="1600" kern="100" dirty="0">
              <a:latin typeface="Calibri" panose="020F0502020204030204" pitchFamily="34" charset="0"/>
              <a:ea typeface="Calibri" panose="020F0502020204030204" pitchFamily="34" charset="0"/>
              <a:cs typeface="Times New Roman" panose="02020603050405020304" pitchFamily="18" charset="0"/>
            </a:endParaRPr>
          </a:p>
          <a:p>
            <a:pPr marL="38100" indent="0">
              <a:buNone/>
            </a:pPr>
            <a:endParaRPr lang="en-IE"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38100" indent="0">
              <a:buNone/>
            </a:pPr>
            <a:endParaRPr lang="en-IE" sz="1600" kern="100" dirty="0">
              <a:latin typeface="Calibri" panose="020F0502020204030204" pitchFamily="34" charset="0"/>
              <a:ea typeface="Calibri" panose="020F0502020204030204" pitchFamily="34" charset="0"/>
              <a:cs typeface="Times New Roman" panose="02020603050405020304" pitchFamily="18" charset="0"/>
            </a:endParaRPr>
          </a:p>
          <a:p>
            <a:pPr marL="38100" indent="0">
              <a:buNone/>
            </a:pPr>
            <a:r>
              <a:rPr lang="en-IE" sz="2000" kern="100" dirty="0">
                <a:effectLst/>
                <a:latin typeface="Calibri" panose="020F0502020204030204" pitchFamily="34" charset="0"/>
                <a:ea typeface="Calibri" panose="020F0502020204030204" pitchFamily="34" charset="0"/>
                <a:cs typeface="Times New Roman" panose="02020603050405020304" pitchFamily="18" charset="0"/>
              </a:rPr>
              <a:t>D</a:t>
            </a:r>
            <a:r>
              <a:rPr lang="en-IE" sz="2000" kern="100" dirty="0">
                <a:effectLst/>
                <a:latin typeface="Calibri" panose="020F0502020204030204" pitchFamily="34" charset="0"/>
                <a:ea typeface="Calibri" panose="020F0502020204030204" pitchFamily="34" charset="0"/>
                <a:cs typeface="Calibri" panose="020F0502020204030204" pitchFamily="34" charset="0"/>
              </a:rPr>
              <a:t>isconnection in the societal context</a:t>
            </a:r>
            <a:endParaRPr lang="en-IE"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8100" indent="0">
              <a:buNone/>
            </a:pPr>
            <a:r>
              <a:rPr lang="en-IE" sz="1600" kern="100" dirty="0">
                <a:latin typeface="Calibri" panose="020F0502020204030204" pitchFamily="34" charset="0"/>
                <a:ea typeface="Calibri" panose="020F0502020204030204" pitchFamily="34" charset="0"/>
                <a:cs typeface="Calibri" panose="020F0502020204030204" pitchFamily="34" charset="0"/>
              </a:rPr>
              <a:t>Can be caused by s</a:t>
            </a:r>
            <a:r>
              <a:rPr lang="en-IE" sz="1600" kern="100" dirty="0">
                <a:effectLst/>
                <a:latin typeface="Calibri" panose="020F0502020204030204" pitchFamily="34" charset="0"/>
                <a:ea typeface="Calibri" panose="020F0502020204030204" pitchFamily="34" charset="0"/>
                <a:cs typeface="Calibri" panose="020F0502020204030204" pitchFamily="34" charset="0"/>
              </a:rPr>
              <a:t>ocial crises </a:t>
            </a:r>
            <a:r>
              <a:rPr lang="en-IE" sz="1600" kern="100" dirty="0">
                <a:latin typeface="Calibri" panose="020F0502020204030204" pitchFamily="34" charset="0"/>
                <a:ea typeface="Calibri" panose="020F0502020204030204" pitchFamily="34" charset="0"/>
                <a:cs typeface="Calibri" panose="020F0502020204030204" pitchFamily="34" charset="0"/>
              </a:rPr>
              <a:t>that effect</a:t>
            </a:r>
            <a:r>
              <a:rPr lang="en-IE" sz="1600" kern="100" dirty="0">
                <a:effectLst/>
                <a:latin typeface="Calibri" panose="020F0502020204030204" pitchFamily="34" charset="0"/>
                <a:ea typeface="Calibri" panose="020F0502020204030204" pitchFamily="34" charset="0"/>
                <a:cs typeface="Calibri" panose="020F0502020204030204" pitchFamily="34" charset="0"/>
              </a:rPr>
              <a:t> experiences of social separation and alienation (wars, revolutions and other sudden social upheavals)</a:t>
            </a:r>
            <a:endParaRPr lang="en-IE" sz="16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Tree>
    <p:extLst>
      <p:ext uri="{BB962C8B-B14F-4D97-AF65-F5344CB8AC3E}">
        <p14:creationId xmlns:p14="http://schemas.microsoft.com/office/powerpoint/2010/main" val="3384301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463b6811-b0a4-4b2a-b932-72c4c970c5d2}" enabled="0" method="" siteId="{463b6811-b0a4-4b2a-b932-72c4c970c5d2}" removed="1"/>
</clbl:labelList>
</file>

<file path=docProps/app.xml><?xml version="1.0" encoding="utf-8"?>
<Properties xmlns="http://schemas.openxmlformats.org/officeDocument/2006/extended-properties" xmlns:vt="http://schemas.openxmlformats.org/officeDocument/2006/docPropsVTypes">
  <TotalTime>545</TotalTime>
  <Words>1467</Words>
  <Application>Microsoft Office PowerPoint</Application>
  <PresentationFormat>Widescreen</PresentationFormat>
  <Paragraphs>136</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Aptos</vt:lpstr>
      <vt:lpstr>Aptos Display</vt:lpstr>
      <vt:lpstr>Arial</vt:lpstr>
      <vt:lpstr>Calibri</vt:lpstr>
      <vt:lpstr>Times New Roman</vt:lpstr>
      <vt:lpstr>var(--wp--preset--font-family--heading)</vt:lpstr>
      <vt:lpstr>Office Theme</vt:lpstr>
      <vt:lpstr>From Trauma –  to loss of dignity –  to violence and back:  loss of connection and its reversal </vt:lpstr>
      <vt:lpstr>Method</vt:lpstr>
      <vt:lpstr>Connection  in the context of individual psychology </vt:lpstr>
      <vt:lpstr>PowerPoint Presentation</vt:lpstr>
      <vt:lpstr>Disconnection  in the context of  individual psychology </vt:lpstr>
      <vt:lpstr>  “Trauma is about broken connections. Connection is broken with the body/self, family, friends, community, nature, and spirit, perpetuating the downward spiral of traumatic dislocation…”  Peter Levine 1997 </vt:lpstr>
      <vt:lpstr>Connection in the social context   </vt:lpstr>
      <vt:lpstr>Loss of connection in the social context </vt:lpstr>
      <vt:lpstr>Connection and loss of connection in the societal context </vt:lpstr>
      <vt:lpstr>Reversing the loss of connection </vt:lpstr>
      <vt:lpstr>  Where we are now </vt:lpstr>
      <vt:lpstr>Perspectives for a better future</vt:lpstr>
      <vt:lpstr>Vulnerability </vt:lpstr>
      <vt:lpstr>PowerPoint Presentation</vt:lpstr>
      <vt:lpstr>Image references</vt:lpstr>
      <vt:lpstr>Research referred 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Stefanie Dinkelbach</dc:creator>
  <cp:lastModifiedBy>Evelin Gerda Lindner</cp:lastModifiedBy>
  <cp:revision>5</cp:revision>
  <dcterms:created xsi:type="dcterms:W3CDTF">2024-09-12T15:45:29Z</dcterms:created>
  <dcterms:modified xsi:type="dcterms:W3CDTF">2024-09-29T19:48:07Z</dcterms:modified>
</cp:coreProperties>
</file>