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3" r:id="rId4"/>
    <p:sldId id="265" r:id="rId5"/>
    <p:sldId id="260" r:id="rId6"/>
    <p:sldId id="261" r:id="rId7"/>
    <p:sldId id="258" r:id="rId8"/>
    <p:sldId id="257" r:id="rId9"/>
    <p:sldId id="266" r:id="rId10"/>
    <p:sldId id="268" r:id="rId11"/>
    <p:sldId id="259"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8761B5-FF8A-4398-A101-AA9B6981A094}"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8761B5-FF8A-4398-A101-AA9B6981A094}"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8761B5-FF8A-4398-A101-AA9B6981A094}"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8761B5-FF8A-4398-A101-AA9B6981A094}"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8761B5-FF8A-4398-A101-AA9B6981A094}" type="datetimeFigureOut">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8761B5-FF8A-4398-A101-AA9B6981A094}"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8761B5-FF8A-4398-A101-AA9B6981A094}" type="datetimeFigureOut">
              <a:rPr lang="en-US" smtClean="0"/>
              <a:pPr/>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8761B5-FF8A-4398-A101-AA9B6981A094}" type="datetimeFigureOut">
              <a:rPr lang="en-US" smtClean="0"/>
              <a:pPr/>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8761B5-FF8A-4398-A101-AA9B6981A094}" type="datetimeFigureOut">
              <a:rPr lang="en-US" smtClean="0"/>
              <a:pPr/>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8761B5-FF8A-4398-A101-AA9B6981A094}"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8761B5-FF8A-4398-A101-AA9B6981A094}" type="datetimeFigureOut">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C92546-1DFA-4B77-B8F8-51FB165509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761B5-FF8A-4398-A101-AA9B6981A094}" type="datetimeFigureOut">
              <a:rPr lang="en-US" smtClean="0"/>
              <a:pPr/>
              <a:t>12/6/2017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C92546-1DFA-4B77-B8F8-51FB165509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QKe6htZ8FZ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Imperial Dispossession of ‘Others’ by Falsification of Dignity</a:t>
            </a:r>
            <a:endParaRPr lang="en-US" dirty="0"/>
          </a:p>
        </p:txBody>
      </p:sp>
      <p:sp>
        <p:nvSpPr>
          <p:cNvPr id="3" name="Subtitle 2"/>
          <p:cNvSpPr>
            <a:spLocks noGrp="1"/>
          </p:cNvSpPr>
          <p:nvPr>
            <p:ph type="subTitle" idx="1"/>
          </p:nvPr>
        </p:nvSpPr>
        <p:spPr>
          <a:xfrm>
            <a:off x="1371600" y="3886200"/>
            <a:ext cx="6400800" cy="2057400"/>
          </a:xfrm>
        </p:spPr>
        <p:txBody>
          <a:bodyPr>
            <a:normAutofit fontScale="25000" lnSpcReduction="20000"/>
          </a:bodyPr>
          <a:lstStyle/>
          <a:p>
            <a:r>
              <a:rPr lang="en-US" sz="8000" b="1" dirty="0" smtClean="0"/>
              <a:t>Fonkem Achankeng I, PhD</a:t>
            </a:r>
            <a:endParaRPr lang="en-US" sz="8000" dirty="0" smtClean="0"/>
          </a:p>
          <a:p>
            <a:r>
              <a:rPr lang="en-US" sz="8000" b="1" dirty="0" smtClean="0"/>
              <a:t>University of Wisconsin Oshkosh</a:t>
            </a:r>
            <a:endParaRPr lang="en-US" sz="8000" dirty="0" smtClean="0"/>
          </a:p>
          <a:p>
            <a:endParaRPr lang="en-US" b="1" dirty="0" smtClean="0"/>
          </a:p>
          <a:p>
            <a:r>
              <a:rPr lang="en-US" sz="5600" b="1" dirty="0" smtClean="0"/>
              <a:t>30th Annual </a:t>
            </a:r>
            <a:r>
              <a:rPr lang="en-US" sz="5600" b="1" dirty="0" err="1" smtClean="0"/>
              <a:t>HumanDHS</a:t>
            </a:r>
            <a:r>
              <a:rPr lang="en-US" sz="5600" b="1" dirty="0" smtClean="0"/>
              <a:t> Conference</a:t>
            </a:r>
            <a:br>
              <a:rPr lang="en-US" sz="5600" b="1" dirty="0" smtClean="0"/>
            </a:br>
            <a:r>
              <a:rPr lang="en-US" sz="5600" b="1" dirty="0" smtClean="0"/>
              <a:t>and the Twelfth Workshop on Transforming Humiliation and Violent Conflict</a:t>
            </a:r>
            <a:endParaRPr lang="en-US" sz="5600" dirty="0" smtClean="0"/>
          </a:p>
          <a:p>
            <a:r>
              <a:rPr lang="en-US" sz="5600" b="1" dirty="0" smtClean="0"/>
              <a:t>Teachers College, Columbia University, New York City</a:t>
            </a:r>
            <a:endParaRPr lang="en-US" sz="5600" dirty="0" smtClean="0"/>
          </a:p>
          <a:p>
            <a:endParaRPr lang="en-US" b="1" dirty="0" smtClean="0"/>
          </a:p>
          <a:p>
            <a:endParaRPr lang="en-US" b="1" dirty="0" smtClean="0"/>
          </a:p>
          <a:p>
            <a:r>
              <a:rPr lang="en-US" sz="4800" b="1" dirty="0" smtClean="0"/>
              <a:t>December 7 -8, 2017</a:t>
            </a:r>
            <a:br>
              <a:rPr lang="en-US" sz="4800" b="1" dirty="0" smtClean="0"/>
            </a:br>
            <a:r>
              <a:rPr lang="en-US" sz="4800" b="1" dirty="0" smtClean="0"/>
              <a:t>Theme: The Nature of Dignity and the Dignity of Nature</a:t>
            </a:r>
            <a:endParaRPr lang="en-US" sz="4800" dirty="0" smtClean="0"/>
          </a:p>
          <a:p>
            <a:r>
              <a:rPr lang="en-US" sz="4800" b="1" dirty="0" smtClean="0"/>
              <a:t> </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Questions From the Dignity Framework</a:t>
            </a:r>
            <a:endParaRPr lang="en-US" dirty="0"/>
          </a:p>
        </p:txBody>
      </p:sp>
      <p:sp>
        <p:nvSpPr>
          <p:cNvPr id="3" name="Content Placeholder 2"/>
          <p:cNvSpPr>
            <a:spLocks noGrp="1"/>
          </p:cNvSpPr>
          <p:nvPr>
            <p:ph idx="1"/>
          </p:nvPr>
        </p:nvSpPr>
        <p:spPr/>
        <p:txBody>
          <a:bodyPr>
            <a:normAutofit lnSpcReduction="10000"/>
          </a:bodyPr>
          <a:lstStyle/>
          <a:p>
            <a:r>
              <a:rPr lang="en-US" dirty="0" smtClean="0"/>
              <a:t>Are global actors interested in working for the dignity of humankind? </a:t>
            </a:r>
          </a:p>
          <a:p>
            <a:r>
              <a:rPr lang="en-US" dirty="0" smtClean="0"/>
              <a:t>Does the global community ever think of recognizing the reality and power of our connectedness?</a:t>
            </a:r>
          </a:p>
          <a:p>
            <a:r>
              <a:rPr lang="en-US" dirty="0" smtClean="0"/>
              <a:t>In the quest for a dignified world, shall we, as actors for peace in dignity become interested in human suffering and humiliation everywhere?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r>
              <a:rPr lang="en-US" dirty="0" smtClean="0">
                <a:solidFill>
                  <a:srgbClr val="002060"/>
                </a:solidFill>
              </a:rPr>
              <a:t>Solution </a:t>
            </a:r>
            <a:r>
              <a:rPr lang="en-US" dirty="0">
                <a:solidFill>
                  <a:srgbClr val="002060"/>
                </a:solidFill>
              </a:rPr>
              <a:t>can be found in the notions of dignity and justice. </a:t>
            </a:r>
            <a:endParaRPr lang="en-US" dirty="0" smtClean="0">
              <a:solidFill>
                <a:srgbClr val="002060"/>
              </a:solidFill>
            </a:endParaRPr>
          </a:p>
          <a:p>
            <a:r>
              <a:rPr lang="en-US" dirty="0" smtClean="0">
                <a:solidFill>
                  <a:srgbClr val="FF0000"/>
                </a:solidFill>
              </a:rPr>
              <a:t>If dignity &amp; justice </a:t>
            </a:r>
            <a:r>
              <a:rPr lang="en-US" dirty="0">
                <a:solidFill>
                  <a:srgbClr val="FF0000"/>
                </a:solidFill>
              </a:rPr>
              <a:t>principles were applied/implemented across the board, they would influence all and enhance </a:t>
            </a:r>
            <a:r>
              <a:rPr lang="en-US" dirty="0" smtClean="0">
                <a:solidFill>
                  <a:srgbClr val="FF0000"/>
                </a:solidFill>
              </a:rPr>
              <a:t>nature of humankind</a:t>
            </a:r>
            <a:r>
              <a:rPr lang="en-US" dirty="0">
                <a:solidFill>
                  <a:srgbClr val="FF0000"/>
                </a:solidFill>
              </a:rPr>
              <a:t>. </a:t>
            </a:r>
            <a:endParaRPr lang="en-US" dirty="0" smtClean="0">
              <a:solidFill>
                <a:srgbClr val="FF0000"/>
              </a:solidFill>
            </a:endParaRPr>
          </a:p>
          <a:p>
            <a:r>
              <a:rPr lang="en-US" dirty="0" smtClean="0"/>
              <a:t>How can a </a:t>
            </a:r>
            <a:r>
              <a:rPr lang="en-US" dirty="0"/>
              <a:t>people who feel cheated by an unjust system </a:t>
            </a:r>
            <a:r>
              <a:rPr lang="en-US" dirty="0" smtClean="0"/>
              <a:t>imagine peace &amp; the </a:t>
            </a:r>
            <a:r>
              <a:rPr lang="en-US" dirty="0"/>
              <a:t>bigger </a:t>
            </a:r>
            <a:r>
              <a:rPr lang="en-US" dirty="0" smtClean="0"/>
              <a:t>picture? </a:t>
            </a:r>
            <a:r>
              <a:rPr lang="en-US" dirty="0"/>
              <a:t>In order to achieve the kind of transformation that will help "the entirety of humankind to flourish," everyone needs to be making a contribution. </a:t>
            </a:r>
            <a:endParaRPr lang="en-US" dirty="0" smtClean="0"/>
          </a:p>
          <a:p>
            <a:r>
              <a:rPr lang="en-US" dirty="0" smtClean="0">
                <a:solidFill>
                  <a:srgbClr val="0070C0"/>
                </a:solidFill>
              </a:rPr>
              <a:t>Those deprived </a:t>
            </a:r>
            <a:r>
              <a:rPr lang="en-US" dirty="0">
                <a:solidFill>
                  <a:srgbClr val="0070C0"/>
                </a:solidFill>
              </a:rPr>
              <a:t>of their own humanity by colonizing arrangements </a:t>
            </a:r>
            <a:r>
              <a:rPr lang="en-US" dirty="0" smtClean="0">
                <a:solidFill>
                  <a:srgbClr val="0070C0"/>
                </a:solidFill>
              </a:rPr>
              <a:t>who </a:t>
            </a:r>
            <a:r>
              <a:rPr lang="en-US" dirty="0">
                <a:solidFill>
                  <a:srgbClr val="0070C0"/>
                </a:solidFill>
              </a:rPr>
              <a:t>continue to harbor grievances are in no position to make their own contribution. </a:t>
            </a:r>
            <a:endParaRPr lang="en-US" dirty="0" smtClean="0">
              <a:solidFill>
                <a:srgbClr val="0070C0"/>
              </a:solidFill>
            </a:endParaRPr>
          </a:p>
          <a:p>
            <a:r>
              <a:rPr lang="en-US" dirty="0" smtClean="0">
                <a:solidFill>
                  <a:srgbClr val="C00000"/>
                </a:solidFill>
              </a:rPr>
              <a:t>We </a:t>
            </a:r>
            <a:r>
              <a:rPr lang="en-US" dirty="0">
                <a:solidFill>
                  <a:srgbClr val="C00000"/>
                </a:solidFill>
              </a:rPr>
              <a:t>cannot continue to leave some people behind and invisible, and expect the "entirety of humankind to flourish." </a:t>
            </a:r>
            <a:endParaRPr lang="en-US" dirty="0" smtClean="0">
              <a:solidFill>
                <a:srgbClr val="C00000"/>
              </a:solidFill>
            </a:endParaRPr>
          </a:p>
          <a:p>
            <a:r>
              <a:rPr lang="en-US" dirty="0" smtClean="0">
                <a:solidFill>
                  <a:srgbClr val="00B050"/>
                </a:solidFill>
              </a:rPr>
              <a:t>Current situation </a:t>
            </a:r>
            <a:r>
              <a:rPr lang="en-US" dirty="0">
                <a:solidFill>
                  <a:srgbClr val="00B050"/>
                </a:solidFill>
              </a:rPr>
              <a:t>is like thinking of a first class group of students </a:t>
            </a:r>
            <a:r>
              <a:rPr lang="en-US" dirty="0" smtClean="0">
                <a:solidFill>
                  <a:srgbClr val="00B050"/>
                </a:solidFill>
              </a:rPr>
              <a:t>in a classroom when </a:t>
            </a:r>
            <a:r>
              <a:rPr lang="en-US" dirty="0">
                <a:solidFill>
                  <a:srgbClr val="00B050"/>
                </a:solidFill>
              </a:rPr>
              <a:t>a few remain invisible and uncounted. </a:t>
            </a:r>
            <a:endParaRPr lang="en-US" dirty="0" smtClean="0">
              <a:solidFill>
                <a:srgbClr val="00B050"/>
              </a:solidFill>
            </a:endParaRPr>
          </a:p>
          <a:p>
            <a:r>
              <a:rPr lang="en-US" dirty="0" smtClean="0">
                <a:solidFill>
                  <a:srgbClr val="002060"/>
                </a:solidFill>
              </a:rPr>
              <a:t>What </a:t>
            </a:r>
            <a:r>
              <a:rPr lang="en-US" dirty="0">
                <a:solidFill>
                  <a:srgbClr val="002060"/>
                </a:solidFill>
              </a:rPr>
              <a:t>can make the difference in the </a:t>
            </a:r>
            <a:r>
              <a:rPr lang="en-US" dirty="0" smtClean="0">
                <a:solidFill>
                  <a:srgbClr val="002060"/>
                </a:solidFill>
              </a:rPr>
              <a:t>world </a:t>
            </a:r>
            <a:r>
              <a:rPr lang="en-US" dirty="0">
                <a:solidFill>
                  <a:srgbClr val="002060"/>
                </a:solidFill>
              </a:rPr>
              <a:t>is dignity and justice </a:t>
            </a:r>
            <a:r>
              <a:rPr lang="en-US">
                <a:solidFill>
                  <a:srgbClr val="002060"/>
                </a:solidFill>
              </a:rPr>
              <a:t>for </a:t>
            </a:r>
            <a:r>
              <a:rPr lang="en-US" smtClean="0">
                <a:solidFill>
                  <a:srgbClr val="002060"/>
                </a:solidFill>
              </a:rPr>
              <a:t>all.</a:t>
            </a:r>
            <a:endParaRPr lang="en-US" dirty="0">
              <a:solidFill>
                <a:srgbClr val="002060"/>
              </a:solidFill>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dirty="0" smtClean="0"/>
              <a:t>Lindner, E. (2017). </a:t>
            </a:r>
            <a:r>
              <a:rPr lang="en-US" i="1" dirty="0" smtClean="0"/>
              <a:t>Honor, humiliation, and terror: An explosive mix and how we can defuse it with dignity. Dignity Press</a:t>
            </a:r>
          </a:p>
          <a:p>
            <a:r>
              <a:rPr lang="en-US" dirty="0" smtClean="0"/>
              <a:t>Thomas, N. (1994). </a:t>
            </a:r>
            <a:r>
              <a:rPr lang="en-US" i="1" dirty="0" smtClean="0"/>
              <a:t>Colonialism’s culture: Anthropology, travel &amp; government. </a:t>
            </a:r>
            <a:r>
              <a:rPr lang="en-US" dirty="0" smtClean="0"/>
              <a:t>Princeton, NJ: Princeton University Press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Invitation to Reflection</a:t>
            </a:r>
            <a:endParaRPr lang="en-US" dirty="0"/>
          </a:p>
        </p:txBody>
      </p:sp>
      <p:sp>
        <p:nvSpPr>
          <p:cNvPr id="3" name="Content Placeholder 2"/>
          <p:cNvSpPr>
            <a:spLocks noGrp="1"/>
          </p:cNvSpPr>
          <p:nvPr>
            <p:ph idx="1"/>
          </p:nvPr>
        </p:nvSpPr>
        <p:spPr/>
        <p:txBody>
          <a:bodyPr>
            <a:normAutofit/>
          </a:bodyPr>
          <a:lstStyle/>
          <a:p>
            <a:endParaRPr lang="en-US" sz="2400" dirty="0" smtClean="0"/>
          </a:p>
          <a:p>
            <a:endParaRPr lang="en-US" sz="2400" dirty="0" smtClean="0"/>
          </a:p>
          <a:p>
            <a:r>
              <a:rPr lang="en-US" sz="2400" dirty="0" smtClean="0"/>
              <a:t>“In pre-modern European discourses, non-Western peoples tend to be characterized not in any anthropologically specific terms, but as a lack or poorer form of the values of the centre. From this perspective, discussion of representations of ‘the Other’ is almost misleading insofar as it implies recognition of a distinctive type.”  </a:t>
            </a:r>
          </a:p>
          <a:p>
            <a:pPr lvl="2"/>
            <a:r>
              <a:rPr lang="en-US" sz="2000" dirty="0" smtClean="0"/>
              <a:t>Nicholas Thomas, p. 1994,71</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a:t>
            </a:r>
            <a:endParaRPr lang="en-US" dirty="0"/>
          </a:p>
        </p:txBody>
      </p:sp>
      <p:pic>
        <p:nvPicPr>
          <p:cNvPr id="5" name="Picture 4" descr="Capture.PNG"/>
          <p:cNvPicPr>
            <a:picLocks noChangeAspect="1"/>
          </p:cNvPicPr>
          <p:nvPr/>
        </p:nvPicPr>
        <p:blipFill>
          <a:blip r:embed="rId2" cstate="print"/>
          <a:stretch>
            <a:fillRect/>
          </a:stretch>
        </p:blipFill>
        <p:spPr>
          <a:xfrm>
            <a:off x="2971800" y="2362200"/>
            <a:ext cx="6030167" cy="3124636"/>
          </a:xfrm>
          <a:prstGeom prst="rect">
            <a:avLst/>
          </a:prstGeom>
        </p:spPr>
      </p:pic>
      <p:pic>
        <p:nvPicPr>
          <p:cNvPr id="4" name="Picture 3" descr="IMG_20171202_104949780.jpg"/>
          <p:cNvPicPr>
            <a:picLocks noChangeAspect="1"/>
          </p:cNvPicPr>
          <p:nvPr/>
        </p:nvPicPr>
        <p:blipFill>
          <a:blip r:embed="rId3" cstate="print"/>
          <a:stretch>
            <a:fillRect/>
          </a:stretch>
        </p:blipFill>
        <p:spPr>
          <a:xfrm>
            <a:off x="228600" y="1295400"/>
            <a:ext cx="3657600" cy="4876800"/>
          </a:xfrm>
          <a:prstGeom prst="rect">
            <a:avLst/>
          </a:prstGeom>
        </p:spPr>
      </p:pic>
      <p:sp>
        <p:nvSpPr>
          <p:cNvPr id="6" name="Oval 5"/>
          <p:cNvSpPr/>
          <p:nvPr/>
        </p:nvSpPr>
        <p:spPr>
          <a:xfrm rot="20964359">
            <a:off x="5291370" y="4070811"/>
            <a:ext cx="441993" cy="98772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tx1"/>
                </a:solidFill>
              </a:ln>
              <a:solidFill>
                <a:schemeClr val="tx1"/>
              </a:solidFill>
            </a:endParaRPr>
          </a:p>
        </p:txBody>
      </p:sp>
      <p:cxnSp>
        <p:nvCxnSpPr>
          <p:cNvPr id="11" name="Straight Connector 10"/>
          <p:cNvCxnSpPr/>
          <p:nvPr/>
        </p:nvCxnSpPr>
        <p:spPr>
          <a:xfrm flipV="1">
            <a:off x="5486400" y="2667000"/>
            <a:ext cx="914400" cy="1371600"/>
          </a:xfrm>
          <a:prstGeom prst="line">
            <a:avLst/>
          </a:prstGeom>
          <a:ln w="28575"/>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 of My Origins</a:t>
            </a:r>
            <a:endParaRPr lang="en-US" dirty="0"/>
          </a:p>
        </p:txBody>
      </p:sp>
      <p:sp>
        <p:nvSpPr>
          <p:cNvPr id="3" name="Content Placeholder 2"/>
          <p:cNvSpPr>
            <a:spLocks noGrp="1"/>
          </p:cNvSpPr>
          <p:nvPr>
            <p:ph idx="1"/>
          </p:nvPr>
        </p:nvSpPr>
        <p:spPr/>
        <p:txBody>
          <a:bodyPr/>
          <a:lstStyle/>
          <a:p>
            <a:r>
              <a:rPr lang="en-US" dirty="0" smtClean="0"/>
              <a:t>Situation of my origins</a:t>
            </a:r>
          </a:p>
          <a:p>
            <a:r>
              <a:rPr lang="en-US" dirty="0" smtClean="0"/>
              <a:t>Independence struggle</a:t>
            </a:r>
          </a:p>
          <a:p>
            <a:r>
              <a:rPr lang="en-US" dirty="0" smtClean="0">
                <a:hlinkClick r:id="rId2"/>
              </a:rPr>
              <a:t>https://www.youtube.com/watch?v=QKe6htZ8FZ4</a:t>
            </a:r>
            <a:endParaRPr lang="en-US" dirty="0" smtClean="0"/>
          </a:p>
          <a:p>
            <a:r>
              <a:rPr lang="en-US" dirty="0" smtClean="0"/>
              <a:t>Why place a people in this situation?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Argument &amp; Basis</a:t>
            </a:r>
            <a:endParaRPr lang="en-US" dirty="0"/>
          </a:p>
        </p:txBody>
      </p:sp>
      <p:sp>
        <p:nvSpPr>
          <p:cNvPr id="3" name="Content Placeholder 2"/>
          <p:cNvSpPr>
            <a:spLocks noGrp="1"/>
          </p:cNvSpPr>
          <p:nvPr>
            <p:ph idx="1"/>
          </p:nvPr>
        </p:nvSpPr>
        <p:spPr/>
        <p:txBody>
          <a:bodyPr/>
          <a:lstStyle/>
          <a:p>
            <a:r>
              <a:rPr lang="en-US" dirty="0" smtClean="0"/>
              <a:t>On the basis of colonial and postcolonial theories, I argue that </a:t>
            </a:r>
            <a:r>
              <a:rPr lang="en-US" b="1" dirty="0" smtClean="0"/>
              <a:t>the imperial dispossession of others is sustained in the process by the portrayal of ‘Others’ as incomplete or imperfect rather than as humans of different ‘races’ and ‘cultures.’</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Reality</a:t>
            </a:r>
            <a:endParaRPr lang="en-US" dirty="0"/>
          </a:p>
        </p:txBody>
      </p:sp>
      <p:sp>
        <p:nvSpPr>
          <p:cNvPr id="3" name="Content Placeholder 2"/>
          <p:cNvSpPr>
            <a:spLocks noGrp="1"/>
          </p:cNvSpPr>
          <p:nvPr>
            <p:ph idx="1"/>
          </p:nvPr>
        </p:nvSpPr>
        <p:spPr/>
        <p:txBody>
          <a:bodyPr/>
          <a:lstStyle/>
          <a:p>
            <a:r>
              <a:rPr lang="en-US" dirty="0"/>
              <a:t>C</a:t>
            </a:r>
            <a:r>
              <a:rPr lang="en-US" dirty="0" smtClean="0"/>
              <a:t>laim, in agreement with Nicholas Thomas (1994, p. 71), that the underlying epistemic operation of partitioning the human species by situating some “just above apes, and others as immature civilizations” is not only humiliating, but enhances their dispossession  by some.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Important Points</a:t>
            </a:r>
            <a:endParaRPr lang="en-US" dirty="0"/>
          </a:p>
        </p:txBody>
      </p:sp>
      <p:sp>
        <p:nvSpPr>
          <p:cNvPr id="3" name="Content Placeholder 2"/>
          <p:cNvSpPr>
            <a:spLocks noGrp="1"/>
          </p:cNvSpPr>
          <p:nvPr>
            <p:ph idx="1"/>
          </p:nvPr>
        </p:nvSpPr>
        <p:spPr/>
        <p:txBody>
          <a:bodyPr>
            <a:normAutofit/>
          </a:bodyPr>
          <a:lstStyle/>
          <a:p>
            <a:r>
              <a:rPr lang="en-US" dirty="0" smtClean="0"/>
              <a:t>To enhance imperialist policies of global domination for cheap natural resources the dignity of ‘some’ is falsified.</a:t>
            </a:r>
          </a:p>
          <a:p>
            <a:pPr>
              <a:buNone/>
            </a:pPr>
            <a:endParaRPr lang="en-US" dirty="0" smtClean="0"/>
          </a:p>
          <a:p>
            <a:r>
              <a:rPr lang="en-US" dirty="0" smtClean="0"/>
              <a:t>For the dignity of nature to thrive, we must understand and accept a global world of humans in the plurality of different </a:t>
            </a:r>
            <a:r>
              <a:rPr lang="en-US" b="1" dirty="0" smtClean="0"/>
              <a:t>‘races</a:t>
            </a:r>
            <a:r>
              <a:rPr lang="en-US" dirty="0" smtClean="0"/>
              <a:t>’ and ‘cultures’.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of Africa is Not Free</a:t>
            </a:r>
            <a:endParaRPr lang="en-US" dirty="0"/>
          </a:p>
        </p:txBody>
      </p:sp>
      <p:sp>
        <p:nvSpPr>
          <p:cNvPr id="3" name="Content Placeholder 2"/>
          <p:cNvSpPr>
            <a:spLocks noGrp="1"/>
          </p:cNvSpPr>
          <p:nvPr>
            <p:ph idx="1"/>
          </p:nvPr>
        </p:nvSpPr>
        <p:spPr>
          <a:xfrm>
            <a:off x="457200" y="1600200"/>
            <a:ext cx="4114800" cy="4525963"/>
          </a:xfrm>
        </p:spPr>
        <p:txBody>
          <a:bodyPr>
            <a:normAutofit fontScale="85000" lnSpcReduction="10000"/>
          </a:bodyPr>
          <a:lstStyle/>
          <a:p>
            <a:pPr hangingPunct="0"/>
            <a:r>
              <a:rPr lang="en-US" dirty="0"/>
              <a:t>A close study of colonial and postcolonial exploits, existence of military bases and interventions in different regions of the world and ‘cooperation agreements’ reveals patterns of economic design and investment practices of imperial powers. </a:t>
            </a:r>
          </a:p>
        </p:txBody>
      </p:sp>
      <p:pic>
        <p:nvPicPr>
          <p:cNvPr id="4" name="Picture 3" descr="french-africa.gif"/>
          <p:cNvPicPr>
            <a:picLocks noChangeAspect="1"/>
          </p:cNvPicPr>
          <p:nvPr/>
        </p:nvPicPr>
        <p:blipFill>
          <a:blip r:embed="rId2" cstate="print"/>
          <a:stretch>
            <a:fillRect/>
          </a:stretch>
        </p:blipFill>
        <p:spPr>
          <a:xfrm>
            <a:off x="4495800" y="1447800"/>
            <a:ext cx="4460875" cy="46482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t>One Example</a:t>
            </a:r>
            <a:br>
              <a:rPr lang="en-US" dirty="0" smtClean="0"/>
            </a:br>
            <a:r>
              <a:rPr lang="en-US" sz="4000" dirty="0" smtClean="0"/>
              <a:t>Cooperation Agreement Btw France &amp; RC</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Dec 26, 1959 Eve of Independence on Jan 1, 1960 by General </a:t>
            </a:r>
            <a:r>
              <a:rPr lang="en-US" dirty="0" err="1" smtClean="0"/>
              <a:t>DeGaulle</a:t>
            </a:r>
            <a:r>
              <a:rPr lang="en-US" dirty="0" smtClean="0"/>
              <a:t> &amp; </a:t>
            </a:r>
            <a:r>
              <a:rPr lang="en-US" dirty="0" err="1" smtClean="0"/>
              <a:t>Ahmadou</a:t>
            </a:r>
            <a:r>
              <a:rPr lang="en-US" dirty="0" smtClean="0"/>
              <a:t> </a:t>
            </a:r>
            <a:r>
              <a:rPr lang="en-US" dirty="0" err="1" smtClean="0"/>
              <a:t>Ahidjo</a:t>
            </a:r>
            <a:endParaRPr lang="en-US" dirty="0" smtClean="0"/>
          </a:p>
          <a:p>
            <a:r>
              <a:rPr lang="en-US" dirty="0" smtClean="0"/>
              <a:t>Art 6: </a:t>
            </a:r>
          </a:p>
          <a:p>
            <a:pPr lvl="1"/>
            <a:r>
              <a:rPr lang="en-US" dirty="0" smtClean="0">
                <a:solidFill>
                  <a:srgbClr val="FF0000"/>
                </a:solidFill>
              </a:rPr>
              <a:t>1)France shall determine RCs political, economic &amp; </a:t>
            </a:r>
            <a:r>
              <a:rPr lang="en-US" dirty="0" err="1" smtClean="0">
                <a:solidFill>
                  <a:srgbClr val="FF0000"/>
                </a:solidFill>
              </a:rPr>
              <a:t>sociocultural</a:t>
            </a:r>
            <a:r>
              <a:rPr lang="en-US" dirty="0" smtClean="0">
                <a:solidFill>
                  <a:srgbClr val="FF0000"/>
                </a:solidFill>
              </a:rPr>
              <a:t> orientations</a:t>
            </a:r>
          </a:p>
          <a:p>
            <a:pPr lvl="1"/>
            <a:r>
              <a:rPr lang="en-US" dirty="0" smtClean="0">
                <a:solidFill>
                  <a:srgbClr val="0070C0"/>
                </a:solidFill>
              </a:rPr>
              <a:t>2)France shall manufacture money for RC, the XAF</a:t>
            </a:r>
          </a:p>
          <a:p>
            <a:pPr lvl="1"/>
            <a:r>
              <a:rPr lang="en-US" dirty="0" smtClean="0">
                <a:solidFill>
                  <a:srgbClr val="00B050"/>
                </a:solidFill>
              </a:rPr>
              <a:t>3) France shall guide the determination of RCs educational programs at all levels</a:t>
            </a:r>
          </a:p>
          <a:p>
            <a:pPr lvl="1"/>
            <a:r>
              <a:rPr lang="en-US" dirty="0" smtClean="0">
                <a:solidFill>
                  <a:srgbClr val="C00000"/>
                </a:solidFill>
              </a:rPr>
              <a:t>4) French treasury shall have an operational account to cover 100% of RCs foreign exchange</a:t>
            </a:r>
          </a:p>
          <a:p>
            <a:pPr lvl="1"/>
            <a:r>
              <a:rPr lang="en-US" dirty="0" smtClean="0">
                <a:solidFill>
                  <a:srgbClr val="002060"/>
                </a:solidFill>
              </a:rPr>
              <a:t>5) France shall have priority to exploit RC’s strategic raw materials. Where France is not interested, RC may seek other partners</a:t>
            </a:r>
          </a:p>
          <a:p>
            <a:pPr lvl="1"/>
            <a:r>
              <a:rPr lang="en-US" dirty="0" smtClean="0"/>
              <a:t>Etc.</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579</Words>
  <Application>Microsoft Office PowerPoint</Application>
  <PresentationFormat>On-screen Show (4:3)</PresentationFormat>
  <Paragraphs>55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Imperial Dispossession of ‘Others’ by Falsification of Dignity</vt:lpstr>
      <vt:lpstr>Invitation to Reflection</vt:lpstr>
      <vt:lpstr>Intro</vt:lpstr>
      <vt:lpstr>Situation of My Origins</vt:lpstr>
      <vt:lpstr>Argument &amp; Basis</vt:lpstr>
      <vt:lpstr>Reality</vt:lpstr>
      <vt:lpstr>Two Important Points</vt:lpstr>
      <vt:lpstr>Most of Africa is Not Free</vt:lpstr>
      <vt:lpstr>One Example Cooperation Agreement Btw France &amp; RC</vt:lpstr>
      <vt:lpstr>Some Questions From the Dignity Framework</vt:lpstr>
      <vt:lpstr>Conclusions</vt:lpstr>
      <vt:lpstr>References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Imperial Dispossession of ‘Others’ by Falsification of Dignity</dc:title>
  <dc:creator>Fuankem</dc:creator>
  <cp:lastModifiedBy>Fuankem</cp:lastModifiedBy>
  <cp:revision>5</cp:revision>
  <dcterms:created xsi:type="dcterms:W3CDTF">2017-11-21T23:32:42Z</dcterms:created>
  <dcterms:modified xsi:type="dcterms:W3CDTF">2017-12-06T13:01:33Z</dcterms:modified>
</cp:coreProperties>
</file>