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3" r:id="rId2"/>
    <p:sldId id="280" r:id="rId3"/>
    <p:sldId id="276" r:id="rId4"/>
    <p:sldId id="267" r:id="rId5"/>
    <p:sldId id="269" r:id="rId6"/>
    <p:sldId id="305" r:id="rId7"/>
    <p:sldId id="278" r:id="rId8"/>
    <p:sldId id="279" r:id="rId9"/>
    <p:sldId id="268" r:id="rId10"/>
    <p:sldId id="271" r:id="rId11"/>
    <p:sldId id="272" r:id="rId12"/>
    <p:sldId id="273" r:id="rId13"/>
    <p:sldId id="290" r:id="rId14"/>
    <p:sldId id="275" r:id="rId15"/>
    <p:sldId id="282" r:id="rId16"/>
    <p:sldId id="301" r:id="rId17"/>
    <p:sldId id="303" r:id="rId18"/>
    <p:sldId id="307" r:id="rId19"/>
    <p:sldId id="304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98A9-C3E2-447E-9283-0F6901B2DF38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C9BA3-8DE0-4D7E-8991-2052D76F4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C9BA3-8DE0-4D7E-8991-2052D76F44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C9BA3-8DE0-4D7E-8991-2052D76F44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HDHS\Dig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1279051">
            <a:off x="2045551" y="3764365"/>
            <a:ext cx="6593426" cy="120032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beyond Homo Sapiens:</a:t>
            </a:r>
          </a:p>
          <a:p>
            <a:pPr algn="ctr"/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Indian  Horizons for Dignity Research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130225"/>
            <a:ext cx="4015460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D.Raja</a:t>
            </a:r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Ganesan</a:t>
            </a:r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Ph.D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675293"/>
            <a:ext cx="3291734" cy="95410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Former Professor 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University of Madras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2" name="Picture 21" descr="C:\Users\admin\Desktop\HDHS\92051703-symbols-of-flora-and-fauna-illustration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074" y="2667000"/>
            <a:ext cx="822326" cy="822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3124200"/>
            <a:ext cx="559769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---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53" y="3733800"/>
            <a:ext cx="86496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Bharathiyar</a:t>
            </a:r>
            <a:r>
              <a:rPr lang="en-US" sz="3200" b="1" dirty="0"/>
              <a:t>, a well known Tamil poet[1882-1921],</a:t>
            </a:r>
          </a:p>
          <a:p>
            <a:r>
              <a:rPr lang="en-US" sz="3200" b="1" dirty="0"/>
              <a:t> proclaimed the spirit of </a:t>
            </a:r>
            <a:r>
              <a:rPr lang="en-US" sz="3200" b="1" dirty="0" err="1"/>
              <a:t>Advaita</a:t>
            </a:r>
            <a:r>
              <a:rPr lang="en-US" sz="3200" b="1" dirty="0"/>
              <a:t> philosophy thus:</a:t>
            </a:r>
          </a:p>
          <a:p>
            <a:r>
              <a:rPr lang="en-US" sz="3200" b="1" dirty="0"/>
              <a:t>“The crow and the sparrow are my caste; </a:t>
            </a:r>
          </a:p>
          <a:p>
            <a:r>
              <a:rPr lang="en-US" sz="3200" b="1" dirty="0"/>
              <a:t>  The sea and the mountain are my kin;</a:t>
            </a:r>
          </a:p>
          <a:p>
            <a:r>
              <a:rPr lang="en-US" sz="3200" b="1" dirty="0"/>
              <a:t> Wherever I turn there is none but my Self</a:t>
            </a:r>
          </a:p>
          <a:p>
            <a:r>
              <a:rPr lang="en-US" sz="3200" b="1" dirty="0"/>
              <a:t>And celebration of rapturous joy”</a:t>
            </a:r>
          </a:p>
        </p:txBody>
      </p:sp>
      <p:pic>
        <p:nvPicPr>
          <p:cNvPr id="1026" name="Picture 2" descr="C:\Users\admin\Desktop\HDHS\க்ரொ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903" y="457200"/>
            <a:ext cx="4272697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i.pinimg.com/564x/f3/24/0b/f3240b0d4cd4ef475c625b4ddcf7c9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admin\Desktop\HDHS\f3240b0d4cd4ef475c625b4ddcf7c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92480"/>
            <a:ext cx="3454122" cy="5303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838200"/>
            <a:ext cx="5344796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Tamil savant </a:t>
            </a:r>
            <a:r>
              <a:rPr lang="en-US" sz="2800" b="1" dirty="0" err="1"/>
              <a:t>Vallalar’s</a:t>
            </a:r>
            <a:endParaRPr lang="en-US" sz="2800" b="1" dirty="0"/>
          </a:p>
          <a:p>
            <a:r>
              <a:rPr lang="en-US" sz="2800" b="1" dirty="0"/>
              <a:t> [1823-1874] compassion</a:t>
            </a:r>
          </a:p>
          <a:p>
            <a:r>
              <a:rPr lang="en-US" sz="2800" b="1" dirty="0"/>
              <a:t> explicitly encompassed</a:t>
            </a:r>
          </a:p>
          <a:p>
            <a:r>
              <a:rPr lang="en-US" sz="2800" b="1" dirty="0"/>
              <a:t> the horizon of  flora too:</a:t>
            </a:r>
          </a:p>
          <a:p>
            <a:endParaRPr lang="en-US" sz="2800" b="1" dirty="0"/>
          </a:p>
          <a:p>
            <a:r>
              <a:rPr lang="en-US" sz="2800" b="1" dirty="0"/>
              <a:t>“I languished </a:t>
            </a:r>
          </a:p>
          <a:p>
            <a:r>
              <a:rPr lang="en-US" sz="2800" b="1" dirty="0"/>
              <a:t>whenever I saw wilting </a:t>
            </a:r>
          </a:p>
          <a:p>
            <a:r>
              <a:rPr lang="en-US" sz="2800" b="1" dirty="0"/>
              <a:t>plants;….</a:t>
            </a:r>
          </a:p>
          <a:p>
            <a:endParaRPr lang="en-US" sz="2800" b="1" dirty="0"/>
          </a:p>
          <a:p>
            <a:r>
              <a:rPr lang="en-US" sz="2800" b="1" dirty="0"/>
              <a:t>“My heart pounded in anguish</a:t>
            </a:r>
          </a:p>
          <a:p>
            <a:r>
              <a:rPr lang="en-US" sz="2800" b="1" dirty="0"/>
              <a:t>when I saw people</a:t>
            </a:r>
          </a:p>
          <a:p>
            <a:r>
              <a:rPr lang="en-US" sz="2800" b="1" dirty="0"/>
              <a:t>Falling asleep  on empty stomach”.</a:t>
            </a:r>
          </a:p>
          <a:p>
            <a:r>
              <a:rPr lang="en-US" sz="2400" b="1" dirty="0"/>
              <a:t>…  …  …  …  …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853" y="457200"/>
            <a:ext cx="70112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Vallalar’s</a:t>
            </a:r>
            <a:r>
              <a:rPr lang="en-US" sz="2400" b="1" dirty="0"/>
              <a:t> spontaneous emotional resonance</a:t>
            </a:r>
          </a:p>
          <a:p>
            <a:r>
              <a:rPr lang="en-US" sz="2400" b="1" dirty="0"/>
              <a:t> to the state of flora around him was </a:t>
            </a:r>
            <a:r>
              <a:rPr lang="en-US" sz="2400" b="1" i="1" dirty="0"/>
              <a:t>intuitive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The Indian scientist </a:t>
            </a:r>
            <a:r>
              <a:rPr lang="en-US" sz="2400" b="1" dirty="0" err="1"/>
              <a:t>J.C.Bose</a:t>
            </a:r>
            <a:r>
              <a:rPr lang="en-US" sz="2400" b="1" dirty="0"/>
              <a:t>   1958-1927 </a:t>
            </a:r>
          </a:p>
          <a:p>
            <a:r>
              <a:rPr lang="en-US" sz="2400" b="1" dirty="0"/>
              <a:t> went one better: Bose </a:t>
            </a:r>
            <a:r>
              <a:rPr lang="en-US" sz="3200" b="1" dirty="0"/>
              <a:t>demonstrated through</a:t>
            </a:r>
          </a:p>
          <a:p>
            <a:r>
              <a:rPr lang="en-US" sz="3200" b="1" dirty="0"/>
              <a:t> scientific laboratory experiments</a:t>
            </a:r>
          </a:p>
          <a:p>
            <a:r>
              <a:rPr lang="en-US" sz="2400" b="1" dirty="0"/>
              <a:t> “that </a:t>
            </a:r>
            <a:r>
              <a:rPr lang="en-US" sz="3600" b="1" dirty="0"/>
              <a:t>plants react </a:t>
            </a:r>
            <a:r>
              <a:rPr lang="en-US" sz="2400" b="1" dirty="0"/>
              <a:t>to </a:t>
            </a:r>
            <a:r>
              <a:rPr lang="en-US" sz="4000" b="1" dirty="0"/>
              <a:t>the </a:t>
            </a:r>
            <a:r>
              <a:rPr lang="en-US" sz="4000" b="1" i="1" dirty="0"/>
              <a:t>attitude</a:t>
            </a:r>
          </a:p>
          <a:p>
            <a:r>
              <a:rPr lang="en-US" sz="2400" b="1" dirty="0"/>
              <a:t> of those with whom they interact</a:t>
            </a:r>
            <a:r>
              <a:rPr lang="en-US" sz="2400" dirty="0"/>
              <a:t>”. </a:t>
            </a:r>
          </a:p>
        </p:txBody>
      </p:sp>
      <p:pic>
        <p:nvPicPr>
          <p:cNvPr id="3" name="Picture 2" descr="C:\Users\admin\Desktop\Jagadish-Chandra-Bos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657600"/>
            <a:ext cx="29260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dmin\Desktop\325298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710" y="3657600"/>
            <a:ext cx="15544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4290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 1962, Dr. T. C. Singh,  Professor of  Botany D </a:t>
            </a:r>
            <a:r>
              <a:rPr lang="en-US" sz="3200" dirty="0" err="1"/>
              <a:t>Annamalai</a:t>
            </a:r>
            <a:r>
              <a:rPr lang="en-US" sz="3200" dirty="0"/>
              <a:t> University, India, experimented with the effect of sounds on plant growth. </a:t>
            </a:r>
          </a:p>
          <a:p>
            <a:r>
              <a:rPr lang="en-US" sz="3200" dirty="0"/>
              <a:t>He discovered on balsa plants, that the rhythm of growth accelerated with 20% for height and 72% for biomass, when exposed to music</a:t>
            </a:r>
          </a:p>
        </p:txBody>
      </p:sp>
      <p:pic>
        <p:nvPicPr>
          <p:cNvPr id="1026" name="Picture 2" descr="C:\Users\admin\Desktop\HDHS\the-effect-of-music-on-plant-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062" y="3693855"/>
            <a:ext cx="74096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Indian tradition thus calls for </a:t>
            </a:r>
          </a:p>
          <a:p>
            <a:r>
              <a:rPr lang="en-US" sz="3200" dirty="0"/>
              <a:t> </a:t>
            </a:r>
            <a:r>
              <a:rPr lang="en-US" sz="3200" b="1" dirty="0"/>
              <a:t>not merely solicitude for survival </a:t>
            </a:r>
          </a:p>
          <a:p>
            <a:r>
              <a:rPr lang="en-US" sz="3200" dirty="0"/>
              <a:t>of our fellow living species ,</a:t>
            </a:r>
          </a:p>
          <a:p>
            <a:r>
              <a:rPr lang="en-US" sz="3200" dirty="0"/>
              <a:t> </a:t>
            </a:r>
            <a:r>
              <a:rPr lang="en-US" sz="3200" b="1" dirty="0"/>
              <a:t>but also for according them dignity—</a:t>
            </a:r>
          </a:p>
          <a:p>
            <a:r>
              <a:rPr lang="en-US" sz="3200" b="1" dirty="0"/>
              <a:t>A universal transformation of our attitude </a:t>
            </a:r>
          </a:p>
        </p:txBody>
      </p:sp>
      <p:pic>
        <p:nvPicPr>
          <p:cNvPr id="2050" name="Picture 2" descr="C:\Users\admin\Desktop\HDHS\univer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8" y="685800"/>
            <a:ext cx="4204136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DHS\5E8At21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086600" cy="47396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78468" y="2286000"/>
            <a:ext cx="6841040" cy="1938992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A GLOBAL AGENDA FOR R&amp;D</a:t>
            </a:r>
          </a:p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HDHS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0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/>
              <a:t> 1.What is the right attitude for man towards his</a:t>
            </a:r>
          </a:p>
          <a:p>
            <a:pPr marL="514350" indent="-514350"/>
            <a:r>
              <a:rPr lang="en-US" sz="2800" dirty="0"/>
              <a:t> flora and fauna? </a:t>
            </a:r>
          </a:p>
          <a:p>
            <a:pPr marL="514350" indent="-514350"/>
            <a:r>
              <a:rPr lang="en-US" sz="2800" dirty="0"/>
              <a:t>Specifically, how do we distinguish among mere solicitude for their survival on the one hand and according dignity to flora and fauna?</a:t>
            </a:r>
          </a:p>
          <a:p>
            <a:pPr marL="514350" indent="-514350"/>
            <a:r>
              <a:rPr lang="en-US" sz="2800" dirty="0"/>
              <a:t>2. What are the sources and the resources for articulating such an attitude?</a:t>
            </a:r>
          </a:p>
          <a:p>
            <a:pPr marL="514350" indent="-514350"/>
            <a:r>
              <a:rPr lang="en-US" sz="2800" dirty="0"/>
              <a:t>3. Is it possible to inculcate such an attitude across cultures?</a:t>
            </a:r>
          </a:p>
          <a:p>
            <a:pPr marL="514350" indent="-514350"/>
            <a:r>
              <a:rPr lang="en-US" sz="2800" dirty="0"/>
              <a:t>4. If not how to inculcate such attitude in a culture-fare manner?</a:t>
            </a:r>
          </a:p>
          <a:p>
            <a:pPr marL="514350" indent="-514350"/>
            <a:r>
              <a:rPr lang="en-US" sz="2800" dirty="0"/>
              <a:t> [Of course, it is presumed that any and every surviving culture will be receptive to the idea of according dignity to our fellow inhabitants on the earth]</a:t>
            </a:r>
          </a:p>
          <a:p>
            <a:pPr marL="514350" indent="-514350"/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0"/>
            <a:ext cx="8241872" cy="5109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Stibbe’s</a:t>
            </a:r>
            <a:r>
              <a:rPr lang="en-US" sz="2800" b="1" dirty="0"/>
              <a:t> critical discourse analysis </a:t>
            </a:r>
          </a:p>
          <a:p>
            <a:r>
              <a:rPr lang="en-US" sz="2800" b="1" dirty="0"/>
              <a:t>To a range of texts </a:t>
            </a:r>
          </a:p>
          <a:p>
            <a:r>
              <a:rPr lang="en-US" sz="2800" b="1" dirty="0"/>
              <a:t> in major Indian  religious scriptures  and </a:t>
            </a:r>
          </a:p>
          <a:p>
            <a:r>
              <a:rPr lang="en-US" sz="2800" b="1" dirty="0"/>
              <a:t>ancient Indian literary  classics</a:t>
            </a:r>
          </a:p>
          <a:p>
            <a:r>
              <a:rPr lang="en-US" sz="2800" b="1" dirty="0"/>
              <a:t>  offers a promising lead </a:t>
            </a:r>
          </a:p>
          <a:p>
            <a:r>
              <a:rPr lang="en-US" sz="2800" b="1" dirty="0"/>
              <a:t>to identifying and integrating  the distilled wisdom of </a:t>
            </a:r>
          </a:p>
          <a:p>
            <a:r>
              <a:rPr lang="en-US" sz="2800" b="1" dirty="0"/>
              <a:t>Indian ethos as found in its profound classics </a:t>
            </a:r>
          </a:p>
          <a:p>
            <a:r>
              <a:rPr lang="en-US" sz="2800" b="1" dirty="0"/>
              <a:t> for  recreating  ambience for flora and fauna</a:t>
            </a:r>
          </a:p>
          <a:p>
            <a:r>
              <a:rPr lang="en-US" sz="2800" b="1" dirty="0"/>
              <a:t>Towards a New Global Solidarity of all living beings</a:t>
            </a:r>
          </a:p>
          <a:p>
            <a:pPr algn="ctr"/>
            <a:r>
              <a:rPr lang="en-US" sz="2800" b="1" dirty="0"/>
              <a:t> through Dignity Research</a:t>
            </a:r>
          </a:p>
          <a:p>
            <a:r>
              <a:rPr lang="en-US" sz="2800" b="1" dirty="0"/>
              <a:t>,</a:t>
            </a:r>
          </a:p>
          <a:p>
            <a:endParaRPr lang="en-US" b="1" dirty="0"/>
          </a:p>
        </p:txBody>
      </p:sp>
      <p:pic>
        <p:nvPicPr>
          <p:cNvPr id="1028" name="Picture 4" descr="C:\Users\admin\Desktop\HDH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"/>
            <a:ext cx="1515716" cy="2286000"/>
          </a:xfrm>
          <a:prstGeom prst="rect">
            <a:avLst/>
          </a:prstGeom>
          <a:noFill/>
        </p:spPr>
      </p:pic>
      <p:pic>
        <p:nvPicPr>
          <p:cNvPr id="1029" name="Picture 5" descr="C:\Users\admin\Desktop\HDHS\417Ir8DZS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2" y="60960"/>
            <a:ext cx="1540763" cy="2286000"/>
          </a:xfrm>
          <a:prstGeom prst="rect">
            <a:avLst/>
          </a:prstGeom>
          <a:noFill/>
        </p:spPr>
      </p:pic>
      <p:pic>
        <p:nvPicPr>
          <p:cNvPr id="2" name="Picture 2" descr="C:\Users\admin\Desktop\HDHS\51Pj2N72-y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76200"/>
            <a:ext cx="1449323" cy="2286000"/>
          </a:xfrm>
          <a:prstGeom prst="rect">
            <a:avLst/>
          </a:prstGeom>
          <a:noFill/>
        </p:spPr>
      </p:pic>
      <p:pic>
        <p:nvPicPr>
          <p:cNvPr id="3" name="Picture 3" descr="C:\Users\admin\Desktop\HDHS\9780761961543-bookcov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7837" y="152400"/>
            <a:ext cx="1456563" cy="2194560"/>
          </a:xfrm>
          <a:prstGeom prst="rect">
            <a:avLst/>
          </a:prstGeom>
          <a:noFill/>
        </p:spPr>
      </p:pic>
      <p:pic>
        <p:nvPicPr>
          <p:cNvPr id="1026" name="Picture 2" descr="C:\Users\admin\Desktop\HDHS\download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2" y="76200"/>
            <a:ext cx="142472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046" y="990600"/>
            <a:ext cx="808035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Four </a:t>
            </a:r>
            <a:r>
              <a:rPr lang="en-US" sz="2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Mahavakhyas</a:t>
            </a:r>
            <a:r>
              <a: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are deemed the Essence of Indian Wisdom</a:t>
            </a:r>
          </a:p>
        </p:txBody>
      </p:sp>
      <p:pic>
        <p:nvPicPr>
          <p:cNvPr id="1026" name="Picture 2" descr="C:\Users\admin\Desktop\HDH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426886" cy="356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DHS\glowin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315200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79306" y="6044625"/>
            <a:ext cx="25356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/>
              <a:t>Thou Art That</a:t>
            </a:r>
          </a:p>
        </p:txBody>
      </p:sp>
      <p:pic>
        <p:nvPicPr>
          <p:cNvPr id="1027" name="Picture 3" descr="C:\Users\admin\Desktop\HDHS\Tat-Tvam-Asi (That Thou Ar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1828802" cy="1005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1905000"/>
            <a:ext cx="24558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--</a:t>
            </a:r>
            <a:r>
              <a:rPr lang="en-US" b="1" dirty="0" err="1"/>
              <a:t>Chandogya</a:t>
            </a:r>
            <a:r>
              <a:rPr lang="en-US" b="1" dirty="0"/>
              <a:t> Upanishad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HDHS\92051703-symbols-of-flora-and-fauna-illustratio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6003926" cy="541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967335"/>
            <a:ext cx="5930021" cy="923330"/>
          </a:xfrm>
          <a:prstGeom prst="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I.THE BACKGROUND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DH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720" y="350520"/>
            <a:ext cx="5669280" cy="56692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00347" y="5401270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1679" y="6248400"/>
            <a:ext cx="45829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drajaganesan@gmail.com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HDHS\print194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096" y="76200"/>
            <a:ext cx="3562504" cy="51206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15440" y="5257800"/>
            <a:ext cx="5394960" cy="1188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Living in Harmony w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ith Flora and Fauna</a:t>
            </a:r>
          </a:p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-a scene from the Sanskrit  epic</a:t>
            </a:r>
          </a:p>
          <a:p>
            <a:pPr algn="ctr"/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Sakunthlam</a:t>
            </a:r>
            <a:endParaRPr lang="en-US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HDHS\2014-04-EgoEcoTh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640" y="1066800"/>
            <a:ext cx="5212080" cy="246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228600"/>
            <a:ext cx="44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European Renaissance</a:t>
            </a:r>
          </a:p>
        </p:txBody>
      </p:sp>
      <p:sp>
        <p:nvSpPr>
          <p:cNvPr id="6" name="Circular Arrow 5"/>
          <p:cNvSpPr/>
          <p:nvPr/>
        </p:nvSpPr>
        <p:spPr>
          <a:xfrm flipV="1">
            <a:off x="2209800" y="2895600"/>
            <a:ext cx="2819400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733800"/>
            <a:ext cx="914400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European Renaissance made for a transition                                                                                                                                                </a:t>
            </a:r>
          </a:p>
          <a:p>
            <a:r>
              <a:rPr lang="en-US" sz="2800" b="1" dirty="0"/>
              <a:t> from a </a:t>
            </a:r>
            <a:r>
              <a:rPr lang="en-US" sz="3200" b="1" dirty="0" err="1"/>
              <a:t>theocentric</a:t>
            </a:r>
            <a:r>
              <a:rPr lang="en-US" sz="3200" b="1" dirty="0"/>
              <a:t>  </a:t>
            </a:r>
            <a:r>
              <a:rPr lang="en-US" sz="2800" b="1" dirty="0"/>
              <a:t>worldview to a, yes,                                                         </a:t>
            </a:r>
            <a:r>
              <a:rPr lang="en-US" sz="3200" b="1" dirty="0"/>
              <a:t>humanistic</a:t>
            </a:r>
            <a:r>
              <a:rPr lang="en-US" sz="2800" b="1" dirty="0"/>
              <a:t> worldview. </a:t>
            </a:r>
          </a:p>
          <a:p>
            <a:r>
              <a:rPr lang="en-US" sz="2800" b="1" dirty="0"/>
              <a:t>Humanism is  but  </a:t>
            </a:r>
            <a:r>
              <a:rPr lang="en-US" sz="2800" b="1" dirty="0" err="1"/>
              <a:t>phylogenetic</a:t>
            </a:r>
            <a:r>
              <a:rPr lang="en-US" sz="2800" b="1" dirty="0"/>
              <a:t> e</a:t>
            </a:r>
            <a:r>
              <a:rPr lang="en-US" sz="4800" b="1" dirty="0"/>
              <a:t>g</a:t>
            </a:r>
            <a:r>
              <a:rPr lang="en-US" sz="2800" b="1" dirty="0"/>
              <a:t>ocentrism</a:t>
            </a:r>
          </a:p>
          <a:p>
            <a:r>
              <a:rPr lang="en-US" sz="2800" b="1" dirty="0"/>
              <a:t> The challenge before us is to make it</a:t>
            </a:r>
          </a:p>
          <a:p>
            <a:r>
              <a:rPr lang="en-US" sz="2800" b="1" dirty="0"/>
              <a:t> </a:t>
            </a:r>
            <a:r>
              <a:rPr lang="en-US" sz="2800" b="1" dirty="0" err="1"/>
              <a:t>E</a:t>
            </a:r>
            <a:r>
              <a:rPr lang="en-US" sz="4800" b="1" dirty="0" err="1"/>
              <a:t>c</a:t>
            </a:r>
            <a:r>
              <a:rPr lang="en-US" sz="2800" b="1" dirty="0" err="1"/>
              <a:t>ocentric</a:t>
            </a:r>
            <a:r>
              <a:rPr lang="en-US" sz="2800" b="1" dirty="0"/>
              <a:t> </a:t>
            </a:r>
            <a:r>
              <a:rPr lang="en-US" sz="3200" b="1" dirty="0"/>
              <a:t>i.e., encompass our flora and fauna</a:t>
            </a:r>
          </a:p>
        </p:txBody>
      </p:sp>
      <p:sp>
        <p:nvSpPr>
          <p:cNvPr id="8" name="Circular Arrow 7"/>
          <p:cNvSpPr/>
          <p:nvPr/>
        </p:nvSpPr>
        <p:spPr>
          <a:xfrm flipH="1">
            <a:off x="1600200" y="838200"/>
            <a:ext cx="6172200" cy="1130808"/>
          </a:xfrm>
          <a:prstGeom prst="circularArrow">
            <a:avLst>
              <a:gd name="adj1" fmla="val 10414"/>
              <a:gd name="adj2" fmla="val 1027847"/>
              <a:gd name="adj3" fmla="val 21441607"/>
              <a:gd name="adj4" fmla="val 1042190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HDHS\inde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76200"/>
            <a:ext cx="6705599" cy="6035040"/>
          </a:xfrm>
          <a:prstGeom prst="rect">
            <a:avLst/>
          </a:prstGeom>
          <a:noFill/>
        </p:spPr>
      </p:pic>
      <p:pic>
        <p:nvPicPr>
          <p:cNvPr id="4" name="Picture 2" descr="C:\Users\admin\Desktop\HDH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148840"/>
            <a:ext cx="2319465" cy="17373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4267200"/>
            <a:ext cx="8652305" cy="2062103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Ancient Indian Philosophical Traditions</a:t>
            </a:r>
          </a:p>
          <a:p>
            <a:pPr algn="ctr"/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Are a </a:t>
            </a:r>
            <a:r>
              <a:rPr lang="en-US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promisin</a:t>
            </a:r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 source of Inspiring ideas</a:t>
            </a:r>
          </a:p>
          <a:p>
            <a:pPr algn="ctr"/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for according</a:t>
            </a:r>
          </a:p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Dignity to our Flora and Fauna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DH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228600"/>
            <a:ext cx="3743055" cy="2103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362200"/>
            <a:ext cx="494180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1.Matsya - fish</a:t>
            </a:r>
          </a:p>
          <a:p>
            <a:r>
              <a:rPr lang="en-US" sz="2800" dirty="0"/>
              <a:t>2.Kurma  - tortoise</a:t>
            </a:r>
          </a:p>
          <a:p>
            <a:r>
              <a:rPr lang="en-US" sz="2800" dirty="0"/>
              <a:t>3.Varaha  - boar</a:t>
            </a:r>
          </a:p>
          <a:p>
            <a:r>
              <a:rPr lang="en-US" sz="2800" dirty="0"/>
              <a:t>4.Narasimha –hybrid: lion-man.</a:t>
            </a:r>
          </a:p>
          <a:p>
            <a:r>
              <a:rPr lang="en-US" sz="2800" dirty="0"/>
              <a:t>5.Vamana  - dwarf.</a:t>
            </a:r>
          </a:p>
          <a:p>
            <a:r>
              <a:rPr lang="en-US" sz="2800" dirty="0"/>
              <a:t>6.Parashurama-Brahmin-Warrior</a:t>
            </a:r>
          </a:p>
          <a:p>
            <a:r>
              <a:rPr lang="en-US" sz="2800" dirty="0"/>
              <a:t>7.Lord Rama- role model</a:t>
            </a:r>
          </a:p>
          <a:p>
            <a:r>
              <a:rPr lang="en-US" sz="2800" dirty="0"/>
              <a:t>8.Lord </a:t>
            </a:r>
            <a:r>
              <a:rPr lang="en-US" sz="2800" dirty="0" err="1"/>
              <a:t>Balarama</a:t>
            </a:r>
            <a:r>
              <a:rPr lang="en-US" sz="2800" dirty="0"/>
              <a:t>.</a:t>
            </a:r>
          </a:p>
          <a:p>
            <a:r>
              <a:rPr lang="en-US" sz="2800" dirty="0"/>
              <a:t>9.Krishna </a:t>
            </a:r>
          </a:p>
          <a:p>
            <a:r>
              <a:rPr lang="en-US" sz="2800" dirty="0" err="1"/>
              <a:t>Kalki</a:t>
            </a:r>
            <a:r>
              <a:rPr lang="en-US" sz="2800" dirty="0"/>
              <a:t> [yet to appear}</a:t>
            </a:r>
          </a:p>
          <a:p>
            <a:r>
              <a:rPr lang="en-US" sz="2800" dirty="0"/>
              <a:t>•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52400"/>
            <a:ext cx="41418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 Indian mythology </a:t>
            </a:r>
          </a:p>
          <a:p>
            <a:r>
              <a:rPr lang="en-US" sz="2800" dirty="0"/>
              <a:t>Vishnu, the protecting god,</a:t>
            </a:r>
          </a:p>
          <a:p>
            <a:r>
              <a:rPr lang="en-US" sz="2800" dirty="0"/>
              <a:t>Takes ten avatars.</a:t>
            </a:r>
          </a:p>
          <a:p>
            <a:r>
              <a:rPr lang="en-US" sz="2800" dirty="0"/>
              <a:t>In other words, </a:t>
            </a:r>
            <a:r>
              <a:rPr lang="en-US" sz="2800" b="1" dirty="0"/>
              <a:t>even fish,</a:t>
            </a:r>
          </a:p>
          <a:p>
            <a:r>
              <a:rPr lang="en-US" sz="2800" b="1" dirty="0"/>
              <a:t>tortoise and boar—</a:t>
            </a:r>
          </a:p>
          <a:p>
            <a:r>
              <a:rPr lang="en-US" sz="2800" b="1" dirty="0"/>
              <a:t>subhuman species, </a:t>
            </a:r>
          </a:p>
          <a:p>
            <a:r>
              <a:rPr lang="en-US" sz="2800" b="1" dirty="0"/>
              <a:t>are accorded the dignity</a:t>
            </a:r>
          </a:p>
          <a:p>
            <a:r>
              <a:rPr lang="en-US" sz="2800" b="1" dirty="0"/>
              <a:t>of divinity </a:t>
            </a:r>
          </a:p>
          <a:p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HDHS\_86093025_gettyimages-13635188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971" y="533400"/>
            <a:ext cx="6865029" cy="4572000"/>
          </a:xfrm>
          <a:prstGeom prst="rect">
            <a:avLst/>
          </a:prstGeom>
          <a:noFill/>
        </p:spPr>
      </p:pic>
      <p:pic>
        <p:nvPicPr>
          <p:cNvPr id="5" name="Picture 2" descr="C:\Users\admin\Desktop\HDHS\Aum_Om_navy_blue_circle_cor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3124200"/>
            <a:ext cx="2095500" cy="20764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5096470"/>
            <a:ext cx="68411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From time immemorial</a:t>
            </a:r>
          </a:p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Hindus worship the cow as god </a:t>
            </a:r>
            <a:r>
              <a:rPr lang="en-US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HDH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85800"/>
            <a:ext cx="3846296" cy="28346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3648670"/>
            <a:ext cx="852611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Hindus in rural India celebrate</a:t>
            </a:r>
          </a:p>
          <a:p>
            <a:pPr algn="ctr"/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 year ‘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mattu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[cattle feed]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pongal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’, </a:t>
            </a:r>
          </a:p>
          <a:p>
            <a:pPr algn="ctr"/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a part of the Annual</a:t>
            </a:r>
          </a:p>
          <a:p>
            <a:pPr algn="ctr"/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Thanks Giving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Pongal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Festival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DHS\muhupatti_5cd05b6ab15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70427"/>
            <a:ext cx="5194059" cy="3474720"/>
          </a:xfrm>
          <a:prstGeom prst="rect">
            <a:avLst/>
          </a:prstGeom>
          <a:noFill/>
        </p:spPr>
      </p:pic>
      <p:pic>
        <p:nvPicPr>
          <p:cNvPr id="1027" name="Picture 3" descr="C:\Users\admin\Desktop\HDHS\stock-vector-vector-symbol-of-jainism-religion-72860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5" y="990606"/>
            <a:ext cx="1554480" cy="2364043"/>
          </a:xfrm>
          <a:prstGeom prst="rect">
            <a:avLst/>
          </a:prstGeom>
          <a:noFill/>
        </p:spPr>
      </p:pic>
      <p:pic>
        <p:nvPicPr>
          <p:cNvPr id="6" name="Picture 3" descr="C:\Users\admin\Desktop\HDHS\stock-vector-vector-symbol-of-jainism-religion-72860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0920" y="990600"/>
            <a:ext cx="1554480" cy="23640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038600"/>
            <a:ext cx="85926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Jainism, a  heterodox ANCIENT Indian religious tradition,</a:t>
            </a:r>
          </a:p>
          <a:p>
            <a:r>
              <a:rPr lang="en-US" sz="2800" b="1" dirty="0"/>
              <a:t> is an example </a:t>
            </a:r>
            <a:r>
              <a:rPr lang="en-US" sz="2800" b="1" i="1" dirty="0"/>
              <a:t>par excellence </a:t>
            </a:r>
          </a:p>
          <a:p>
            <a:r>
              <a:rPr lang="en-US" sz="2800" b="1" dirty="0"/>
              <a:t>For concern even for microorganisms:</a:t>
            </a:r>
          </a:p>
          <a:p>
            <a:r>
              <a:rPr lang="en-US" sz="2800" b="1" dirty="0"/>
              <a:t> it is mandatory for Jain  monks to wear </a:t>
            </a:r>
          </a:p>
          <a:p>
            <a:r>
              <a:rPr lang="en-US" sz="2800" b="1" dirty="0"/>
              <a:t>a </a:t>
            </a:r>
            <a:r>
              <a:rPr lang="en-US" sz="2800" b="1" i="1" dirty="0" err="1"/>
              <a:t>mukha</a:t>
            </a:r>
            <a:r>
              <a:rPr lang="en-US" sz="2800" b="1" i="1" dirty="0"/>
              <a:t> </a:t>
            </a:r>
            <a:r>
              <a:rPr lang="en-US" sz="2800" b="1" i="1" dirty="0" err="1"/>
              <a:t>patti</a:t>
            </a:r>
            <a:r>
              <a:rPr lang="en-US" sz="2800" b="1" dirty="0"/>
              <a:t>- [nostril filter] designed </a:t>
            </a:r>
          </a:p>
          <a:p>
            <a:r>
              <a:rPr lang="en-US" sz="2800" b="1" dirty="0"/>
              <a:t>To prevent inadvertently  inhaling airborne insects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733</Words>
  <Application>Microsoft Macintosh PowerPoint</Application>
  <PresentationFormat>On-screen Show (4:3)</PresentationFormat>
  <Paragraphs>115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L. Hartling</cp:lastModifiedBy>
  <cp:revision>201</cp:revision>
  <dcterms:created xsi:type="dcterms:W3CDTF">2006-08-16T00:00:00Z</dcterms:created>
  <dcterms:modified xsi:type="dcterms:W3CDTF">2021-11-10T19:14:59Z</dcterms:modified>
</cp:coreProperties>
</file>