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81" r:id="rId2"/>
    <p:sldId id="258" r:id="rId3"/>
    <p:sldId id="267" r:id="rId4"/>
    <p:sldId id="263" r:id="rId5"/>
    <p:sldId id="280" r:id="rId6"/>
    <p:sldId id="261" r:id="rId7"/>
    <p:sldId id="259" r:id="rId8"/>
    <p:sldId id="262" r:id="rId9"/>
    <p:sldId id="266" r:id="rId10"/>
    <p:sldId id="265" r:id="rId11"/>
    <p:sldId id="269" r:id="rId12"/>
    <p:sldId id="264" r:id="rId13"/>
    <p:sldId id="268" r:id="rId14"/>
    <p:sldId id="274" r:id="rId15"/>
    <p:sldId id="279" r:id="rId16"/>
    <p:sldId id="278" r:id="rId17"/>
    <p:sldId id="257" r:id="rId18"/>
    <p:sldId id="271" r:id="rId19"/>
    <p:sldId id="283" r:id="rId20"/>
    <p:sldId id="275" r:id="rId21"/>
    <p:sldId id="256" r:id="rId22"/>
    <p:sldId id="285" r:id="rId23"/>
    <p:sldId id="297" r:id="rId24"/>
    <p:sldId id="284" r:id="rId25"/>
    <p:sldId id="288" r:id="rId26"/>
    <p:sldId id="299" r:id="rId27"/>
    <p:sldId id="298" r:id="rId28"/>
    <p:sldId id="289" r:id="rId29"/>
    <p:sldId id="290" r:id="rId30"/>
    <p:sldId id="300" r:id="rId31"/>
    <p:sldId id="282" r:id="rId32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nger Marie Ingand" initials="IMI" lastIdx="3" clrIdx="0">
    <p:extLst>
      <p:ext uri="{19B8F6BF-5375-455C-9EA6-DF929625EA0E}">
        <p15:presenceInfo xmlns:p15="http://schemas.microsoft.com/office/powerpoint/2012/main" userId="a06e08d1efa3e2c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94" autoAdjust="0"/>
    <p:restoredTop sz="86355" autoAdjust="0"/>
  </p:normalViewPr>
  <p:slideViewPr>
    <p:cSldViewPr snapToGrid="0">
      <p:cViewPr varScale="1">
        <p:scale>
          <a:sx n="85" d="100"/>
          <a:sy n="85" d="100"/>
        </p:scale>
        <p:origin x="350" y="53"/>
      </p:cViewPr>
      <p:guideLst/>
    </p:cSldViewPr>
  </p:slideViewPr>
  <p:outlineViewPr>
    <p:cViewPr>
      <p:scale>
        <a:sx n="33" d="100"/>
        <a:sy n="33" d="100"/>
      </p:scale>
      <p:origin x="0" y="-106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9-13T21:40:00.605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  <p:cm authorId="1" dt="2016-09-13T21:40:01.577" idx="2">
    <p:pos x="146" y="146"/>
    <p:text/>
    <p:extLst>
      <p:ext uri="{C676402C-5697-4E1C-873F-D02D1690AC5C}">
        <p15:threadingInfo xmlns:p15="http://schemas.microsoft.com/office/powerpoint/2012/main" timeZoneBias="-120"/>
      </p:ext>
    </p:extLst>
  </p:cm>
  <p:cm authorId="1" dt="2016-09-13T21:40:04.084" idx="3">
    <p:pos x="282" y="282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4FB795-51B0-46A9-B7FC-3DE2D65A64EE}" type="datetimeFigureOut">
              <a:rPr lang="nb-NO" smtClean="0"/>
              <a:t>02.10.2016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AF9D59-D7E5-422C-B213-55018916727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36142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F9D59-D7E5-422C-B213-550189167274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12083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F9D59-D7E5-422C-B213-550189167274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02586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F9D59-D7E5-422C-B213-550189167274}" type="slidenum">
              <a:rPr lang="nb-NO" smtClean="0"/>
              <a:t>29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14130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F9D59-D7E5-422C-B213-550189167274}" type="slidenum">
              <a:rPr lang="nb-NO" smtClean="0"/>
              <a:t>31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84772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87F70-39AF-4184-B553-692728050127}" type="datetimeFigureOut">
              <a:rPr lang="nb-NO" smtClean="0"/>
              <a:t>02.10.2016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A4D3B-934B-4BE9-8B56-3CCEAAA5627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7399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87F70-39AF-4184-B553-692728050127}" type="datetimeFigureOut">
              <a:rPr lang="nb-NO" smtClean="0"/>
              <a:t>02.10.2016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A4D3B-934B-4BE9-8B56-3CCEAAA5627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57909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87F70-39AF-4184-B553-692728050127}" type="datetimeFigureOut">
              <a:rPr lang="nb-NO" smtClean="0"/>
              <a:t>02.10.2016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A4D3B-934B-4BE9-8B56-3CCEAAA5627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03017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87F70-39AF-4184-B553-692728050127}" type="datetimeFigureOut">
              <a:rPr lang="nb-NO" smtClean="0"/>
              <a:t>02.10.2016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A4D3B-934B-4BE9-8B56-3CCEAAA5627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78939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87F70-39AF-4184-B553-692728050127}" type="datetimeFigureOut">
              <a:rPr lang="nb-NO" smtClean="0"/>
              <a:t>02.10.2016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A4D3B-934B-4BE9-8B56-3CCEAAA5627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44181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87F70-39AF-4184-B553-692728050127}" type="datetimeFigureOut">
              <a:rPr lang="nb-NO" smtClean="0"/>
              <a:t>02.10.2016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A4D3B-934B-4BE9-8B56-3CCEAAA5627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2683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87F70-39AF-4184-B553-692728050127}" type="datetimeFigureOut">
              <a:rPr lang="nb-NO" smtClean="0"/>
              <a:t>02.10.2016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A4D3B-934B-4BE9-8B56-3CCEAAA5627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53158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87F70-39AF-4184-B553-692728050127}" type="datetimeFigureOut">
              <a:rPr lang="nb-NO" smtClean="0"/>
              <a:t>02.10.2016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A4D3B-934B-4BE9-8B56-3CCEAAA5627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50965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87F70-39AF-4184-B553-692728050127}" type="datetimeFigureOut">
              <a:rPr lang="nb-NO" smtClean="0"/>
              <a:t>02.10.2016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A4D3B-934B-4BE9-8B56-3CCEAAA5627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49238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87F70-39AF-4184-B553-692728050127}" type="datetimeFigureOut">
              <a:rPr lang="nb-NO" smtClean="0"/>
              <a:t>02.10.2016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A4D3B-934B-4BE9-8B56-3CCEAAA5627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01948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87F70-39AF-4184-B553-692728050127}" type="datetimeFigureOut">
              <a:rPr lang="nb-NO" smtClean="0"/>
              <a:t>02.10.2016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A4D3B-934B-4BE9-8B56-3CCEAAA5627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05227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087F70-39AF-4184-B553-692728050127}" type="datetimeFigureOut">
              <a:rPr lang="nb-NO" smtClean="0"/>
              <a:t>02.10.2016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FA4D3B-934B-4BE9-8B56-3CCEAAA5627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48016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18.jp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0" y="457200"/>
            <a:ext cx="4337310" cy="1600200"/>
          </a:xfrm>
        </p:spPr>
        <p:txBody>
          <a:bodyPr>
            <a:normAutofit fontScale="90000"/>
          </a:bodyPr>
          <a:lstStyle/>
          <a:p>
            <a:r>
              <a:rPr lang="nb-NO" b="1" dirty="0" smtClean="0"/>
              <a:t>KILLING HISTORY AND</a:t>
            </a:r>
            <a:br>
              <a:rPr lang="nb-NO" b="1" dirty="0" smtClean="0"/>
            </a:br>
            <a:r>
              <a:rPr lang="nb-NO" b="1" dirty="0" smtClean="0"/>
              <a:t>WORLD HERITAGE;</a:t>
            </a:r>
            <a:br>
              <a:rPr lang="nb-NO" b="1" dirty="0" smtClean="0"/>
            </a:br>
            <a:r>
              <a:rPr lang="nb-NO" b="1" dirty="0" smtClean="0"/>
              <a:t>URBAN TRAGEDIES OF</a:t>
            </a:r>
            <a:br>
              <a:rPr lang="nb-NO" b="1" dirty="0" smtClean="0"/>
            </a:br>
            <a:r>
              <a:rPr lang="nb-NO" b="1" dirty="0" smtClean="0"/>
              <a:t>SYRIA.</a:t>
            </a:r>
            <a:endParaRPr lang="nb-NO" b="1" dirty="0"/>
          </a:p>
        </p:txBody>
      </p:sp>
      <p:pic>
        <p:nvPicPr>
          <p:cNvPr id="5" name="Plassholder for bilde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0" b="13330"/>
          <a:stretch>
            <a:fillRect/>
          </a:stretch>
        </p:blipFill>
        <p:spPr>
          <a:xfrm>
            <a:off x="3932237" y="47170"/>
            <a:ext cx="8259763" cy="6810830"/>
          </a:xfrm>
        </p:spPr>
      </p:pic>
      <p:sp>
        <p:nvSpPr>
          <p:cNvPr id="3" name="Plassholder for tekst 2"/>
          <p:cNvSpPr>
            <a:spLocks noGrp="1"/>
          </p:cNvSpPr>
          <p:nvPr>
            <p:ph type="body" sz="half" idx="2"/>
          </p:nvPr>
        </p:nvSpPr>
        <p:spPr>
          <a:xfrm>
            <a:off x="0" y="2049462"/>
            <a:ext cx="3932237" cy="3811588"/>
          </a:xfrm>
        </p:spPr>
        <p:txBody>
          <a:bodyPr/>
          <a:lstStyle/>
          <a:p>
            <a:endParaRPr lang="nb-NO" dirty="0" smtClean="0"/>
          </a:p>
          <a:p>
            <a:endParaRPr lang="nb-NO" dirty="0"/>
          </a:p>
          <a:p>
            <a:endParaRPr lang="nb-NO" dirty="0" smtClean="0"/>
          </a:p>
          <a:p>
            <a:endParaRPr lang="nb-NO" dirty="0"/>
          </a:p>
          <a:p>
            <a:endParaRPr lang="nb-NO" dirty="0" smtClean="0"/>
          </a:p>
          <a:p>
            <a:r>
              <a:rPr lang="nb-NO" sz="2800" dirty="0" smtClean="0"/>
              <a:t>CITIES AT RISK.</a:t>
            </a:r>
          </a:p>
          <a:p>
            <a:r>
              <a:rPr lang="nb-NO" sz="2800" dirty="0" smtClean="0"/>
              <a:t>DUBROVNIK 2016</a:t>
            </a:r>
          </a:p>
          <a:p>
            <a:r>
              <a:rPr lang="nb-NO" sz="2400" dirty="0" smtClean="0"/>
              <a:t>Marie </a:t>
            </a:r>
            <a:r>
              <a:rPr lang="nb-NO" sz="2400" dirty="0" err="1" smtClean="0"/>
              <a:t>Ingand</a:t>
            </a:r>
            <a:endParaRPr lang="nb-NO" sz="2400" dirty="0" smtClean="0"/>
          </a:p>
        </p:txBody>
      </p:sp>
    </p:spTree>
    <p:extLst>
      <p:ext uri="{BB962C8B-B14F-4D97-AF65-F5344CB8AC3E}">
        <p14:creationId xmlns:p14="http://schemas.microsoft.com/office/powerpoint/2010/main" val="10414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61269" y="1"/>
            <a:ext cx="10515600" cy="1362974"/>
          </a:xfrm>
        </p:spPr>
        <p:txBody>
          <a:bodyPr>
            <a:normAutofit/>
          </a:bodyPr>
          <a:lstStyle/>
          <a:p>
            <a:r>
              <a:rPr lang="nb-NO" sz="4000" b="1" dirty="0" err="1" smtClean="0"/>
              <a:t>Souk</a:t>
            </a:r>
            <a:r>
              <a:rPr lang="nb-NO" sz="4000" b="1" dirty="0" smtClean="0"/>
              <a:t> az-</a:t>
            </a:r>
            <a:r>
              <a:rPr lang="nb-NO" sz="4000" b="1" dirty="0" err="1" smtClean="0"/>
              <a:t>Zirb</a:t>
            </a:r>
            <a:r>
              <a:rPr lang="nb-NO" sz="4000" b="1" dirty="0" smtClean="0"/>
              <a:t>, </a:t>
            </a:r>
            <a:r>
              <a:rPr lang="nb-NO" sz="4000" b="1" dirty="0" err="1" smtClean="0"/>
              <a:t>where</a:t>
            </a:r>
            <a:r>
              <a:rPr lang="nb-NO" sz="4000" b="1" dirty="0" smtClean="0"/>
              <a:t> </a:t>
            </a:r>
            <a:r>
              <a:rPr lang="nb-NO" sz="4000" b="1" dirty="0" err="1" smtClean="0"/>
              <a:t>the</a:t>
            </a:r>
            <a:r>
              <a:rPr lang="nb-NO" sz="4000" b="1" dirty="0" smtClean="0"/>
              <a:t> </a:t>
            </a:r>
            <a:r>
              <a:rPr lang="nb-NO" sz="4000" b="1" dirty="0" err="1" smtClean="0"/>
              <a:t>coins</a:t>
            </a:r>
            <a:r>
              <a:rPr lang="nb-NO" sz="4000" b="1" dirty="0" smtClean="0"/>
              <a:t> </a:t>
            </a:r>
            <a:r>
              <a:rPr lang="nb-NO" sz="4000" b="1" dirty="0" err="1" smtClean="0"/>
              <a:t>were</a:t>
            </a:r>
            <a:r>
              <a:rPr lang="nb-NO" sz="4000" b="1" dirty="0" smtClean="0"/>
              <a:t> </a:t>
            </a:r>
            <a:r>
              <a:rPr lang="nb-NO" sz="4000" b="1" dirty="0" err="1" smtClean="0"/>
              <a:t>being</a:t>
            </a:r>
            <a:r>
              <a:rPr lang="nb-NO" sz="4000" b="1" dirty="0" smtClean="0"/>
              <a:t> </a:t>
            </a:r>
            <a:r>
              <a:rPr lang="nb-NO" sz="4000" b="1" dirty="0" err="1" smtClean="0"/>
              <a:t>struck</a:t>
            </a:r>
            <a:r>
              <a:rPr lang="nb-NO" sz="4000" b="1" dirty="0" smtClean="0"/>
              <a:t> during </a:t>
            </a:r>
            <a:r>
              <a:rPr lang="nb-NO" sz="4000" b="1" dirty="0" err="1" smtClean="0"/>
              <a:t>the</a:t>
            </a:r>
            <a:r>
              <a:rPr lang="nb-NO" sz="4000" b="1" dirty="0" smtClean="0"/>
              <a:t> </a:t>
            </a:r>
            <a:r>
              <a:rPr lang="nb-NO" sz="4000" b="1" dirty="0" err="1" smtClean="0"/>
              <a:t>Mamluk-period</a:t>
            </a:r>
            <a:r>
              <a:rPr lang="nb-NO" dirty="0" smtClean="0"/>
              <a:t>.</a:t>
            </a:r>
            <a:endParaRPr lang="nb-NO" dirty="0"/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8" y="1362974"/>
            <a:ext cx="12145862" cy="5495026"/>
          </a:xfrm>
        </p:spPr>
      </p:pic>
    </p:spTree>
    <p:extLst>
      <p:ext uri="{BB962C8B-B14F-4D97-AF65-F5344CB8AC3E}">
        <p14:creationId xmlns:p14="http://schemas.microsoft.com/office/powerpoint/2010/main" val="82550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05911"/>
          </a:xfrm>
        </p:spPr>
        <p:txBody>
          <a:bodyPr/>
          <a:lstStyle/>
          <a:p>
            <a:pPr algn="ctr"/>
            <a:r>
              <a:rPr lang="nb-NO" sz="4000" b="1" dirty="0" smtClean="0"/>
              <a:t>Aleppo </a:t>
            </a:r>
            <a:r>
              <a:rPr lang="nb-NO" sz="4000" b="1" dirty="0" err="1" smtClean="0"/>
              <a:t>textile</a:t>
            </a:r>
            <a:r>
              <a:rPr lang="nb-NO" sz="4000" b="1" dirty="0" smtClean="0"/>
              <a:t> and </a:t>
            </a:r>
            <a:r>
              <a:rPr lang="nb-NO" sz="4000" b="1" dirty="0" err="1" smtClean="0"/>
              <a:t>carpet</a:t>
            </a:r>
            <a:r>
              <a:rPr lang="nb-NO" sz="4000" b="1" dirty="0" smtClean="0"/>
              <a:t> </a:t>
            </a:r>
            <a:r>
              <a:rPr lang="nb-NO" sz="4000" b="1" dirty="0" err="1" smtClean="0"/>
              <a:t>market</a:t>
            </a:r>
            <a:r>
              <a:rPr lang="nb-NO" dirty="0" smtClean="0"/>
              <a:t>.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5912"/>
            <a:ext cx="12192000" cy="6218343"/>
          </a:xfrm>
        </p:spPr>
      </p:pic>
    </p:spTree>
    <p:extLst>
      <p:ext uri="{BB962C8B-B14F-4D97-AF65-F5344CB8AC3E}">
        <p14:creationId xmlns:p14="http://schemas.microsoft.com/office/powerpoint/2010/main" val="415430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2"/>
            <a:ext cx="10515600" cy="1233054"/>
          </a:xfrm>
        </p:spPr>
        <p:txBody>
          <a:bodyPr>
            <a:normAutofit fontScale="90000"/>
          </a:bodyPr>
          <a:lstStyle/>
          <a:p>
            <a:pPr algn="ctr"/>
            <a:r>
              <a:rPr lang="nb-NO" b="1" dirty="0" err="1" smtClean="0"/>
              <a:t>Hammam</a:t>
            </a:r>
            <a:r>
              <a:rPr lang="nb-NO" b="1" dirty="0" smtClean="0"/>
              <a:t> Al-</a:t>
            </a:r>
            <a:r>
              <a:rPr lang="nb-NO" b="1" dirty="0" err="1" smtClean="0"/>
              <a:t>Nahhasin</a:t>
            </a:r>
            <a:r>
              <a:rPr lang="nb-NO" b="1" dirty="0" smtClean="0"/>
              <a:t>, </a:t>
            </a:r>
            <a:r>
              <a:rPr lang="nb-NO" b="1" dirty="0" err="1" smtClean="0"/>
              <a:t>the</a:t>
            </a:r>
            <a:r>
              <a:rPr lang="nb-NO" b="1" dirty="0" smtClean="0"/>
              <a:t> </a:t>
            </a:r>
            <a:r>
              <a:rPr lang="nb-NO" b="1" dirty="0" err="1" smtClean="0"/>
              <a:t>oldest</a:t>
            </a:r>
            <a:r>
              <a:rPr lang="nb-NO" b="1" dirty="0"/>
              <a:t> </a:t>
            </a:r>
            <a:r>
              <a:rPr lang="nb-NO" b="1" dirty="0" err="1" smtClean="0"/>
              <a:t>hamam</a:t>
            </a:r>
            <a:r>
              <a:rPr lang="nb-NO" b="1" dirty="0" smtClean="0"/>
              <a:t> in Aleppo, still in </a:t>
            </a:r>
            <a:r>
              <a:rPr lang="nb-NO" b="1" dirty="0" err="1" smtClean="0"/>
              <a:t>use</a:t>
            </a:r>
            <a:r>
              <a:rPr lang="nb-NO" b="1" dirty="0" smtClean="0"/>
              <a:t>.</a:t>
            </a:r>
            <a:endParaRPr lang="nb-NO" b="1" dirty="0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3055"/>
            <a:ext cx="12192000" cy="5624944"/>
          </a:xfr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200" y="3055620"/>
            <a:ext cx="1117600" cy="74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85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 err="1" smtClean="0"/>
              <a:t>Khusruwiyah-mosque</a:t>
            </a:r>
            <a:r>
              <a:rPr lang="nb-NO" b="1" dirty="0" smtClean="0"/>
              <a:t> from Ottoman </a:t>
            </a:r>
            <a:r>
              <a:rPr lang="nb-NO" b="1" dirty="0" err="1" smtClean="0"/>
              <a:t>period</a:t>
            </a:r>
            <a:r>
              <a:rPr lang="nb-NO" b="1" dirty="0" smtClean="0"/>
              <a:t>.</a:t>
            </a:r>
            <a:endParaRPr lang="nb-NO" b="1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27019"/>
            <a:ext cx="11542142" cy="5681148"/>
          </a:xfrm>
        </p:spPr>
      </p:pic>
    </p:spTree>
    <p:extLst>
      <p:ext uri="{BB962C8B-B14F-4D97-AF65-F5344CB8AC3E}">
        <p14:creationId xmlns:p14="http://schemas.microsoft.com/office/powerpoint/2010/main" val="119646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48145"/>
          </a:xfrm>
        </p:spPr>
        <p:txBody>
          <a:bodyPr>
            <a:normAutofit/>
          </a:bodyPr>
          <a:lstStyle/>
          <a:p>
            <a:pPr algn="ctr"/>
            <a:r>
              <a:rPr lang="nb-NO" sz="4000" b="1" dirty="0" smtClean="0"/>
              <a:t>Rue de France</a:t>
            </a:r>
            <a:r>
              <a:rPr lang="nb-NO" sz="4000" dirty="0" smtClean="0"/>
              <a:t>. </a:t>
            </a:r>
            <a:endParaRPr lang="nb-NO" sz="4000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48144"/>
            <a:ext cx="12192000" cy="6109855"/>
          </a:xfrm>
        </p:spPr>
      </p:pic>
    </p:spTree>
    <p:extLst>
      <p:ext uri="{BB962C8B-B14F-4D97-AF65-F5344CB8AC3E}">
        <p14:creationId xmlns:p14="http://schemas.microsoft.com/office/powerpoint/2010/main" val="392070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199"/>
            <a:ext cx="2612861" cy="5403851"/>
          </a:xfrm>
        </p:spPr>
        <p:txBody>
          <a:bodyPr/>
          <a:lstStyle/>
          <a:p>
            <a:endParaRPr lang="nb-NO" dirty="0"/>
          </a:p>
        </p:txBody>
      </p:sp>
      <p:pic>
        <p:nvPicPr>
          <p:cNvPr id="5" name="Plassholder for bilde 4"/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>
          <a:xfrm>
            <a:off x="2262754" y="0"/>
            <a:ext cx="9929246" cy="6857999"/>
          </a:xfrm>
        </p:spPr>
      </p:pic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0" y="2057400"/>
            <a:ext cx="2402237" cy="3811588"/>
          </a:xfrm>
        </p:spPr>
        <p:txBody>
          <a:bodyPr>
            <a:normAutofit/>
          </a:bodyPr>
          <a:lstStyle/>
          <a:p>
            <a:r>
              <a:rPr lang="nb-NO" sz="4000" dirty="0" smtClean="0"/>
              <a:t>The </a:t>
            </a:r>
            <a:r>
              <a:rPr lang="nb-NO" sz="4000" dirty="0" err="1" smtClean="0"/>
              <a:t>street</a:t>
            </a:r>
            <a:r>
              <a:rPr lang="nb-NO" sz="4000" dirty="0" smtClean="0"/>
              <a:t> </a:t>
            </a:r>
            <a:r>
              <a:rPr lang="nb-NO" sz="4000" dirty="0" err="1" smtClean="0"/>
              <a:t>around</a:t>
            </a:r>
            <a:r>
              <a:rPr lang="nb-NO" sz="4000" dirty="0" smtClean="0"/>
              <a:t> </a:t>
            </a:r>
            <a:r>
              <a:rPr lang="nb-NO" sz="4000" dirty="0" err="1" smtClean="0"/>
              <a:t>the</a:t>
            </a:r>
            <a:r>
              <a:rPr lang="nb-NO" sz="4000" dirty="0" smtClean="0"/>
              <a:t> </a:t>
            </a:r>
            <a:r>
              <a:rPr lang="nb-NO" sz="4000" dirty="0" err="1" smtClean="0"/>
              <a:t>Citadel</a:t>
            </a:r>
            <a:r>
              <a:rPr lang="nb-NO" sz="4000" dirty="0" smtClean="0"/>
              <a:t>.</a:t>
            </a:r>
            <a:endParaRPr lang="nb-NO" sz="4000" dirty="0"/>
          </a:p>
        </p:txBody>
      </p:sp>
      <p:pic>
        <p:nvPicPr>
          <p:cNvPr id="6" name="03 Spor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2903376">
            <a:off x="2265523" y="5324402"/>
            <a:ext cx="646468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15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67904"/>
          </a:xfrm>
        </p:spPr>
        <p:txBody>
          <a:bodyPr/>
          <a:lstStyle/>
          <a:p>
            <a:pPr algn="ctr"/>
            <a:r>
              <a:rPr lang="nb-NO" sz="4000" b="1" dirty="0" smtClean="0"/>
              <a:t>The </a:t>
            </a:r>
            <a:r>
              <a:rPr lang="nb-NO" sz="4000" b="1" dirty="0" err="1" smtClean="0"/>
              <a:t>entrance</a:t>
            </a:r>
            <a:r>
              <a:rPr lang="nb-NO" sz="4000" b="1" dirty="0" smtClean="0"/>
              <a:t> to </a:t>
            </a:r>
            <a:r>
              <a:rPr lang="nb-NO" sz="4000" b="1" dirty="0" err="1" smtClean="0"/>
              <a:t>the</a:t>
            </a:r>
            <a:r>
              <a:rPr lang="nb-NO" sz="4000" b="1" dirty="0" smtClean="0"/>
              <a:t> </a:t>
            </a:r>
            <a:r>
              <a:rPr lang="nb-NO" sz="4000" b="1" dirty="0" err="1" smtClean="0"/>
              <a:t>madina</a:t>
            </a:r>
            <a:r>
              <a:rPr lang="nb-NO" sz="4000" b="1" dirty="0" smtClean="0"/>
              <a:t> </a:t>
            </a:r>
            <a:r>
              <a:rPr lang="nb-NO" sz="4000" b="1" dirty="0" err="1" smtClean="0"/>
              <a:t>Souq</a:t>
            </a:r>
            <a:r>
              <a:rPr lang="nb-NO" dirty="0" smtClean="0"/>
              <a:t>.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7905"/>
            <a:ext cx="12192000" cy="6142495"/>
          </a:xfrm>
        </p:spPr>
      </p:pic>
    </p:spTree>
    <p:extLst>
      <p:ext uri="{BB962C8B-B14F-4D97-AF65-F5344CB8AC3E}">
        <p14:creationId xmlns:p14="http://schemas.microsoft.com/office/powerpoint/2010/main" val="30040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2" name="03 Spor 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64488" y="3119438"/>
            <a:ext cx="609600" cy="609600"/>
          </a:xfrm>
        </p:spPr>
      </p:pic>
      <p:sp>
        <p:nvSpPr>
          <p:cNvPr id="6" name="Plassholder for tekst 5"/>
          <p:cNvSpPr>
            <a:spLocks noGrp="1"/>
          </p:cNvSpPr>
          <p:nvPr>
            <p:ph type="body" sz="half" idx="2"/>
          </p:nvPr>
        </p:nvSpPr>
        <p:spPr>
          <a:xfrm>
            <a:off x="1" y="672860"/>
            <a:ext cx="3456121" cy="5196128"/>
          </a:xfrm>
        </p:spPr>
        <p:txBody>
          <a:bodyPr>
            <a:normAutofit/>
          </a:bodyPr>
          <a:lstStyle/>
          <a:p>
            <a:r>
              <a:rPr lang="nb-NO" sz="4000" dirty="0" smtClean="0"/>
              <a:t>The </a:t>
            </a:r>
            <a:r>
              <a:rPr lang="nb-NO" sz="4000" dirty="0" err="1" smtClean="0"/>
              <a:t>old</a:t>
            </a:r>
            <a:r>
              <a:rPr lang="nb-NO" sz="4000" dirty="0" smtClean="0"/>
              <a:t> </a:t>
            </a:r>
            <a:r>
              <a:rPr lang="nb-NO" sz="4000" dirty="0" err="1" smtClean="0"/>
              <a:t>walls</a:t>
            </a:r>
            <a:r>
              <a:rPr lang="nb-NO" sz="4000" dirty="0" smtClean="0"/>
              <a:t> </a:t>
            </a:r>
            <a:r>
              <a:rPr lang="nb-NO" sz="4000" dirty="0" err="1" smtClean="0"/>
              <a:t>of</a:t>
            </a:r>
            <a:r>
              <a:rPr lang="nb-NO" sz="4000" dirty="0" smtClean="0"/>
              <a:t> Aleppo and </a:t>
            </a:r>
            <a:r>
              <a:rPr lang="nb-NO" sz="4000" dirty="0" err="1" smtClean="0"/>
              <a:t>the</a:t>
            </a:r>
            <a:r>
              <a:rPr lang="nb-NO" sz="4000" dirty="0" smtClean="0"/>
              <a:t> gate </a:t>
            </a:r>
            <a:r>
              <a:rPr lang="nb-NO" sz="4000" dirty="0" err="1" smtClean="0"/>
              <a:t>of</a:t>
            </a:r>
            <a:r>
              <a:rPr lang="nb-NO" sz="4000" dirty="0"/>
              <a:t> </a:t>
            </a:r>
            <a:r>
              <a:rPr lang="nb-NO" sz="4000" dirty="0" err="1" smtClean="0"/>
              <a:t>Quinnasrin</a:t>
            </a:r>
            <a:r>
              <a:rPr lang="nb-NO" sz="4000" dirty="0" smtClean="0"/>
              <a:t> </a:t>
            </a:r>
            <a:r>
              <a:rPr lang="nb-NO" sz="4000" dirty="0" err="1" smtClean="0"/>
              <a:t>restored</a:t>
            </a:r>
            <a:r>
              <a:rPr lang="nb-NO" sz="4000" dirty="0" smtClean="0"/>
              <a:t> 1256 by Nasir Yusuf.</a:t>
            </a:r>
            <a:endParaRPr lang="nb-NO" sz="4000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122" y="74711"/>
            <a:ext cx="8735878" cy="669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60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88017" y="1"/>
            <a:ext cx="10515600" cy="1191490"/>
          </a:xfrm>
        </p:spPr>
        <p:txBody>
          <a:bodyPr>
            <a:normAutofit/>
          </a:bodyPr>
          <a:lstStyle/>
          <a:p>
            <a:r>
              <a:rPr lang="nb-NO" sz="3600" b="1" dirty="0" smtClean="0"/>
              <a:t>Department for Art and </a:t>
            </a:r>
            <a:r>
              <a:rPr lang="nb-NO" sz="3600" b="1" dirty="0" err="1" smtClean="0"/>
              <a:t>Humanoria</a:t>
            </a:r>
            <a:r>
              <a:rPr lang="nb-NO" sz="3600" b="1" dirty="0" smtClean="0"/>
              <a:t>, Univ. </a:t>
            </a:r>
            <a:r>
              <a:rPr lang="nb-NO" sz="3600" b="1" dirty="0" err="1" smtClean="0"/>
              <a:t>of</a:t>
            </a:r>
            <a:r>
              <a:rPr lang="nb-NO" sz="3600" b="1" dirty="0" smtClean="0"/>
              <a:t> Aleppo.</a:t>
            </a:r>
            <a:endParaRPr lang="nb-NO" sz="3600" b="1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3672"/>
            <a:ext cx="12192000" cy="5874327"/>
          </a:xfrm>
        </p:spPr>
      </p:pic>
    </p:spTree>
    <p:extLst>
      <p:ext uri="{BB962C8B-B14F-4D97-AF65-F5344CB8AC3E}">
        <p14:creationId xmlns:p14="http://schemas.microsoft.com/office/powerpoint/2010/main" val="370945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9" y="360695"/>
            <a:ext cx="12081641" cy="6511159"/>
          </a:xfrm>
        </p:spPr>
      </p:pic>
    </p:spTree>
    <p:extLst>
      <p:ext uri="{BB962C8B-B14F-4D97-AF65-F5344CB8AC3E}">
        <p14:creationId xmlns:p14="http://schemas.microsoft.com/office/powerpoint/2010/main" val="24768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2573"/>
          </a:xfrm>
        </p:spPr>
        <p:txBody>
          <a:bodyPr>
            <a:normAutofit/>
          </a:bodyPr>
          <a:lstStyle/>
          <a:p>
            <a:pPr algn="ctr"/>
            <a:r>
              <a:rPr lang="nb-NO" sz="4000" b="1" dirty="0" smtClean="0"/>
              <a:t>The </a:t>
            </a:r>
            <a:r>
              <a:rPr lang="nb-NO" sz="4000" b="1" dirty="0" err="1" smtClean="0"/>
              <a:t>seal</a:t>
            </a:r>
            <a:r>
              <a:rPr lang="nb-NO" sz="4000" b="1" dirty="0" smtClean="0"/>
              <a:t> </a:t>
            </a:r>
            <a:r>
              <a:rPr lang="nb-NO" sz="4000" b="1" dirty="0" err="1" smtClean="0"/>
              <a:t>of</a:t>
            </a:r>
            <a:r>
              <a:rPr lang="nb-NO" sz="4000" b="1" dirty="0" smtClean="0"/>
              <a:t> Aleppo city.</a:t>
            </a:r>
            <a:endParaRPr lang="nb-NO" sz="4000" b="1" dirty="0"/>
          </a:p>
        </p:txBody>
      </p:sp>
      <p:pic>
        <p:nvPicPr>
          <p:cNvPr id="3" name="Plassholder for innhold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928" y="1086928"/>
            <a:ext cx="6849374" cy="5771072"/>
          </a:xfrm>
        </p:spPr>
      </p:pic>
    </p:spTree>
    <p:extLst>
      <p:ext uri="{BB962C8B-B14F-4D97-AF65-F5344CB8AC3E}">
        <p14:creationId xmlns:p14="http://schemas.microsoft.com/office/powerpoint/2010/main" val="254955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89709"/>
          </a:xfrm>
        </p:spPr>
        <p:txBody>
          <a:bodyPr/>
          <a:lstStyle/>
          <a:p>
            <a:pPr algn="ctr"/>
            <a:r>
              <a:rPr lang="nb-NO" sz="4000" b="1" dirty="0" err="1" smtClean="0"/>
              <a:t>Queik</a:t>
            </a:r>
            <a:r>
              <a:rPr lang="nb-NO" sz="4000" b="1" dirty="0" smtClean="0"/>
              <a:t> river by </a:t>
            </a:r>
            <a:r>
              <a:rPr lang="nb-NO" sz="4000" b="1" dirty="0" err="1" smtClean="0"/>
              <a:t>night</a:t>
            </a:r>
            <a:r>
              <a:rPr lang="nb-NO" dirty="0" smtClean="0"/>
              <a:t>.</a:t>
            </a:r>
            <a:endParaRPr lang="nb-NO" dirty="0"/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9709"/>
            <a:ext cx="12192000" cy="6165273"/>
          </a:xfrm>
        </p:spPr>
      </p:pic>
    </p:spTree>
    <p:extLst>
      <p:ext uri="{BB962C8B-B14F-4D97-AF65-F5344CB8AC3E}">
        <p14:creationId xmlns:p14="http://schemas.microsoft.com/office/powerpoint/2010/main" val="78227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894381" y="1"/>
            <a:ext cx="10515600" cy="728420"/>
          </a:xfrm>
        </p:spPr>
        <p:txBody>
          <a:bodyPr/>
          <a:lstStyle/>
          <a:p>
            <a:pPr algn="ctr"/>
            <a:r>
              <a:rPr lang="nb-NO" sz="4000" b="1" dirty="0" smtClean="0"/>
              <a:t>The </a:t>
            </a:r>
            <a:r>
              <a:rPr lang="nb-NO" sz="4000" b="1" dirty="0" err="1" smtClean="0"/>
              <a:t>old</a:t>
            </a:r>
            <a:r>
              <a:rPr lang="nb-NO" sz="4000" b="1" dirty="0" smtClean="0"/>
              <a:t> city </a:t>
            </a:r>
            <a:r>
              <a:rPr lang="nb-NO" sz="4000" b="1" dirty="0" err="1" smtClean="0"/>
              <a:t>of</a:t>
            </a:r>
            <a:r>
              <a:rPr lang="nb-NO" sz="4000" b="1" dirty="0" smtClean="0"/>
              <a:t> Aleppo </a:t>
            </a:r>
            <a:r>
              <a:rPr lang="nb-NO" sz="4000" b="1" dirty="0" err="1" smtClean="0"/>
              <a:t>seen</a:t>
            </a:r>
            <a:r>
              <a:rPr lang="nb-NO" sz="4000" b="1" dirty="0" smtClean="0"/>
              <a:t> from </a:t>
            </a:r>
            <a:r>
              <a:rPr lang="nb-NO" sz="4000" b="1" dirty="0" err="1" smtClean="0"/>
              <a:t>the</a:t>
            </a:r>
            <a:r>
              <a:rPr lang="nb-NO" sz="4000" b="1" dirty="0" smtClean="0"/>
              <a:t> </a:t>
            </a:r>
            <a:r>
              <a:rPr lang="nb-NO" sz="4000" b="1" dirty="0" err="1" smtClean="0"/>
              <a:t>Citadel</a:t>
            </a:r>
            <a:r>
              <a:rPr lang="nb-NO" dirty="0" smtClean="0"/>
              <a:t>.</a:t>
            </a:r>
            <a:endParaRPr lang="nb-NO" dirty="0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8421"/>
            <a:ext cx="12192000" cy="5977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69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3296"/>
            <a:ext cx="12192000" cy="5976216"/>
          </a:xfrm>
          <a:prstGeom prst="rect">
            <a:avLst/>
          </a:prstGeom>
        </p:spPr>
      </p:pic>
      <p:sp>
        <p:nvSpPr>
          <p:cNvPr id="7" name="Tittel 6"/>
          <p:cNvSpPr>
            <a:spLocks noGrp="1"/>
          </p:cNvSpPr>
          <p:nvPr>
            <p:ph type="title"/>
          </p:nvPr>
        </p:nvSpPr>
        <p:spPr>
          <a:xfrm>
            <a:off x="782782" y="0"/>
            <a:ext cx="10515600" cy="881784"/>
          </a:xfrm>
        </p:spPr>
        <p:txBody>
          <a:bodyPr>
            <a:normAutofit/>
          </a:bodyPr>
          <a:lstStyle/>
          <a:p>
            <a:pPr algn="ctr"/>
            <a:r>
              <a:rPr lang="nb-NO" sz="4000" b="1" dirty="0" err="1" smtClean="0"/>
              <a:t>View</a:t>
            </a:r>
            <a:r>
              <a:rPr lang="nb-NO" sz="4000" b="1" dirty="0" smtClean="0"/>
              <a:t> over </a:t>
            </a:r>
            <a:r>
              <a:rPr lang="nb-NO" sz="4000" b="1" dirty="0" err="1" smtClean="0"/>
              <a:t>Palmyra</a:t>
            </a:r>
            <a:r>
              <a:rPr lang="nb-NO" sz="4000" b="1" dirty="0" smtClean="0"/>
              <a:t>.</a:t>
            </a:r>
            <a:endParaRPr lang="nb-NO" sz="4000" b="1" dirty="0"/>
          </a:p>
        </p:txBody>
      </p:sp>
    </p:spTree>
    <p:extLst>
      <p:ext uri="{BB962C8B-B14F-4D97-AF65-F5344CB8AC3E}">
        <p14:creationId xmlns:p14="http://schemas.microsoft.com/office/powerpoint/2010/main" val="175446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59417"/>
          </a:xfrm>
        </p:spPr>
        <p:txBody>
          <a:bodyPr/>
          <a:lstStyle/>
          <a:p>
            <a:pPr algn="ctr"/>
            <a:r>
              <a:rPr lang="nb-NO" sz="4000" b="1" dirty="0" smtClean="0"/>
              <a:t>The city </a:t>
            </a:r>
            <a:r>
              <a:rPr lang="nb-NO" sz="4000" b="1" dirty="0" err="1" smtClean="0"/>
              <a:t>of</a:t>
            </a:r>
            <a:r>
              <a:rPr lang="nb-NO" sz="4000" b="1" dirty="0" smtClean="0"/>
              <a:t> </a:t>
            </a:r>
            <a:r>
              <a:rPr lang="nb-NO" sz="4000" b="1" dirty="0" err="1" smtClean="0"/>
              <a:t>Palmyra</a:t>
            </a:r>
            <a:r>
              <a:rPr lang="nb-NO" b="1" dirty="0" smtClean="0"/>
              <a:t>.</a:t>
            </a:r>
            <a:endParaRPr lang="nb-NO" b="1" dirty="0"/>
          </a:p>
        </p:txBody>
      </p:sp>
      <p:pic>
        <p:nvPicPr>
          <p:cNvPr id="5" name="Plassholder for bilde 4"/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3" t="17157" r="-3057" b="20794"/>
          <a:stretch/>
        </p:blipFill>
        <p:spPr>
          <a:xfrm rot="5400000">
            <a:off x="2660946" y="-2053929"/>
            <a:ext cx="6717708" cy="12344400"/>
          </a:xfrm>
        </p:spPr>
      </p:pic>
    </p:spTree>
    <p:extLst>
      <p:ext uri="{BB962C8B-B14F-4D97-AF65-F5344CB8AC3E}">
        <p14:creationId xmlns:p14="http://schemas.microsoft.com/office/powerpoint/2010/main" val="325582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69817"/>
          </a:xfrm>
        </p:spPr>
        <p:txBody>
          <a:bodyPr/>
          <a:lstStyle/>
          <a:p>
            <a:pPr algn="ctr"/>
            <a:r>
              <a:rPr lang="nb-NO" sz="4000" b="1" dirty="0" smtClean="0"/>
              <a:t>The Great </a:t>
            </a:r>
            <a:r>
              <a:rPr lang="nb-NO" sz="4000" b="1" dirty="0" err="1" smtClean="0"/>
              <a:t>Colonnade</a:t>
            </a:r>
            <a:r>
              <a:rPr lang="nb-NO" dirty="0" smtClean="0"/>
              <a:t>.</a:t>
            </a:r>
            <a:endParaRPr lang="nb-NO" dirty="0"/>
          </a:p>
        </p:txBody>
      </p:sp>
      <p:pic>
        <p:nvPicPr>
          <p:cNvPr id="5" name="Plassholder for bilde 4"/>
          <p:cNvPicPr>
            <a:picLocks noGrp="1" noChangeAspect="1"/>
          </p:cNvPicPr>
          <p:nvPr>
            <p:ph type="pic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8" r="12118"/>
          <a:stretch>
            <a:fillRect/>
          </a:stretch>
        </p:blipFill>
        <p:spPr>
          <a:xfrm>
            <a:off x="0" y="789709"/>
            <a:ext cx="12192000" cy="6068291"/>
          </a:xfrm>
        </p:spPr>
      </p:pic>
    </p:spTree>
    <p:extLst>
      <p:ext uri="{BB962C8B-B14F-4D97-AF65-F5344CB8AC3E}">
        <p14:creationId xmlns:p14="http://schemas.microsoft.com/office/powerpoint/2010/main" val="269891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39799"/>
          </a:xfrm>
        </p:spPr>
        <p:txBody>
          <a:bodyPr>
            <a:normAutofit/>
          </a:bodyPr>
          <a:lstStyle/>
          <a:p>
            <a:pPr algn="ctr"/>
            <a:r>
              <a:rPr lang="nb-NO" sz="4000" b="1" dirty="0" smtClean="0"/>
              <a:t>The Tempel </a:t>
            </a:r>
            <a:r>
              <a:rPr lang="nb-NO" sz="4000" b="1" dirty="0" err="1" smtClean="0"/>
              <a:t>of</a:t>
            </a:r>
            <a:r>
              <a:rPr lang="nb-NO" sz="4000" b="1" dirty="0" smtClean="0"/>
              <a:t> Bel.</a:t>
            </a:r>
            <a:endParaRPr lang="nb-NO" sz="4000" b="1" dirty="0"/>
          </a:p>
        </p:txBody>
      </p:sp>
      <p:pic>
        <p:nvPicPr>
          <p:cNvPr id="6" name="Plassholder for bilde 5"/>
          <p:cNvPicPr>
            <a:picLocks noGrp="1" noChangeAspect="1"/>
          </p:cNvPicPr>
          <p:nvPr>
            <p:ph type="pic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4" r="7764"/>
          <a:stretch>
            <a:fillRect/>
          </a:stretch>
        </p:blipFill>
        <p:spPr>
          <a:xfrm>
            <a:off x="0" y="728420"/>
            <a:ext cx="12192000" cy="6309667"/>
          </a:xfrm>
        </p:spPr>
      </p:pic>
    </p:spTree>
    <p:extLst>
      <p:ext uri="{BB962C8B-B14F-4D97-AF65-F5344CB8AC3E}">
        <p14:creationId xmlns:p14="http://schemas.microsoft.com/office/powerpoint/2010/main" val="407537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61999"/>
          </a:xfrm>
        </p:spPr>
        <p:txBody>
          <a:bodyPr/>
          <a:lstStyle/>
          <a:p>
            <a:pPr algn="ctr"/>
            <a:r>
              <a:rPr lang="nb-NO" sz="4000" b="1" dirty="0" smtClean="0"/>
              <a:t>The</a:t>
            </a:r>
            <a:r>
              <a:rPr lang="nb-NO" b="1" dirty="0" smtClean="0"/>
              <a:t> Tempel </a:t>
            </a:r>
            <a:r>
              <a:rPr lang="nb-NO" b="1" dirty="0" err="1" smtClean="0"/>
              <a:t>of</a:t>
            </a:r>
            <a:r>
              <a:rPr lang="nb-NO" b="1" dirty="0" smtClean="0"/>
              <a:t> </a:t>
            </a:r>
            <a:r>
              <a:rPr lang="nb-NO" b="1" dirty="0" err="1" smtClean="0"/>
              <a:t>Naba</a:t>
            </a:r>
            <a:r>
              <a:rPr lang="nb-NO" dirty="0" smtClean="0"/>
              <a:t>.</a:t>
            </a:r>
            <a:endParaRPr lang="nb-NO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928"/>
            <a:ext cx="12192000" cy="620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20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056"/>
            <a:ext cx="12192000" cy="6386944"/>
          </a:xfrm>
          <a:prstGeom prst="rect">
            <a:avLst/>
          </a:prstGeom>
        </p:spPr>
      </p:pic>
      <p:sp>
        <p:nvSpPr>
          <p:cNvPr id="8" name="Tittel 7"/>
          <p:cNvSpPr>
            <a:spLocks noGrp="1"/>
          </p:cNvSpPr>
          <p:nvPr>
            <p:ph type="title"/>
          </p:nvPr>
        </p:nvSpPr>
        <p:spPr>
          <a:xfrm>
            <a:off x="723900" y="-249382"/>
            <a:ext cx="10515600" cy="942974"/>
          </a:xfrm>
        </p:spPr>
        <p:txBody>
          <a:bodyPr>
            <a:normAutofit/>
          </a:bodyPr>
          <a:lstStyle/>
          <a:p>
            <a:pPr algn="ctr"/>
            <a:r>
              <a:rPr lang="nb-NO" sz="4000" b="1" dirty="0" smtClean="0"/>
              <a:t>The </a:t>
            </a:r>
            <a:r>
              <a:rPr lang="nb-NO" sz="4000" b="1" dirty="0" err="1" smtClean="0"/>
              <a:t>ancient</a:t>
            </a:r>
            <a:r>
              <a:rPr lang="nb-NO" sz="4000" b="1" dirty="0" smtClean="0"/>
              <a:t> Roman Theater.</a:t>
            </a:r>
            <a:endParaRPr lang="nb-NO" sz="4000" b="1" dirty="0"/>
          </a:p>
        </p:txBody>
      </p:sp>
    </p:spTree>
    <p:extLst>
      <p:ext uri="{BB962C8B-B14F-4D97-AF65-F5344CB8AC3E}">
        <p14:creationId xmlns:p14="http://schemas.microsoft.com/office/powerpoint/2010/main" val="266939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17488" y="457200"/>
            <a:ext cx="3932237" cy="1600200"/>
          </a:xfrm>
        </p:spPr>
        <p:txBody>
          <a:bodyPr/>
          <a:lstStyle/>
          <a:p>
            <a:r>
              <a:rPr lang="nb-NO" sz="4000" b="1" dirty="0" smtClean="0"/>
              <a:t>The </a:t>
            </a:r>
            <a:r>
              <a:rPr lang="nb-NO" sz="4000" b="1" dirty="0" err="1"/>
              <a:t>T</a:t>
            </a:r>
            <a:r>
              <a:rPr lang="nb-NO" sz="4000" b="1" dirty="0" err="1" smtClean="0"/>
              <a:t>etrapylon</a:t>
            </a:r>
            <a:r>
              <a:rPr lang="nb-NO" dirty="0" smtClean="0"/>
              <a:t>.</a:t>
            </a:r>
            <a:endParaRPr lang="nb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-239712" y="2049462"/>
            <a:ext cx="3932237" cy="3811588"/>
          </a:xfrm>
        </p:spPr>
        <p:txBody>
          <a:bodyPr/>
          <a:lstStyle/>
          <a:p>
            <a:endParaRPr lang="nb-NO" dirty="0"/>
          </a:p>
        </p:txBody>
      </p:sp>
      <p:pic>
        <p:nvPicPr>
          <p:cNvPr id="6" name="Plassholder for bilde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4" r="5674"/>
          <a:stretch>
            <a:fillRect/>
          </a:stretch>
        </p:blipFill>
        <p:spPr>
          <a:xfrm>
            <a:off x="3378200" y="101600"/>
            <a:ext cx="8813800" cy="6756400"/>
          </a:xfrm>
        </p:spPr>
      </p:pic>
    </p:spTree>
    <p:extLst>
      <p:ext uri="{BB962C8B-B14F-4D97-AF65-F5344CB8AC3E}">
        <p14:creationId xmlns:p14="http://schemas.microsoft.com/office/powerpoint/2010/main" val="12932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bilde 4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" r="48"/>
          <a:stretch>
            <a:fillRect/>
          </a:stretch>
        </p:blipFill>
        <p:spPr>
          <a:xfrm>
            <a:off x="0" y="0"/>
            <a:ext cx="12192000" cy="6997699"/>
          </a:xfrm>
        </p:spPr>
      </p:pic>
    </p:spTree>
    <p:extLst>
      <p:ext uri="{BB962C8B-B14F-4D97-AF65-F5344CB8AC3E}">
        <p14:creationId xmlns:p14="http://schemas.microsoft.com/office/powerpoint/2010/main" val="145332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35430"/>
          </a:xfrm>
        </p:spPr>
        <p:txBody>
          <a:bodyPr>
            <a:normAutofit fontScale="90000"/>
          </a:bodyPr>
          <a:lstStyle/>
          <a:p>
            <a:pPr algn="ctr"/>
            <a:r>
              <a:rPr lang="nb-NO" sz="4000" b="1" dirty="0" err="1" smtClean="0"/>
              <a:t>Map</a:t>
            </a:r>
            <a:r>
              <a:rPr lang="nb-NO" sz="4000" b="1" dirty="0" smtClean="0"/>
              <a:t> </a:t>
            </a:r>
            <a:r>
              <a:rPr lang="nb-NO" sz="4000" b="1" dirty="0" err="1" smtClean="0"/>
              <a:t>of</a:t>
            </a:r>
            <a:r>
              <a:rPr lang="nb-NO" sz="4000" b="1" dirty="0" smtClean="0"/>
              <a:t> Aleppo.</a:t>
            </a:r>
            <a:endParaRPr lang="nb-NO" sz="4000" b="1" dirty="0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63" b="8241"/>
          <a:stretch/>
        </p:blipFill>
        <p:spPr>
          <a:xfrm>
            <a:off x="14990" y="635431"/>
            <a:ext cx="12191999" cy="6214552"/>
          </a:xfrm>
        </p:spPr>
      </p:pic>
    </p:spTree>
    <p:extLst>
      <p:ext uri="{BB962C8B-B14F-4D97-AF65-F5344CB8AC3E}">
        <p14:creationId xmlns:p14="http://schemas.microsoft.com/office/powerpoint/2010/main" val="351259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69817"/>
          </a:xfrm>
        </p:spPr>
        <p:txBody>
          <a:bodyPr/>
          <a:lstStyle/>
          <a:p>
            <a:pPr algn="ctr"/>
            <a:r>
              <a:rPr lang="nb-NO" sz="4000" b="1" dirty="0" smtClean="0"/>
              <a:t>The </a:t>
            </a:r>
            <a:r>
              <a:rPr lang="nb-NO" sz="4000" b="1" dirty="0" err="1" smtClean="0"/>
              <a:t>arab</a:t>
            </a:r>
            <a:r>
              <a:rPr lang="nb-NO" sz="4000" b="1" dirty="0" smtClean="0"/>
              <a:t> </a:t>
            </a:r>
            <a:r>
              <a:rPr lang="nb-NO" sz="4000" b="1" dirty="0" err="1" smtClean="0"/>
              <a:t>casr</a:t>
            </a:r>
            <a:r>
              <a:rPr lang="nb-NO" sz="4000" b="1" dirty="0" smtClean="0"/>
              <a:t> </a:t>
            </a:r>
            <a:r>
              <a:rPr lang="nb-NO" sz="4000" b="1" dirty="0" err="1" smtClean="0"/>
              <a:t>on</a:t>
            </a:r>
            <a:r>
              <a:rPr lang="nb-NO" sz="4000" b="1" dirty="0" smtClean="0"/>
              <a:t> </a:t>
            </a:r>
            <a:r>
              <a:rPr lang="nb-NO" sz="4000" b="1" dirty="0" err="1" smtClean="0"/>
              <a:t>the</a:t>
            </a:r>
            <a:r>
              <a:rPr lang="nb-NO" sz="4000" b="1" dirty="0" smtClean="0"/>
              <a:t> </a:t>
            </a:r>
            <a:r>
              <a:rPr lang="nb-NO" sz="4000" b="1" dirty="0" err="1" smtClean="0"/>
              <a:t>top</a:t>
            </a:r>
            <a:r>
              <a:rPr lang="nb-NO" sz="4000" b="1" dirty="0" smtClean="0"/>
              <a:t> </a:t>
            </a:r>
            <a:r>
              <a:rPr lang="nb-NO" sz="4000" b="1" dirty="0" err="1" smtClean="0"/>
              <a:t>of</a:t>
            </a:r>
            <a:r>
              <a:rPr lang="nb-NO" sz="4000" b="1" dirty="0" smtClean="0"/>
              <a:t> </a:t>
            </a:r>
            <a:r>
              <a:rPr lang="nb-NO" sz="4000" b="1" dirty="0" err="1" smtClean="0"/>
              <a:t>the</a:t>
            </a:r>
            <a:r>
              <a:rPr lang="nb-NO" sz="4000" b="1" dirty="0" smtClean="0"/>
              <a:t> </a:t>
            </a:r>
            <a:r>
              <a:rPr lang="nb-NO" sz="4000" b="1" dirty="0" err="1" smtClean="0"/>
              <a:t>mountain</a:t>
            </a:r>
            <a:r>
              <a:rPr lang="nb-NO" dirty="0" smtClean="0"/>
              <a:t>.</a:t>
            </a: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9818"/>
            <a:ext cx="12192000" cy="613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34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bilde 7"/>
          <p:cNvSpPr>
            <a:spLocks noGrp="1"/>
          </p:cNvSpPr>
          <p:nvPr>
            <p:ph type="pic" idx="1"/>
          </p:nvPr>
        </p:nvSpPr>
        <p:spPr/>
      </p:sp>
      <p:sp>
        <p:nvSpPr>
          <p:cNvPr id="9" name="Plassholder for tekst 8"/>
          <p:cNvSpPr>
            <a:spLocks noGrp="1"/>
          </p:cNvSpPr>
          <p:nvPr>
            <p:ph type="body" sz="half" idx="2"/>
          </p:nvPr>
        </p:nvSpPr>
        <p:spPr>
          <a:xfrm>
            <a:off x="0" y="2049462"/>
            <a:ext cx="3396343" cy="3811588"/>
          </a:xfrm>
        </p:spPr>
        <p:txBody>
          <a:bodyPr/>
          <a:lstStyle/>
          <a:p>
            <a:r>
              <a:rPr lang="nb-NO" sz="4000" b="1" dirty="0" err="1" smtClean="0"/>
              <a:t>Archaeological</a:t>
            </a:r>
            <a:r>
              <a:rPr lang="nb-NO" sz="4000" b="1" dirty="0" smtClean="0"/>
              <a:t> </a:t>
            </a:r>
          </a:p>
          <a:p>
            <a:r>
              <a:rPr lang="nb-NO" sz="4000" b="1" dirty="0" smtClean="0"/>
              <a:t>and </a:t>
            </a:r>
            <a:r>
              <a:rPr lang="nb-NO" sz="4000" b="1" dirty="0" err="1" smtClean="0"/>
              <a:t>historical</a:t>
            </a:r>
            <a:r>
              <a:rPr lang="nb-NO" sz="4000" b="1" dirty="0" smtClean="0"/>
              <a:t> </a:t>
            </a:r>
          </a:p>
          <a:p>
            <a:r>
              <a:rPr lang="nb-NO" sz="4000" b="1" dirty="0" err="1" smtClean="0"/>
              <a:t>map</a:t>
            </a:r>
            <a:r>
              <a:rPr lang="nb-NO" sz="4000" b="1" dirty="0" smtClean="0"/>
              <a:t> over Syria</a:t>
            </a:r>
            <a:r>
              <a:rPr lang="nb-NO" dirty="0" smtClean="0"/>
              <a:t>.</a:t>
            </a:r>
            <a:endParaRPr lang="nb-NO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8" t="12622" r="282" b="8137"/>
          <a:stretch/>
        </p:blipFill>
        <p:spPr>
          <a:xfrm>
            <a:off x="3396343" y="0"/>
            <a:ext cx="985842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41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80837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5" b="5205"/>
          <a:stretch/>
        </p:blipFill>
        <p:spPr>
          <a:xfrm rot="16200000">
            <a:off x="4423540" y="-666095"/>
            <a:ext cx="7102366" cy="8434554"/>
          </a:xfrm>
          <a:prstGeom prst="rect">
            <a:avLst/>
          </a:prstGeom>
        </p:spPr>
      </p:pic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bilde 3"/>
          <p:cNvSpPr>
            <a:spLocks noGrp="1"/>
          </p:cNvSpPr>
          <p:nvPr>
            <p:ph type="pic" idx="1"/>
          </p:nvPr>
        </p:nvSpPr>
        <p:spPr/>
      </p:sp>
      <p:sp>
        <p:nvSpPr>
          <p:cNvPr id="5" name="Plassholder for tekst 4"/>
          <p:cNvSpPr>
            <a:spLocks noGrp="1"/>
          </p:cNvSpPr>
          <p:nvPr>
            <p:ph type="body" sz="half" idx="2"/>
          </p:nvPr>
        </p:nvSpPr>
        <p:spPr>
          <a:xfrm>
            <a:off x="3176" y="151606"/>
            <a:ext cx="3757445" cy="6706394"/>
          </a:xfrm>
        </p:spPr>
        <p:txBody>
          <a:bodyPr>
            <a:normAutofit/>
          </a:bodyPr>
          <a:lstStyle/>
          <a:p>
            <a:r>
              <a:rPr lang="nb-NO" sz="3600" dirty="0" smtClean="0"/>
              <a:t>Abraham is </a:t>
            </a:r>
            <a:r>
              <a:rPr lang="nb-NO" sz="3600" dirty="0" err="1" smtClean="0"/>
              <a:t>said</a:t>
            </a:r>
            <a:r>
              <a:rPr lang="nb-NO" sz="3600" dirty="0" smtClean="0"/>
              <a:t> to have </a:t>
            </a:r>
            <a:r>
              <a:rPr lang="nb-NO" sz="3600" dirty="0" err="1" smtClean="0"/>
              <a:t>camped</a:t>
            </a:r>
            <a:r>
              <a:rPr lang="nb-NO" sz="3600" dirty="0" smtClean="0"/>
              <a:t> </a:t>
            </a:r>
            <a:r>
              <a:rPr lang="nb-NO" sz="3600" dirty="0" err="1" smtClean="0"/>
              <a:t>here</a:t>
            </a:r>
            <a:r>
              <a:rPr lang="nb-NO" sz="3600" dirty="0" smtClean="0"/>
              <a:t> </a:t>
            </a:r>
            <a:r>
              <a:rPr lang="nb-NO" sz="3600" dirty="0" err="1" smtClean="0"/>
              <a:t>on</a:t>
            </a:r>
            <a:r>
              <a:rPr lang="nb-NO" sz="3600" dirty="0" smtClean="0"/>
              <a:t> </a:t>
            </a:r>
            <a:r>
              <a:rPr lang="nb-NO" sz="3600" dirty="0" err="1" smtClean="0"/>
              <a:t>this</a:t>
            </a:r>
            <a:r>
              <a:rPr lang="nb-NO" sz="3600" dirty="0" smtClean="0"/>
              <a:t> </a:t>
            </a:r>
            <a:r>
              <a:rPr lang="nb-NO" sz="3600" dirty="0" err="1" smtClean="0"/>
              <a:t>acropolis</a:t>
            </a:r>
            <a:r>
              <a:rPr lang="nb-NO" sz="3600" dirty="0" smtClean="0"/>
              <a:t> </a:t>
            </a:r>
            <a:r>
              <a:rPr lang="nb-NO" sz="3600" dirty="0" err="1" smtClean="0"/>
              <a:t>which</a:t>
            </a:r>
            <a:r>
              <a:rPr lang="nb-NO" sz="3600" dirty="0" smtClean="0"/>
              <a:t> </a:t>
            </a:r>
            <a:r>
              <a:rPr lang="nb-NO" sz="3600" dirty="0" err="1" smtClean="0"/>
              <a:t>long</a:t>
            </a:r>
            <a:r>
              <a:rPr lang="nb-NO" sz="3600" dirty="0" smtClean="0"/>
              <a:t> </a:t>
            </a:r>
            <a:r>
              <a:rPr lang="nb-NO" sz="3600" dirty="0" err="1" smtClean="0"/>
              <a:t>before</a:t>
            </a:r>
            <a:r>
              <a:rPr lang="nb-NO" sz="3600" dirty="0" smtClean="0"/>
              <a:t> his time </a:t>
            </a:r>
            <a:r>
              <a:rPr lang="nb-NO" sz="3600" dirty="0" err="1" smtClean="0"/>
              <a:t>served</a:t>
            </a:r>
            <a:r>
              <a:rPr lang="nb-NO" sz="3600" dirty="0" smtClean="0"/>
              <a:t> as a </a:t>
            </a:r>
            <a:r>
              <a:rPr lang="nb-NO" sz="3600" dirty="0" err="1" smtClean="0"/>
              <a:t>foundation</a:t>
            </a:r>
            <a:r>
              <a:rPr lang="nb-NO" sz="3600" dirty="0" smtClean="0"/>
              <a:t> for a </a:t>
            </a:r>
            <a:r>
              <a:rPr lang="nb-NO" sz="3600" dirty="0" err="1" smtClean="0"/>
              <a:t>fortress</a:t>
            </a:r>
            <a:r>
              <a:rPr lang="nb-NO" sz="3600" dirty="0" smtClean="0"/>
              <a:t>.</a:t>
            </a:r>
            <a:endParaRPr lang="nb-NO" sz="3600" dirty="0"/>
          </a:p>
        </p:txBody>
      </p:sp>
    </p:spTree>
    <p:extLst>
      <p:ext uri="{BB962C8B-B14F-4D97-AF65-F5344CB8AC3E}">
        <p14:creationId xmlns:p14="http://schemas.microsoft.com/office/powerpoint/2010/main" val="189169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4916"/>
            <a:ext cx="12177671" cy="6083084"/>
          </a:xfrm>
          <a:prstGeom prst="rect">
            <a:avLst/>
          </a:prstGeom>
        </p:spPr>
      </p:pic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74914"/>
          </a:xfrm>
        </p:spPr>
        <p:txBody>
          <a:bodyPr>
            <a:normAutofit/>
          </a:bodyPr>
          <a:lstStyle/>
          <a:p>
            <a:pPr algn="ctr"/>
            <a:r>
              <a:rPr lang="nb-NO" sz="4000" b="1" dirty="0" err="1" smtClean="0"/>
              <a:t>Hadad</a:t>
            </a:r>
            <a:r>
              <a:rPr lang="nb-NO" sz="4000" b="1" dirty="0" smtClean="0"/>
              <a:t> </a:t>
            </a:r>
            <a:r>
              <a:rPr lang="nb-NO" sz="4000" b="1" dirty="0" err="1" smtClean="0"/>
              <a:t>temple</a:t>
            </a:r>
            <a:r>
              <a:rPr lang="nb-NO" sz="4000" b="1" dirty="0" smtClean="0"/>
              <a:t> </a:t>
            </a:r>
            <a:r>
              <a:rPr lang="nb-NO" sz="4000" b="1" dirty="0" err="1" smtClean="0"/>
              <a:t>inside</a:t>
            </a:r>
            <a:r>
              <a:rPr lang="nb-NO" sz="4000" b="1" dirty="0" smtClean="0"/>
              <a:t> Aleppo </a:t>
            </a:r>
            <a:r>
              <a:rPr lang="nb-NO" sz="4000" b="1" dirty="0" err="1" smtClean="0"/>
              <a:t>Citadel</a:t>
            </a:r>
            <a:r>
              <a:rPr lang="nb-NO" sz="4000" b="1" dirty="0" smtClean="0"/>
              <a:t>.</a:t>
            </a:r>
            <a:endParaRPr lang="nb-NO" sz="4000" b="1" dirty="0"/>
          </a:p>
        </p:txBody>
      </p:sp>
    </p:spTree>
    <p:extLst>
      <p:ext uri="{BB962C8B-B14F-4D97-AF65-F5344CB8AC3E}">
        <p14:creationId xmlns:p14="http://schemas.microsoft.com/office/powerpoint/2010/main" val="420001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-7009" y="405441"/>
            <a:ext cx="1956579" cy="1600200"/>
          </a:xfrm>
        </p:spPr>
        <p:txBody>
          <a:bodyPr/>
          <a:lstStyle/>
          <a:p>
            <a:endParaRPr lang="nb-NO"/>
          </a:p>
        </p:txBody>
      </p:sp>
      <p:sp>
        <p:nvSpPr>
          <p:cNvPr id="5" name="Plassholder for bilde 4"/>
          <p:cNvSpPr>
            <a:spLocks noGrp="1"/>
          </p:cNvSpPr>
          <p:nvPr>
            <p:ph type="pic" idx="1"/>
          </p:nvPr>
        </p:nvSpPr>
        <p:spPr/>
      </p:sp>
      <p:sp>
        <p:nvSpPr>
          <p:cNvPr id="6" name="Plassholder for tekst 5"/>
          <p:cNvSpPr>
            <a:spLocks noGrp="1"/>
          </p:cNvSpPr>
          <p:nvPr>
            <p:ph type="body" sz="half" idx="2"/>
          </p:nvPr>
        </p:nvSpPr>
        <p:spPr>
          <a:xfrm>
            <a:off x="-18349" y="1115878"/>
            <a:ext cx="3350486" cy="5220691"/>
          </a:xfrm>
        </p:spPr>
        <p:txBody>
          <a:bodyPr>
            <a:noAutofit/>
          </a:bodyPr>
          <a:lstStyle/>
          <a:p>
            <a:r>
              <a:rPr lang="nb-NO" sz="4000" dirty="0" smtClean="0"/>
              <a:t>The </a:t>
            </a:r>
            <a:r>
              <a:rPr lang="nb-NO" sz="4000" dirty="0" err="1"/>
              <a:t>mosque</a:t>
            </a:r>
            <a:r>
              <a:rPr lang="nb-NO" sz="4000" dirty="0"/>
              <a:t> </a:t>
            </a:r>
            <a:r>
              <a:rPr lang="nb-NO" sz="4000" dirty="0" err="1"/>
              <a:t>of</a:t>
            </a:r>
            <a:r>
              <a:rPr lang="nb-NO" sz="4000" dirty="0"/>
              <a:t> Abraham in </a:t>
            </a:r>
            <a:r>
              <a:rPr lang="nb-NO" sz="4000" dirty="0" err="1"/>
              <a:t>the</a:t>
            </a:r>
            <a:r>
              <a:rPr lang="nb-NO" sz="4000" dirty="0"/>
              <a:t> </a:t>
            </a:r>
            <a:r>
              <a:rPr lang="nb-NO" sz="4000" dirty="0" err="1"/>
              <a:t>Citadel</a:t>
            </a:r>
            <a:r>
              <a:rPr lang="nb-NO" sz="4000" dirty="0"/>
              <a:t> </a:t>
            </a:r>
            <a:r>
              <a:rPr lang="nb-NO" sz="4000" dirty="0" err="1"/>
              <a:t>of</a:t>
            </a:r>
            <a:r>
              <a:rPr lang="nb-NO" sz="4000" dirty="0"/>
              <a:t> Aleppo,</a:t>
            </a:r>
          </a:p>
          <a:p>
            <a:r>
              <a:rPr lang="nb-NO" sz="4000" dirty="0" err="1"/>
              <a:t>Originally</a:t>
            </a:r>
            <a:r>
              <a:rPr lang="nb-NO" sz="4000" dirty="0"/>
              <a:t> </a:t>
            </a:r>
            <a:r>
              <a:rPr lang="nb-NO" sz="4000" dirty="0" err="1"/>
              <a:t>built</a:t>
            </a:r>
            <a:r>
              <a:rPr lang="nb-NO" sz="4000" dirty="0"/>
              <a:t> by </a:t>
            </a:r>
            <a:r>
              <a:rPr lang="nb-NO" sz="4000" dirty="0" err="1"/>
              <a:t>the</a:t>
            </a:r>
            <a:r>
              <a:rPr lang="nb-NO" sz="4000" dirty="0"/>
              <a:t> </a:t>
            </a:r>
            <a:r>
              <a:rPr lang="nb-NO" sz="4000" dirty="0" err="1"/>
              <a:t>Byzantines</a:t>
            </a:r>
            <a:r>
              <a:rPr lang="nb-NO" sz="4000" dirty="0"/>
              <a:t> as a </a:t>
            </a:r>
            <a:r>
              <a:rPr lang="nb-NO" sz="4000" dirty="0" err="1" smtClean="0"/>
              <a:t>church</a:t>
            </a:r>
            <a:r>
              <a:rPr lang="nb-NO" sz="4000" dirty="0" smtClean="0"/>
              <a:t>.</a:t>
            </a:r>
            <a:endParaRPr lang="nb-NO" sz="4000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137" y="0"/>
            <a:ext cx="8859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49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3177" y="709047"/>
            <a:ext cx="3437448" cy="2290313"/>
          </a:xfrm>
        </p:spPr>
        <p:txBody>
          <a:bodyPr>
            <a:noAutofit/>
          </a:bodyPr>
          <a:lstStyle/>
          <a:p>
            <a:r>
              <a:rPr lang="nb-NO" sz="4000" b="1" dirty="0" smtClean="0"/>
              <a:t>The </a:t>
            </a:r>
            <a:r>
              <a:rPr lang="nb-NO" sz="4000" b="1" dirty="0" err="1" smtClean="0"/>
              <a:t>throne</a:t>
            </a:r>
            <a:r>
              <a:rPr lang="nb-NO" sz="4000" b="1" dirty="0" smtClean="0"/>
              <a:t> hall </a:t>
            </a:r>
            <a:r>
              <a:rPr lang="nb-NO" sz="4000" b="1" dirty="0" err="1" smtClean="0"/>
              <a:t>of</a:t>
            </a:r>
            <a:r>
              <a:rPr lang="nb-NO" sz="4000" b="1" dirty="0" smtClean="0"/>
              <a:t> </a:t>
            </a:r>
            <a:r>
              <a:rPr lang="nb-NO" sz="4000" b="1" dirty="0" err="1" smtClean="0"/>
              <a:t>the</a:t>
            </a:r>
            <a:r>
              <a:rPr lang="nb-NO" sz="4000" b="1" dirty="0" smtClean="0"/>
              <a:t> </a:t>
            </a:r>
            <a:r>
              <a:rPr lang="nb-NO" sz="4000" b="1" dirty="0" err="1" smtClean="0"/>
              <a:t>Citadel</a:t>
            </a:r>
            <a:r>
              <a:rPr lang="nb-NO" sz="4000" b="1" dirty="0" smtClean="0"/>
              <a:t> </a:t>
            </a:r>
            <a:r>
              <a:rPr lang="nb-NO" sz="4000" b="1" dirty="0" err="1" smtClean="0"/>
              <a:t>restored</a:t>
            </a:r>
            <a:r>
              <a:rPr lang="nb-NO" sz="4000" b="1" dirty="0" smtClean="0"/>
              <a:t> during </a:t>
            </a:r>
            <a:r>
              <a:rPr lang="nb-NO" sz="4000" b="1" dirty="0" err="1" smtClean="0"/>
              <a:t>the</a:t>
            </a:r>
            <a:r>
              <a:rPr lang="nb-NO" sz="4000" b="1" dirty="0" smtClean="0"/>
              <a:t> </a:t>
            </a:r>
            <a:r>
              <a:rPr lang="nb-NO" sz="4000" b="1" dirty="0" err="1" smtClean="0"/>
              <a:t>Mamluk</a:t>
            </a:r>
            <a:r>
              <a:rPr lang="nb-NO" sz="4000" b="1" dirty="0" smtClean="0"/>
              <a:t>  periode.</a:t>
            </a:r>
            <a:endParaRPr lang="nb-NO" sz="4000" b="1" dirty="0"/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tekst 5"/>
          <p:cNvSpPr>
            <a:spLocks noGrp="1"/>
          </p:cNvSpPr>
          <p:nvPr>
            <p:ph type="body" sz="half" idx="2"/>
          </p:nvPr>
        </p:nvSpPr>
        <p:spPr>
          <a:xfrm>
            <a:off x="3177" y="2057400"/>
            <a:ext cx="3266966" cy="3811588"/>
          </a:xfrm>
        </p:spPr>
        <p:txBody>
          <a:bodyPr/>
          <a:lstStyle/>
          <a:p>
            <a:endParaRPr lang="nb-NO" b="1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625" y="-4763"/>
            <a:ext cx="8751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38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473631" y="1"/>
            <a:ext cx="10515600" cy="914400"/>
          </a:xfrm>
        </p:spPr>
        <p:txBody>
          <a:bodyPr>
            <a:normAutofit/>
          </a:bodyPr>
          <a:lstStyle/>
          <a:p>
            <a:pPr algn="ctr"/>
            <a:r>
              <a:rPr lang="nb-NO" sz="4000" b="1" dirty="0" smtClean="0"/>
              <a:t>The </a:t>
            </a:r>
            <a:r>
              <a:rPr lang="nb-NO" sz="4000" b="1" dirty="0" err="1" smtClean="0"/>
              <a:t>Otrush</a:t>
            </a:r>
            <a:r>
              <a:rPr lang="nb-NO" sz="4000" b="1" dirty="0" smtClean="0"/>
              <a:t>- </a:t>
            </a:r>
            <a:r>
              <a:rPr lang="nb-NO" sz="4000" b="1" dirty="0" err="1" smtClean="0"/>
              <a:t>mosque</a:t>
            </a:r>
            <a:r>
              <a:rPr lang="nb-NO" sz="4000" b="1" dirty="0" smtClean="0"/>
              <a:t> from </a:t>
            </a:r>
            <a:r>
              <a:rPr lang="nb-NO" sz="4000" b="1" dirty="0" err="1" smtClean="0"/>
              <a:t>Mamluk-era</a:t>
            </a:r>
            <a:r>
              <a:rPr lang="nb-NO" sz="4000" dirty="0" smtClean="0"/>
              <a:t>.</a:t>
            </a:r>
            <a:endParaRPr lang="nb-NO" sz="4000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05913"/>
            <a:ext cx="12192000" cy="6065942"/>
          </a:xfrm>
        </p:spPr>
      </p:pic>
    </p:spTree>
    <p:extLst>
      <p:ext uri="{BB962C8B-B14F-4D97-AF65-F5344CB8AC3E}">
        <p14:creationId xmlns:p14="http://schemas.microsoft.com/office/powerpoint/2010/main" val="147790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639</TotalTime>
  <Words>235</Words>
  <Application>Microsoft Office PowerPoint</Application>
  <PresentationFormat>Widescreen</PresentationFormat>
  <Paragraphs>43</Paragraphs>
  <Slides>31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Office-tema</vt:lpstr>
      <vt:lpstr>KILLING HISTORY AND WORLD HERITAGE; URBAN TRAGEDIES OF SYRIA.</vt:lpstr>
      <vt:lpstr>The seal of Aleppo city.</vt:lpstr>
      <vt:lpstr>Map of Aleppo.</vt:lpstr>
      <vt:lpstr>PowerPoint Presentation</vt:lpstr>
      <vt:lpstr>PowerPoint Presentation</vt:lpstr>
      <vt:lpstr>Hadad temple inside Aleppo Citadel.</vt:lpstr>
      <vt:lpstr>PowerPoint Presentation</vt:lpstr>
      <vt:lpstr>The throne hall of the Citadel restored during the Mamluk  periode.</vt:lpstr>
      <vt:lpstr>The Otrush- mosque from Mamluk-era.</vt:lpstr>
      <vt:lpstr>Souk az-Zirb, where the coins were being struck during the Mamluk-period.</vt:lpstr>
      <vt:lpstr>Aleppo textile and carpet market.</vt:lpstr>
      <vt:lpstr>Hammam Al-Nahhasin, the oldest hamam in Aleppo, still in use.</vt:lpstr>
      <vt:lpstr>Khusruwiyah-mosque from Ottoman period.</vt:lpstr>
      <vt:lpstr>Rue de France. </vt:lpstr>
      <vt:lpstr>PowerPoint Presentation</vt:lpstr>
      <vt:lpstr>The entrance to the madina Souq.</vt:lpstr>
      <vt:lpstr>PowerPoint Presentation</vt:lpstr>
      <vt:lpstr>Department for Art and Humanoria, Univ. of Aleppo.</vt:lpstr>
      <vt:lpstr>PowerPoint Presentation</vt:lpstr>
      <vt:lpstr>Queik river by night.</vt:lpstr>
      <vt:lpstr>The old city of Aleppo seen from the Citadel.</vt:lpstr>
      <vt:lpstr>View over Palmyra.</vt:lpstr>
      <vt:lpstr>The city of Palmyra.</vt:lpstr>
      <vt:lpstr>The Great Colonnade.</vt:lpstr>
      <vt:lpstr>The Tempel of Bel.</vt:lpstr>
      <vt:lpstr>The Tempel of Naba.</vt:lpstr>
      <vt:lpstr>The ancient Roman Theater.</vt:lpstr>
      <vt:lpstr>The Tetrapylon.</vt:lpstr>
      <vt:lpstr>PowerPoint Presentation</vt:lpstr>
      <vt:lpstr>The arab casr on the top of the mountain.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Ancient Aleppo</dc:title>
  <dc:creator>Inger Marie Ingand</dc:creator>
  <cp:lastModifiedBy>Evelin Lindner</cp:lastModifiedBy>
  <cp:revision>97</cp:revision>
  <dcterms:created xsi:type="dcterms:W3CDTF">2016-08-28T15:11:49Z</dcterms:created>
  <dcterms:modified xsi:type="dcterms:W3CDTF">2016-10-02T14:12:45Z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