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3" r:id="rId3"/>
    <p:sldId id="294" r:id="rId4"/>
    <p:sldId id="295" r:id="rId5"/>
    <p:sldId id="296" r:id="rId6"/>
    <p:sldId id="258" r:id="rId7"/>
    <p:sldId id="282" r:id="rId8"/>
    <p:sldId id="259" r:id="rId9"/>
    <p:sldId id="298" r:id="rId10"/>
    <p:sldId id="263" r:id="rId11"/>
    <p:sldId id="283" r:id="rId12"/>
    <p:sldId id="284" r:id="rId13"/>
    <p:sldId id="297" r:id="rId14"/>
    <p:sldId id="285" r:id="rId15"/>
    <p:sldId id="286" r:id="rId16"/>
    <p:sldId id="287" r:id="rId17"/>
    <p:sldId id="288" r:id="rId18"/>
    <p:sldId id="289" r:id="rId19"/>
    <p:sldId id="274" r:id="rId20"/>
    <p:sldId id="299" r:id="rId21"/>
    <p:sldId id="300" r:id="rId22"/>
    <p:sldId id="275" r:id="rId23"/>
    <p:sldId id="276" r:id="rId24"/>
    <p:sldId id="277" r:id="rId25"/>
    <p:sldId id="279" r:id="rId26"/>
    <p:sldId id="301" r:id="rId27"/>
    <p:sldId id="303" r:id="rId28"/>
    <p:sldId id="302" r:id="rId29"/>
    <p:sldId id="280" r:id="rId30"/>
    <p:sldId id="30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A9D03A-EE07-447A-BDC1-202101050D6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IN"/>
        </a:p>
      </dgm:t>
    </dgm:pt>
    <dgm:pt modelId="{9A445CA0-C711-4B4A-AE74-58075DC541E0}">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TRUTH </a:t>
          </a:r>
          <a:endParaRPr lang="en-IN" dirty="0"/>
        </a:p>
      </dgm:t>
    </dgm:pt>
    <dgm:pt modelId="{4F31E559-884C-4EB9-9D66-1446FCB1D410}" type="parTrans" cxnId="{12907544-B53A-4061-A339-3FA04E350366}">
      <dgm:prSet/>
      <dgm:spPr/>
      <dgm:t>
        <a:bodyPr/>
        <a:lstStyle/>
        <a:p>
          <a:endParaRPr lang="en-IN"/>
        </a:p>
      </dgm:t>
    </dgm:pt>
    <dgm:pt modelId="{22229512-3C8B-4052-91AA-9ED6AB9440F1}" type="sibTrans" cxnId="{12907544-B53A-4061-A339-3FA04E350366}">
      <dgm:prSet/>
      <dgm:spPr/>
      <dgm:t>
        <a:bodyPr/>
        <a:lstStyle/>
        <a:p>
          <a:endParaRPr lang="en-IN"/>
        </a:p>
      </dgm:t>
    </dgm:pt>
    <dgm:pt modelId="{725078F1-934E-4275-98C6-D26BABB3EC67}">
      <dgm:prSet phldrT="[Text]">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dirty="0" smtClean="0"/>
            <a:t>NONVIOLENCE </a:t>
          </a:r>
          <a:endParaRPr lang="en-IN" dirty="0"/>
        </a:p>
      </dgm:t>
    </dgm:pt>
    <dgm:pt modelId="{33DA913F-0BFE-43F4-9087-044CA4046285}" type="parTrans" cxnId="{0AFC4924-786F-43C6-82A5-0E153482D3AB}">
      <dgm:prSet/>
      <dgm:spPr/>
      <dgm:t>
        <a:bodyPr/>
        <a:lstStyle/>
        <a:p>
          <a:endParaRPr lang="en-IN"/>
        </a:p>
      </dgm:t>
    </dgm:pt>
    <dgm:pt modelId="{1F47C3D1-7CDF-42F8-BA19-4AE45BC1A27A}" type="sibTrans" cxnId="{0AFC4924-786F-43C6-82A5-0E153482D3AB}">
      <dgm:prSet/>
      <dgm:spPr/>
      <dgm:t>
        <a:bodyPr/>
        <a:lstStyle/>
        <a:p>
          <a:endParaRPr lang="en-IN"/>
        </a:p>
      </dgm:t>
    </dgm:pt>
    <dgm:pt modelId="{E01DFFB9-9276-48E4-803B-8344EA869C98}">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t>CHASTITY </a:t>
          </a:r>
          <a:endParaRPr lang="en-IN" dirty="0"/>
        </a:p>
      </dgm:t>
    </dgm:pt>
    <dgm:pt modelId="{2708DFD5-EFBF-4742-8BCF-624C429B68A3}" type="parTrans" cxnId="{3270A493-601D-41E9-A338-EDB7772A9DE5}">
      <dgm:prSet/>
      <dgm:spPr/>
      <dgm:t>
        <a:bodyPr/>
        <a:lstStyle/>
        <a:p>
          <a:endParaRPr lang="en-IN"/>
        </a:p>
      </dgm:t>
    </dgm:pt>
    <dgm:pt modelId="{44D69EAE-0BA7-4DCF-ABF9-BDF7FB584B31}" type="sibTrans" cxnId="{3270A493-601D-41E9-A338-EDB7772A9DE5}">
      <dgm:prSet/>
      <dgm:spPr/>
      <dgm:t>
        <a:bodyPr/>
        <a:lstStyle/>
        <a:p>
          <a:endParaRPr lang="en-IN"/>
        </a:p>
      </dgm:t>
    </dgm:pt>
    <dgm:pt modelId="{32B038E3-9F30-4A16-A465-F24F6BC9A8EF}">
      <dgm:prSet phldrT="[Text]"/>
      <dgm:spPr/>
      <dgm:t>
        <a:bodyPr/>
        <a:lstStyle/>
        <a:p>
          <a:r>
            <a:rPr lang="en-US" dirty="0" smtClean="0"/>
            <a:t>CONTROL OF THE PALATE</a:t>
          </a:r>
          <a:endParaRPr lang="en-IN" dirty="0"/>
        </a:p>
      </dgm:t>
    </dgm:pt>
    <dgm:pt modelId="{8326F4DF-E4D1-4332-B624-68F52B0500FE}" type="parTrans" cxnId="{7203C2B0-F5B7-4FF9-B93D-495F4BCE1688}">
      <dgm:prSet/>
      <dgm:spPr/>
      <dgm:t>
        <a:bodyPr/>
        <a:lstStyle/>
        <a:p>
          <a:endParaRPr lang="en-IN"/>
        </a:p>
      </dgm:t>
    </dgm:pt>
    <dgm:pt modelId="{330B9F27-D605-4BA8-9C5C-EF4B0CCAFC51}" type="sibTrans" cxnId="{7203C2B0-F5B7-4FF9-B93D-495F4BCE1688}">
      <dgm:prSet/>
      <dgm:spPr/>
      <dgm:t>
        <a:bodyPr/>
        <a:lstStyle/>
        <a:p>
          <a:endParaRPr lang="en-IN"/>
        </a:p>
      </dgm:t>
    </dgm:pt>
    <dgm:pt modelId="{84BA3018-BC70-4D7A-9BE2-8034C7911B34}">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smtClean="0"/>
            <a:t>NON-STEALING</a:t>
          </a:r>
          <a:endParaRPr lang="en-IN" dirty="0"/>
        </a:p>
      </dgm:t>
    </dgm:pt>
    <dgm:pt modelId="{E05CF8C4-E6E8-41DA-952A-8131AF072DBD}" type="parTrans" cxnId="{9031EF1A-1423-4F17-AFA3-17D64048ECA6}">
      <dgm:prSet/>
      <dgm:spPr/>
      <dgm:t>
        <a:bodyPr/>
        <a:lstStyle/>
        <a:p>
          <a:endParaRPr lang="en-IN"/>
        </a:p>
      </dgm:t>
    </dgm:pt>
    <dgm:pt modelId="{B4AA862C-2CDF-4F09-B59C-9BFA402976E7}" type="sibTrans" cxnId="{9031EF1A-1423-4F17-AFA3-17D64048ECA6}">
      <dgm:prSet/>
      <dgm:spPr/>
      <dgm:t>
        <a:bodyPr/>
        <a:lstStyle/>
        <a:p>
          <a:endParaRPr lang="en-IN"/>
        </a:p>
      </dgm:t>
    </dgm:pt>
    <dgm:pt modelId="{C576FF08-42EE-4041-9159-B4DD6C972DDA}">
      <dgm:prSet>
        <dgm:style>
          <a:lnRef idx="2">
            <a:schemeClr val="accent1"/>
          </a:lnRef>
          <a:fillRef idx="1">
            <a:schemeClr val="lt1"/>
          </a:fillRef>
          <a:effectRef idx="0">
            <a:schemeClr val="accent1"/>
          </a:effectRef>
          <a:fontRef idx="minor">
            <a:schemeClr val="dk1"/>
          </a:fontRef>
        </dgm:style>
      </dgm:prSet>
      <dgm:spPr/>
      <dgm:t>
        <a:bodyPr/>
        <a:lstStyle/>
        <a:p>
          <a:r>
            <a:rPr lang="en-US" dirty="0" smtClean="0"/>
            <a:t>NON-POSSESSION</a:t>
          </a:r>
          <a:endParaRPr lang="en-IN" dirty="0"/>
        </a:p>
      </dgm:t>
    </dgm:pt>
    <dgm:pt modelId="{33F8D187-709C-4223-BED6-5ECBD836B066}" type="parTrans" cxnId="{0DF7863F-6131-4455-8E87-44DFC75CCD9F}">
      <dgm:prSet/>
      <dgm:spPr/>
      <dgm:t>
        <a:bodyPr/>
        <a:lstStyle/>
        <a:p>
          <a:endParaRPr lang="en-IN"/>
        </a:p>
      </dgm:t>
    </dgm:pt>
    <dgm:pt modelId="{A5C0E04A-07CA-4A36-8949-608C58BA748C}" type="sibTrans" cxnId="{0DF7863F-6131-4455-8E87-44DFC75CCD9F}">
      <dgm:prSet/>
      <dgm:spPr/>
      <dgm:t>
        <a:bodyPr/>
        <a:lstStyle/>
        <a:p>
          <a:endParaRPr lang="en-IN"/>
        </a:p>
      </dgm:t>
    </dgm:pt>
    <dgm:pt modelId="{B033E08A-E5BE-4102-8320-2C407A52E996}">
      <dgm:prSet custT="1">
        <dgm:style>
          <a:lnRef idx="0">
            <a:schemeClr val="accent5"/>
          </a:lnRef>
          <a:fillRef idx="3">
            <a:schemeClr val="accent5"/>
          </a:fillRef>
          <a:effectRef idx="3">
            <a:schemeClr val="accent5"/>
          </a:effectRef>
          <a:fontRef idx="minor">
            <a:schemeClr val="lt1"/>
          </a:fontRef>
        </dgm:style>
      </dgm:prSet>
      <dgm:spPr/>
      <dgm:t>
        <a:bodyPr/>
        <a:lstStyle/>
        <a:p>
          <a:r>
            <a:rPr lang="en-US" sz="1400" dirty="0" smtClean="0"/>
            <a:t>FEARLESSNESS</a:t>
          </a:r>
          <a:endParaRPr lang="en-IN" sz="1400" dirty="0"/>
        </a:p>
      </dgm:t>
    </dgm:pt>
    <dgm:pt modelId="{A7ACF8B2-476C-4CE2-8BC7-036ED599BBC8}" type="parTrans" cxnId="{D1DF0BB8-C26E-4A9D-BB28-53C07DBFC748}">
      <dgm:prSet/>
      <dgm:spPr/>
      <dgm:t>
        <a:bodyPr/>
        <a:lstStyle/>
        <a:p>
          <a:endParaRPr lang="en-IN"/>
        </a:p>
      </dgm:t>
    </dgm:pt>
    <dgm:pt modelId="{F425F437-3ABD-419B-B821-C722B6131B7C}" type="sibTrans" cxnId="{D1DF0BB8-C26E-4A9D-BB28-53C07DBFC748}">
      <dgm:prSet/>
      <dgm:spPr/>
      <dgm:t>
        <a:bodyPr/>
        <a:lstStyle/>
        <a:p>
          <a:endParaRPr lang="en-IN"/>
        </a:p>
      </dgm:t>
    </dgm:pt>
    <dgm:pt modelId="{919BB8AB-746A-4B3F-831C-E81EA05A7375}">
      <dgm:prSet/>
      <dgm:spPr/>
      <dgm:t>
        <a:bodyPr/>
        <a:lstStyle/>
        <a:p>
          <a:r>
            <a:rPr lang="en-US" dirty="0" smtClean="0"/>
            <a:t>BREAD - LABOUR</a:t>
          </a:r>
          <a:endParaRPr lang="en-IN" dirty="0"/>
        </a:p>
      </dgm:t>
    </dgm:pt>
    <dgm:pt modelId="{10A51EEA-383A-491D-9037-9F91555AE52A}" type="parTrans" cxnId="{D194EC78-2922-4551-8022-24238D3965F6}">
      <dgm:prSet/>
      <dgm:spPr/>
      <dgm:t>
        <a:bodyPr/>
        <a:lstStyle/>
        <a:p>
          <a:endParaRPr lang="en-IN"/>
        </a:p>
      </dgm:t>
    </dgm:pt>
    <dgm:pt modelId="{7768C8D0-93DB-4167-8195-AEC1944E339C}" type="sibTrans" cxnId="{D194EC78-2922-4551-8022-24238D3965F6}">
      <dgm:prSet/>
      <dgm:spPr/>
      <dgm:t>
        <a:bodyPr/>
        <a:lstStyle/>
        <a:p>
          <a:endParaRPr lang="en-IN"/>
        </a:p>
      </dgm:t>
    </dgm:pt>
    <dgm:pt modelId="{93FA7EE2-FA9C-418F-BC6C-B17FDB3DD378}">
      <dgm:prSet>
        <dgm:style>
          <a:lnRef idx="1">
            <a:schemeClr val="accent5"/>
          </a:lnRef>
          <a:fillRef idx="3">
            <a:schemeClr val="accent5"/>
          </a:fillRef>
          <a:effectRef idx="2">
            <a:schemeClr val="accent5"/>
          </a:effectRef>
          <a:fontRef idx="minor">
            <a:schemeClr val="lt1"/>
          </a:fontRef>
        </dgm:style>
      </dgm:prSet>
      <dgm:spPr/>
      <dgm:t>
        <a:bodyPr/>
        <a:lstStyle/>
        <a:p>
          <a:r>
            <a:rPr lang="en-US" dirty="0" smtClean="0"/>
            <a:t>EQUALITY OF RELIGIONS</a:t>
          </a:r>
          <a:endParaRPr lang="en-IN" dirty="0"/>
        </a:p>
      </dgm:t>
    </dgm:pt>
    <dgm:pt modelId="{5DB4555D-0E1F-488C-BF9A-320405845102}" type="parTrans" cxnId="{8A131319-9990-476C-B5E8-126CACDB0E3D}">
      <dgm:prSet/>
      <dgm:spPr/>
      <dgm:t>
        <a:bodyPr/>
        <a:lstStyle/>
        <a:p>
          <a:endParaRPr lang="en-IN"/>
        </a:p>
      </dgm:t>
    </dgm:pt>
    <dgm:pt modelId="{101208A4-0738-4581-8A6F-482A21E95E47}" type="sibTrans" cxnId="{8A131319-9990-476C-B5E8-126CACDB0E3D}">
      <dgm:prSet/>
      <dgm:spPr/>
      <dgm:t>
        <a:bodyPr/>
        <a:lstStyle/>
        <a:p>
          <a:endParaRPr lang="en-IN"/>
        </a:p>
      </dgm:t>
    </dgm:pt>
    <dgm:pt modelId="{96D2D798-F326-45D1-BBC7-57EF8C3B0FBA}">
      <dgm:prSet>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dirty="0" smtClean="0"/>
            <a:t>SELF  - RELIANCE </a:t>
          </a:r>
          <a:endParaRPr lang="en-IN" dirty="0"/>
        </a:p>
      </dgm:t>
    </dgm:pt>
    <dgm:pt modelId="{A268D51A-3852-44F5-85C6-EFE41824C372}" type="parTrans" cxnId="{C51E9F0D-51DB-4C90-9FDE-0B01DE89E559}">
      <dgm:prSet/>
      <dgm:spPr/>
      <dgm:t>
        <a:bodyPr/>
        <a:lstStyle/>
        <a:p>
          <a:endParaRPr lang="en-IN"/>
        </a:p>
      </dgm:t>
    </dgm:pt>
    <dgm:pt modelId="{A8BE5DFE-6309-4030-9BEB-601293870B53}" type="sibTrans" cxnId="{C51E9F0D-51DB-4C90-9FDE-0B01DE89E559}">
      <dgm:prSet/>
      <dgm:spPr/>
      <dgm:t>
        <a:bodyPr/>
        <a:lstStyle/>
        <a:p>
          <a:endParaRPr lang="en-IN"/>
        </a:p>
      </dgm:t>
    </dgm:pt>
    <dgm:pt modelId="{B50B1A15-28FF-41A9-BA27-6C19CB903578}">
      <dgm:prSet>
        <dgm:style>
          <a:lnRef idx="1">
            <a:schemeClr val="accent6"/>
          </a:lnRef>
          <a:fillRef idx="2">
            <a:schemeClr val="accent6"/>
          </a:fillRef>
          <a:effectRef idx="1">
            <a:schemeClr val="accent6"/>
          </a:effectRef>
          <a:fontRef idx="minor">
            <a:schemeClr val="dk1"/>
          </a:fontRef>
        </dgm:style>
      </dgm:prSet>
      <dgm:spPr/>
      <dgm:t>
        <a:bodyPr/>
        <a:lstStyle/>
        <a:p>
          <a:r>
            <a:rPr lang="en-US" dirty="0" smtClean="0"/>
            <a:t>NON-OBSERVANCE  OF UNTOUCHABILITY</a:t>
          </a:r>
          <a:endParaRPr lang="en-IN" dirty="0"/>
        </a:p>
      </dgm:t>
    </dgm:pt>
    <dgm:pt modelId="{C8861BD0-D001-45FD-9D1D-45E80FEFFE3D}" type="parTrans" cxnId="{A069B297-B32D-4C0E-9189-CF68467325DF}">
      <dgm:prSet/>
      <dgm:spPr/>
      <dgm:t>
        <a:bodyPr/>
        <a:lstStyle/>
        <a:p>
          <a:endParaRPr lang="en-IN"/>
        </a:p>
      </dgm:t>
    </dgm:pt>
    <dgm:pt modelId="{3826D868-346F-4B15-9B62-6806E57E4FFD}" type="sibTrans" cxnId="{A069B297-B32D-4C0E-9189-CF68467325DF}">
      <dgm:prSet/>
      <dgm:spPr/>
      <dgm:t>
        <a:bodyPr/>
        <a:lstStyle/>
        <a:p>
          <a:endParaRPr lang="en-IN"/>
        </a:p>
      </dgm:t>
    </dgm:pt>
    <dgm:pt modelId="{DA73A916-FD42-4E87-B102-2D8500C002F9}" type="pres">
      <dgm:prSet presAssocID="{BCA9D03A-EE07-447A-BDC1-202101050D67}" presName="cycle" presStyleCnt="0">
        <dgm:presLayoutVars>
          <dgm:dir/>
          <dgm:resizeHandles val="exact"/>
        </dgm:presLayoutVars>
      </dgm:prSet>
      <dgm:spPr/>
      <dgm:t>
        <a:bodyPr/>
        <a:lstStyle/>
        <a:p>
          <a:endParaRPr lang="en-IN"/>
        </a:p>
      </dgm:t>
    </dgm:pt>
    <dgm:pt modelId="{F97636F8-41B6-40FC-AE56-7E37A4AC6570}" type="pres">
      <dgm:prSet presAssocID="{9A445CA0-C711-4B4A-AE74-58075DC541E0}" presName="node" presStyleLbl="node1" presStyleIdx="0" presStyleCnt="11">
        <dgm:presLayoutVars>
          <dgm:bulletEnabled val="1"/>
        </dgm:presLayoutVars>
      </dgm:prSet>
      <dgm:spPr/>
      <dgm:t>
        <a:bodyPr/>
        <a:lstStyle/>
        <a:p>
          <a:endParaRPr lang="en-IN"/>
        </a:p>
      </dgm:t>
    </dgm:pt>
    <dgm:pt modelId="{0DC2DA7E-956D-4641-A0A7-E81F633BADBE}" type="pres">
      <dgm:prSet presAssocID="{9A445CA0-C711-4B4A-AE74-58075DC541E0}" presName="spNode" presStyleCnt="0"/>
      <dgm:spPr/>
    </dgm:pt>
    <dgm:pt modelId="{1B6602AC-59C9-4EF8-97C2-4966E1533873}" type="pres">
      <dgm:prSet presAssocID="{22229512-3C8B-4052-91AA-9ED6AB9440F1}" presName="sibTrans" presStyleLbl="sibTrans1D1" presStyleIdx="0" presStyleCnt="11"/>
      <dgm:spPr/>
      <dgm:t>
        <a:bodyPr/>
        <a:lstStyle/>
        <a:p>
          <a:endParaRPr lang="en-IN"/>
        </a:p>
      </dgm:t>
    </dgm:pt>
    <dgm:pt modelId="{3892F2BB-6A4B-4CA0-AEBE-7F5FDD117B1F}" type="pres">
      <dgm:prSet presAssocID="{725078F1-934E-4275-98C6-D26BABB3EC67}" presName="node" presStyleLbl="node1" presStyleIdx="1" presStyleCnt="11" custScaleX="173341">
        <dgm:presLayoutVars>
          <dgm:bulletEnabled val="1"/>
        </dgm:presLayoutVars>
      </dgm:prSet>
      <dgm:spPr/>
      <dgm:t>
        <a:bodyPr/>
        <a:lstStyle/>
        <a:p>
          <a:endParaRPr lang="en-IN"/>
        </a:p>
      </dgm:t>
    </dgm:pt>
    <dgm:pt modelId="{7FE37755-6145-4EED-8E61-3BAE6CD1BFBE}" type="pres">
      <dgm:prSet presAssocID="{725078F1-934E-4275-98C6-D26BABB3EC67}" presName="spNode" presStyleCnt="0"/>
      <dgm:spPr/>
    </dgm:pt>
    <dgm:pt modelId="{F6C8D7A4-B7DE-4AB3-BE19-1386EC6E41E7}" type="pres">
      <dgm:prSet presAssocID="{1F47C3D1-7CDF-42F8-BA19-4AE45BC1A27A}" presName="sibTrans" presStyleLbl="sibTrans1D1" presStyleIdx="1" presStyleCnt="11"/>
      <dgm:spPr/>
      <dgm:t>
        <a:bodyPr/>
        <a:lstStyle/>
        <a:p>
          <a:endParaRPr lang="en-IN"/>
        </a:p>
      </dgm:t>
    </dgm:pt>
    <dgm:pt modelId="{2BC95DF1-9E3D-49EE-9F3F-E55A128AFD8E}" type="pres">
      <dgm:prSet presAssocID="{E01DFFB9-9276-48E4-803B-8344EA869C98}" presName="node" presStyleLbl="node1" presStyleIdx="2" presStyleCnt="11" custScaleX="180720">
        <dgm:presLayoutVars>
          <dgm:bulletEnabled val="1"/>
        </dgm:presLayoutVars>
      </dgm:prSet>
      <dgm:spPr/>
      <dgm:t>
        <a:bodyPr/>
        <a:lstStyle/>
        <a:p>
          <a:endParaRPr lang="en-IN"/>
        </a:p>
      </dgm:t>
    </dgm:pt>
    <dgm:pt modelId="{9871A187-6394-4693-8E8D-BF545D01A61E}" type="pres">
      <dgm:prSet presAssocID="{E01DFFB9-9276-48E4-803B-8344EA869C98}" presName="spNode" presStyleCnt="0"/>
      <dgm:spPr/>
    </dgm:pt>
    <dgm:pt modelId="{FD679230-FD32-4C96-B47C-B6042FF46136}" type="pres">
      <dgm:prSet presAssocID="{44D69EAE-0BA7-4DCF-ABF9-BDF7FB584B31}" presName="sibTrans" presStyleLbl="sibTrans1D1" presStyleIdx="2" presStyleCnt="11"/>
      <dgm:spPr/>
      <dgm:t>
        <a:bodyPr/>
        <a:lstStyle/>
        <a:p>
          <a:endParaRPr lang="en-IN"/>
        </a:p>
      </dgm:t>
    </dgm:pt>
    <dgm:pt modelId="{EBF88A5B-DD70-4864-BADC-735EEAE06356}" type="pres">
      <dgm:prSet presAssocID="{32B038E3-9F30-4A16-A465-F24F6BC9A8EF}" presName="node" presStyleLbl="node1" presStyleIdx="3" presStyleCnt="11" custScaleX="181148">
        <dgm:presLayoutVars>
          <dgm:bulletEnabled val="1"/>
        </dgm:presLayoutVars>
      </dgm:prSet>
      <dgm:spPr/>
      <dgm:t>
        <a:bodyPr/>
        <a:lstStyle/>
        <a:p>
          <a:endParaRPr lang="en-IN"/>
        </a:p>
      </dgm:t>
    </dgm:pt>
    <dgm:pt modelId="{4E65EE7E-4E4E-43DF-95F2-6079F44D6BD9}" type="pres">
      <dgm:prSet presAssocID="{32B038E3-9F30-4A16-A465-F24F6BC9A8EF}" presName="spNode" presStyleCnt="0"/>
      <dgm:spPr/>
    </dgm:pt>
    <dgm:pt modelId="{A21D0B87-39E9-4D66-BDF0-743AD71D6147}" type="pres">
      <dgm:prSet presAssocID="{330B9F27-D605-4BA8-9C5C-EF4B0CCAFC51}" presName="sibTrans" presStyleLbl="sibTrans1D1" presStyleIdx="3" presStyleCnt="11"/>
      <dgm:spPr/>
      <dgm:t>
        <a:bodyPr/>
        <a:lstStyle/>
        <a:p>
          <a:endParaRPr lang="en-IN"/>
        </a:p>
      </dgm:t>
    </dgm:pt>
    <dgm:pt modelId="{838548DC-056D-4AA8-9296-7D57C839F9C1}" type="pres">
      <dgm:prSet presAssocID="{84BA3018-BC70-4D7A-9BE2-8034C7911B34}" presName="node" presStyleLbl="node1" presStyleIdx="4" presStyleCnt="11" custScaleX="204306">
        <dgm:presLayoutVars>
          <dgm:bulletEnabled val="1"/>
        </dgm:presLayoutVars>
      </dgm:prSet>
      <dgm:spPr/>
      <dgm:t>
        <a:bodyPr/>
        <a:lstStyle/>
        <a:p>
          <a:endParaRPr lang="en-IN"/>
        </a:p>
      </dgm:t>
    </dgm:pt>
    <dgm:pt modelId="{F71517AC-9BBF-4A39-B62A-3ED9854C6C98}" type="pres">
      <dgm:prSet presAssocID="{84BA3018-BC70-4D7A-9BE2-8034C7911B34}" presName="spNode" presStyleCnt="0"/>
      <dgm:spPr/>
    </dgm:pt>
    <dgm:pt modelId="{C6959F0D-8248-4D16-A2AE-ED312D7C2EA2}" type="pres">
      <dgm:prSet presAssocID="{B4AA862C-2CDF-4F09-B59C-9BFA402976E7}" presName="sibTrans" presStyleLbl="sibTrans1D1" presStyleIdx="4" presStyleCnt="11"/>
      <dgm:spPr/>
      <dgm:t>
        <a:bodyPr/>
        <a:lstStyle/>
        <a:p>
          <a:endParaRPr lang="en-IN"/>
        </a:p>
      </dgm:t>
    </dgm:pt>
    <dgm:pt modelId="{E5375F2D-C9E8-4532-AF7B-7ED3B0776501}" type="pres">
      <dgm:prSet presAssocID="{C576FF08-42EE-4041-9159-B4DD6C972DDA}" presName="node" presStyleLbl="node1" presStyleIdx="5" presStyleCnt="11" custScaleX="182775" custRadScaleRad="100927" custRadScaleInc="-15637">
        <dgm:presLayoutVars>
          <dgm:bulletEnabled val="1"/>
        </dgm:presLayoutVars>
      </dgm:prSet>
      <dgm:spPr/>
      <dgm:t>
        <a:bodyPr/>
        <a:lstStyle/>
        <a:p>
          <a:endParaRPr lang="en-IN"/>
        </a:p>
      </dgm:t>
    </dgm:pt>
    <dgm:pt modelId="{FFF582E9-90E6-4E83-99A6-01EA7E3D8BD8}" type="pres">
      <dgm:prSet presAssocID="{C576FF08-42EE-4041-9159-B4DD6C972DDA}" presName="spNode" presStyleCnt="0"/>
      <dgm:spPr/>
    </dgm:pt>
    <dgm:pt modelId="{A015A9A4-34AD-47FD-B8F1-56A66053CAF5}" type="pres">
      <dgm:prSet presAssocID="{A5C0E04A-07CA-4A36-8949-608C58BA748C}" presName="sibTrans" presStyleLbl="sibTrans1D1" presStyleIdx="5" presStyleCnt="11"/>
      <dgm:spPr/>
      <dgm:t>
        <a:bodyPr/>
        <a:lstStyle/>
        <a:p>
          <a:endParaRPr lang="en-IN"/>
        </a:p>
      </dgm:t>
    </dgm:pt>
    <dgm:pt modelId="{70A1A8FB-41C4-4708-BC5C-F2C8B62FA201}" type="pres">
      <dgm:prSet presAssocID="{B033E08A-E5BE-4102-8320-2C407A52E996}" presName="node" presStyleLbl="node1" presStyleIdx="6" presStyleCnt="11" custScaleX="165472" custRadScaleRad="100836" custRadScaleInc="14185">
        <dgm:presLayoutVars>
          <dgm:bulletEnabled val="1"/>
        </dgm:presLayoutVars>
      </dgm:prSet>
      <dgm:spPr/>
      <dgm:t>
        <a:bodyPr/>
        <a:lstStyle/>
        <a:p>
          <a:endParaRPr lang="en-IN"/>
        </a:p>
      </dgm:t>
    </dgm:pt>
    <dgm:pt modelId="{9EE27306-A510-466C-8BA0-D245082345F4}" type="pres">
      <dgm:prSet presAssocID="{B033E08A-E5BE-4102-8320-2C407A52E996}" presName="spNode" presStyleCnt="0"/>
      <dgm:spPr/>
    </dgm:pt>
    <dgm:pt modelId="{EB4E851E-55E7-4671-936F-B206D7F90279}" type="pres">
      <dgm:prSet presAssocID="{F425F437-3ABD-419B-B821-C722B6131B7C}" presName="sibTrans" presStyleLbl="sibTrans1D1" presStyleIdx="6" presStyleCnt="11"/>
      <dgm:spPr/>
      <dgm:t>
        <a:bodyPr/>
        <a:lstStyle/>
        <a:p>
          <a:endParaRPr lang="en-IN"/>
        </a:p>
      </dgm:t>
    </dgm:pt>
    <dgm:pt modelId="{69553D89-539E-42C0-9E64-2C7F575CA474}" type="pres">
      <dgm:prSet presAssocID="{B50B1A15-28FF-41A9-BA27-6C19CB903578}" presName="node" presStyleLbl="node1" presStyleIdx="7" presStyleCnt="11" custScaleX="189505" custRadScaleRad="100071" custRadScaleInc="44988">
        <dgm:presLayoutVars>
          <dgm:bulletEnabled val="1"/>
        </dgm:presLayoutVars>
      </dgm:prSet>
      <dgm:spPr/>
      <dgm:t>
        <a:bodyPr/>
        <a:lstStyle/>
        <a:p>
          <a:endParaRPr lang="en-IN"/>
        </a:p>
      </dgm:t>
    </dgm:pt>
    <dgm:pt modelId="{097E8BA9-0B01-44FD-BCA7-F36190423BEE}" type="pres">
      <dgm:prSet presAssocID="{B50B1A15-28FF-41A9-BA27-6C19CB903578}" presName="spNode" presStyleCnt="0"/>
      <dgm:spPr/>
    </dgm:pt>
    <dgm:pt modelId="{7BFAD76E-F21D-4472-B708-903DD9D4E92D}" type="pres">
      <dgm:prSet presAssocID="{3826D868-346F-4B15-9B62-6806E57E4FFD}" presName="sibTrans" presStyleLbl="sibTrans1D1" presStyleIdx="7" presStyleCnt="11"/>
      <dgm:spPr/>
      <dgm:t>
        <a:bodyPr/>
        <a:lstStyle/>
        <a:p>
          <a:endParaRPr lang="en-IN"/>
        </a:p>
      </dgm:t>
    </dgm:pt>
    <dgm:pt modelId="{395BA48E-C179-4598-AEE7-F8B8FF93555D}" type="pres">
      <dgm:prSet presAssocID="{919BB8AB-746A-4B3F-831C-E81EA05A7375}" presName="node" presStyleLbl="node1" presStyleIdx="8" presStyleCnt="11" custScaleX="196094">
        <dgm:presLayoutVars>
          <dgm:bulletEnabled val="1"/>
        </dgm:presLayoutVars>
      </dgm:prSet>
      <dgm:spPr/>
      <dgm:t>
        <a:bodyPr/>
        <a:lstStyle/>
        <a:p>
          <a:endParaRPr lang="en-IN"/>
        </a:p>
      </dgm:t>
    </dgm:pt>
    <dgm:pt modelId="{BA321567-271E-4F87-9694-1F1A60253FEF}" type="pres">
      <dgm:prSet presAssocID="{919BB8AB-746A-4B3F-831C-E81EA05A7375}" presName="spNode" presStyleCnt="0"/>
      <dgm:spPr/>
    </dgm:pt>
    <dgm:pt modelId="{695DE71C-8CB0-4312-97FB-560C43779DAC}" type="pres">
      <dgm:prSet presAssocID="{7768C8D0-93DB-4167-8195-AEC1944E339C}" presName="sibTrans" presStyleLbl="sibTrans1D1" presStyleIdx="8" presStyleCnt="11"/>
      <dgm:spPr/>
      <dgm:t>
        <a:bodyPr/>
        <a:lstStyle/>
        <a:p>
          <a:endParaRPr lang="en-IN"/>
        </a:p>
      </dgm:t>
    </dgm:pt>
    <dgm:pt modelId="{0DF6A4B0-0B70-47AD-B8A3-D84C91B317B7}" type="pres">
      <dgm:prSet presAssocID="{93FA7EE2-FA9C-418F-BC6C-B17FDB3DD378}" presName="node" presStyleLbl="node1" presStyleIdx="9" presStyleCnt="11" custScaleX="184115">
        <dgm:presLayoutVars>
          <dgm:bulletEnabled val="1"/>
        </dgm:presLayoutVars>
      </dgm:prSet>
      <dgm:spPr/>
      <dgm:t>
        <a:bodyPr/>
        <a:lstStyle/>
        <a:p>
          <a:endParaRPr lang="en-IN"/>
        </a:p>
      </dgm:t>
    </dgm:pt>
    <dgm:pt modelId="{811E1320-4844-4830-A0DF-62E5C0540C10}" type="pres">
      <dgm:prSet presAssocID="{93FA7EE2-FA9C-418F-BC6C-B17FDB3DD378}" presName="spNode" presStyleCnt="0"/>
      <dgm:spPr/>
    </dgm:pt>
    <dgm:pt modelId="{FBD06094-1975-4F59-9C16-183C9B1ECB0C}" type="pres">
      <dgm:prSet presAssocID="{101208A4-0738-4581-8A6F-482A21E95E47}" presName="sibTrans" presStyleLbl="sibTrans1D1" presStyleIdx="9" presStyleCnt="11"/>
      <dgm:spPr/>
      <dgm:t>
        <a:bodyPr/>
        <a:lstStyle/>
        <a:p>
          <a:endParaRPr lang="en-IN"/>
        </a:p>
      </dgm:t>
    </dgm:pt>
    <dgm:pt modelId="{9670B3CD-E1BA-425D-8A0B-92596FADF999}" type="pres">
      <dgm:prSet presAssocID="{96D2D798-F326-45D1-BBC7-57EF8C3B0FBA}" presName="node" presStyleLbl="node1" presStyleIdx="10" presStyleCnt="11" custScaleX="180814">
        <dgm:presLayoutVars>
          <dgm:bulletEnabled val="1"/>
        </dgm:presLayoutVars>
      </dgm:prSet>
      <dgm:spPr/>
      <dgm:t>
        <a:bodyPr/>
        <a:lstStyle/>
        <a:p>
          <a:endParaRPr lang="en-IN"/>
        </a:p>
      </dgm:t>
    </dgm:pt>
    <dgm:pt modelId="{9B06DF90-FF43-4C1F-8718-B73712B8C6C4}" type="pres">
      <dgm:prSet presAssocID="{96D2D798-F326-45D1-BBC7-57EF8C3B0FBA}" presName="spNode" presStyleCnt="0"/>
      <dgm:spPr/>
    </dgm:pt>
    <dgm:pt modelId="{9F658761-4E87-4037-880C-F7476886FEB0}" type="pres">
      <dgm:prSet presAssocID="{A8BE5DFE-6309-4030-9BEB-601293870B53}" presName="sibTrans" presStyleLbl="sibTrans1D1" presStyleIdx="10" presStyleCnt="11"/>
      <dgm:spPr/>
      <dgm:t>
        <a:bodyPr/>
        <a:lstStyle/>
        <a:p>
          <a:endParaRPr lang="en-IN"/>
        </a:p>
      </dgm:t>
    </dgm:pt>
  </dgm:ptLst>
  <dgm:cxnLst>
    <dgm:cxn modelId="{E07E398B-9E7A-4DE6-828B-3B2D4F94C1D6}" type="presOf" srcId="{E01DFFB9-9276-48E4-803B-8344EA869C98}" destId="{2BC95DF1-9E3D-49EE-9F3F-E55A128AFD8E}" srcOrd="0" destOrd="0" presId="urn:microsoft.com/office/officeart/2005/8/layout/cycle5"/>
    <dgm:cxn modelId="{C4D36083-99EB-4328-8498-A8537F344C37}" type="presOf" srcId="{93FA7EE2-FA9C-418F-BC6C-B17FDB3DD378}" destId="{0DF6A4B0-0B70-47AD-B8A3-D84C91B317B7}" srcOrd="0" destOrd="0" presId="urn:microsoft.com/office/officeart/2005/8/layout/cycle5"/>
    <dgm:cxn modelId="{733F6109-094D-466D-A5BC-6377EAC01DB3}" type="presOf" srcId="{7768C8D0-93DB-4167-8195-AEC1944E339C}" destId="{695DE71C-8CB0-4312-97FB-560C43779DAC}" srcOrd="0" destOrd="0" presId="urn:microsoft.com/office/officeart/2005/8/layout/cycle5"/>
    <dgm:cxn modelId="{45C889B9-139A-45BC-84E3-5C3B050A3C9C}" type="presOf" srcId="{44D69EAE-0BA7-4DCF-ABF9-BDF7FB584B31}" destId="{FD679230-FD32-4C96-B47C-B6042FF46136}" srcOrd="0" destOrd="0" presId="urn:microsoft.com/office/officeart/2005/8/layout/cycle5"/>
    <dgm:cxn modelId="{9031EF1A-1423-4F17-AFA3-17D64048ECA6}" srcId="{BCA9D03A-EE07-447A-BDC1-202101050D67}" destId="{84BA3018-BC70-4D7A-9BE2-8034C7911B34}" srcOrd="4" destOrd="0" parTransId="{E05CF8C4-E6E8-41DA-952A-8131AF072DBD}" sibTransId="{B4AA862C-2CDF-4F09-B59C-9BFA402976E7}"/>
    <dgm:cxn modelId="{EA7BF135-D1CE-468E-8786-BE4FF559D0D5}" type="presOf" srcId="{3826D868-346F-4B15-9B62-6806E57E4FFD}" destId="{7BFAD76E-F21D-4472-B708-903DD9D4E92D}" srcOrd="0" destOrd="0" presId="urn:microsoft.com/office/officeart/2005/8/layout/cycle5"/>
    <dgm:cxn modelId="{A069B297-B32D-4C0E-9189-CF68467325DF}" srcId="{BCA9D03A-EE07-447A-BDC1-202101050D67}" destId="{B50B1A15-28FF-41A9-BA27-6C19CB903578}" srcOrd="7" destOrd="0" parTransId="{C8861BD0-D001-45FD-9D1D-45E80FEFFE3D}" sibTransId="{3826D868-346F-4B15-9B62-6806E57E4FFD}"/>
    <dgm:cxn modelId="{187214D5-157F-4AE4-8F90-35830053647D}" type="presOf" srcId="{9A445CA0-C711-4B4A-AE74-58075DC541E0}" destId="{F97636F8-41B6-40FC-AE56-7E37A4AC6570}" srcOrd="0" destOrd="0" presId="urn:microsoft.com/office/officeart/2005/8/layout/cycle5"/>
    <dgm:cxn modelId="{FA696BF4-FABF-4003-B860-E7F42D126E89}" type="presOf" srcId="{BCA9D03A-EE07-447A-BDC1-202101050D67}" destId="{DA73A916-FD42-4E87-B102-2D8500C002F9}" srcOrd="0" destOrd="0" presId="urn:microsoft.com/office/officeart/2005/8/layout/cycle5"/>
    <dgm:cxn modelId="{C51E9F0D-51DB-4C90-9FDE-0B01DE89E559}" srcId="{BCA9D03A-EE07-447A-BDC1-202101050D67}" destId="{96D2D798-F326-45D1-BBC7-57EF8C3B0FBA}" srcOrd="10" destOrd="0" parTransId="{A268D51A-3852-44F5-85C6-EFE41824C372}" sibTransId="{A8BE5DFE-6309-4030-9BEB-601293870B53}"/>
    <dgm:cxn modelId="{7203C2B0-F5B7-4FF9-B93D-495F4BCE1688}" srcId="{BCA9D03A-EE07-447A-BDC1-202101050D67}" destId="{32B038E3-9F30-4A16-A465-F24F6BC9A8EF}" srcOrd="3" destOrd="0" parTransId="{8326F4DF-E4D1-4332-B624-68F52B0500FE}" sibTransId="{330B9F27-D605-4BA8-9C5C-EF4B0CCAFC51}"/>
    <dgm:cxn modelId="{27049D45-D809-4950-97FD-9AAEC517CE63}" type="presOf" srcId="{32B038E3-9F30-4A16-A465-F24F6BC9A8EF}" destId="{EBF88A5B-DD70-4864-BADC-735EEAE06356}" srcOrd="0" destOrd="0" presId="urn:microsoft.com/office/officeart/2005/8/layout/cycle5"/>
    <dgm:cxn modelId="{567121DC-A761-46A2-A8C2-AEF45CBFCC6D}" type="presOf" srcId="{84BA3018-BC70-4D7A-9BE2-8034C7911B34}" destId="{838548DC-056D-4AA8-9296-7D57C839F9C1}" srcOrd="0" destOrd="0" presId="urn:microsoft.com/office/officeart/2005/8/layout/cycle5"/>
    <dgm:cxn modelId="{11A22287-C255-4B90-B43C-B8807E5A1A50}" type="presOf" srcId="{919BB8AB-746A-4B3F-831C-E81EA05A7375}" destId="{395BA48E-C179-4598-AEE7-F8B8FF93555D}" srcOrd="0" destOrd="0" presId="urn:microsoft.com/office/officeart/2005/8/layout/cycle5"/>
    <dgm:cxn modelId="{D1DF0BB8-C26E-4A9D-BB28-53C07DBFC748}" srcId="{BCA9D03A-EE07-447A-BDC1-202101050D67}" destId="{B033E08A-E5BE-4102-8320-2C407A52E996}" srcOrd="6" destOrd="0" parTransId="{A7ACF8B2-476C-4CE2-8BC7-036ED599BBC8}" sibTransId="{F425F437-3ABD-419B-B821-C722B6131B7C}"/>
    <dgm:cxn modelId="{7BC6670D-86AC-497C-880C-E1B39CA84F4B}" type="presOf" srcId="{B4AA862C-2CDF-4F09-B59C-9BFA402976E7}" destId="{C6959F0D-8248-4D16-A2AE-ED312D7C2EA2}" srcOrd="0" destOrd="0" presId="urn:microsoft.com/office/officeart/2005/8/layout/cycle5"/>
    <dgm:cxn modelId="{66C9B761-A171-4330-B639-B19851CABEB2}" type="presOf" srcId="{101208A4-0738-4581-8A6F-482A21E95E47}" destId="{FBD06094-1975-4F59-9C16-183C9B1ECB0C}" srcOrd="0" destOrd="0" presId="urn:microsoft.com/office/officeart/2005/8/layout/cycle5"/>
    <dgm:cxn modelId="{23FFCE15-A648-4D69-99BF-43DDCE6E2F22}" type="presOf" srcId="{1F47C3D1-7CDF-42F8-BA19-4AE45BC1A27A}" destId="{F6C8D7A4-B7DE-4AB3-BE19-1386EC6E41E7}" srcOrd="0" destOrd="0" presId="urn:microsoft.com/office/officeart/2005/8/layout/cycle5"/>
    <dgm:cxn modelId="{4C7165AA-81A1-4158-AEB1-812C39290D04}" type="presOf" srcId="{330B9F27-D605-4BA8-9C5C-EF4B0CCAFC51}" destId="{A21D0B87-39E9-4D66-BDF0-743AD71D6147}" srcOrd="0" destOrd="0" presId="urn:microsoft.com/office/officeart/2005/8/layout/cycle5"/>
    <dgm:cxn modelId="{9EC80F27-E3F7-43C8-8B9B-D641A261119E}" type="presOf" srcId="{B033E08A-E5BE-4102-8320-2C407A52E996}" destId="{70A1A8FB-41C4-4708-BC5C-F2C8B62FA201}" srcOrd="0" destOrd="0" presId="urn:microsoft.com/office/officeart/2005/8/layout/cycle5"/>
    <dgm:cxn modelId="{0FEB2E6D-CD31-4A5C-BFE3-263FC430FB55}" type="presOf" srcId="{725078F1-934E-4275-98C6-D26BABB3EC67}" destId="{3892F2BB-6A4B-4CA0-AEBE-7F5FDD117B1F}" srcOrd="0" destOrd="0" presId="urn:microsoft.com/office/officeart/2005/8/layout/cycle5"/>
    <dgm:cxn modelId="{80AD5D23-7EB8-45D5-ACE0-65B5B817ACB6}" type="presOf" srcId="{F425F437-3ABD-419B-B821-C722B6131B7C}" destId="{EB4E851E-55E7-4671-936F-B206D7F90279}" srcOrd="0" destOrd="0" presId="urn:microsoft.com/office/officeart/2005/8/layout/cycle5"/>
    <dgm:cxn modelId="{D05A38F7-164A-4D50-9571-DA9AD53D2E2D}" type="presOf" srcId="{C576FF08-42EE-4041-9159-B4DD6C972DDA}" destId="{E5375F2D-C9E8-4532-AF7B-7ED3B0776501}" srcOrd="0" destOrd="0" presId="urn:microsoft.com/office/officeart/2005/8/layout/cycle5"/>
    <dgm:cxn modelId="{0DF7863F-6131-4455-8E87-44DFC75CCD9F}" srcId="{BCA9D03A-EE07-447A-BDC1-202101050D67}" destId="{C576FF08-42EE-4041-9159-B4DD6C972DDA}" srcOrd="5" destOrd="0" parTransId="{33F8D187-709C-4223-BED6-5ECBD836B066}" sibTransId="{A5C0E04A-07CA-4A36-8949-608C58BA748C}"/>
    <dgm:cxn modelId="{0AFC4924-786F-43C6-82A5-0E153482D3AB}" srcId="{BCA9D03A-EE07-447A-BDC1-202101050D67}" destId="{725078F1-934E-4275-98C6-D26BABB3EC67}" srcOrd="1" destOrd="0" parTransId="{33DA913F-0BFE-43F4-9087-044CA4046285}" sibTransId="{1F47C3D1-7CDF-42F8-BA19-4AE45BC1A27A}"/>
    <dgm:cxn modelId="{6EEF9CD5-085C-4CB5-98C2-C53F71A3C685}" type="presOf" srcId="{22229512-3C8B-4052-91AA-9ED6AB9440F1}" destId="{1B6602AC-59C9-4EF8-97C2-4966E1533873}" srcOrd="0" destOrd="0" presId="urn:microsoft.com/office/officeart/2005/8/layout/cycle5"/>
    <dgm:cxn modelId="{D194EC78-2922-4551-8022-24238D3965F6}" srcId="{BCA9D03A-EE07-447A-BDC1-202101050D67}" destId="{919BB8AB-746A-4B3F-831C-E81EA05A7375}" srcOrd="8" destOrd="0" parTransId="{10A51EEA-383A-491D-9037-9F91555AE52A}" sibTransId="{7768C8D0-93DB-4167-8195-AEC1944E339C}"/>
    <dgm:cxn modelId="{CCBBCD96-6EBC-4C92-BCB3-CBB79B932878}" type="presOf" srcId="{A8BE5DFE-6309-4030-9BEB-601293870B53}" destId="{9F658761-4E87-4037-880C-F7476886FEB0}" srcOrd="0" destOrd="0" presId="urn:microsoft.com/office/officeart/2005/8/layout/cycle5"/>
    <dgm:cxn modelId="{8A131319-9990-476C-B5E8-126CACDB0E3D}" srcId="{BCA9D03A-EE07-447A-BDC1-202101050D67}" destId="{93FA7EE2-FA9C-418F-BC6C-B17FDB3DD378}" srcOrd="9" destOrd="0" parTransId="{5DB4555D-0E1F-488C-BF9A-320405845102}" sibTransId="{101208A4-0738-4581-8A6F-482A21E95E47}"/>
    <dgm:cxn modelId="{25570949-F317-4600-B302-6EDDC42870D3}" type="presOf" srcId="{A5C0E04A-07CA-4A36-8949-608C58BA748C}" destId="{A015A9A4-34AD-47FD-B8F1-56A66053CAF5}" srcOrd="0" destOrd="0" presId="urn:microsoft.com/office/officeart/2005/8/layout/cycle5"/>
    <dgm:cxn modelId="{3270A493-601D-41E9-A338-EDB7772A9DE5}" srcId="{BCA9D03A-EE07-447A-BDC1-202101050D67}" destId="{E01DFFB9-9276-48E4-803B-8344EA869C98}" srcOrd="2" destOrd="0" parTransId="{2708DFD5-EFBF-4742-8BCF-624C429B68A3}" sibTransId="{44D69EAE-0BA7-4DCF-ABF9-BDF7FB584B31}"/>
    <dgm:cxn modelId="{C4CD4108-D0CF-41F9-B80E-01567E6A9892}" type="presOf" srcId="{96D2D798-F326-45D1-BBC7-57EF8C3B0FBA}" destId="{9670B3CD-E1BA-425D-8A0B-92596FADF999}" srcOrd="0" destOrd="0" presId="urn:microsoft.com/office/officeart/2005/8/layout/cycle5"/>
    <dgm:cxn modelId="{4BCF29F5-AB0B-4E12-B6CC-D6E462A66B35}" type="presOf" srcId="{B50B1A15-28FF-41A9-BA27-6C19CB903578}" destId="{69553D89-539E-42C0-9E64-2C7F575CA474}" srcOrd="0" destOrd="0" presId="urn:microsoft.com/office/officeart/2005/8/layout/cycle5"/>
    <dgm:cxn modelId="{12907544-B53A-4061-A339-3FA04E350366}" srcId="{BCA9D03A-EE07-447A-BDC1-202101050D67}" destId="{9A445CA0-C711-4B4A-AE74-58075DC541E0}" srcOrd="0" destOrd="0" parTransId="{4F31E559-884C-4EB9-9D66-1446FCB1D410}" sibTransId="{22229512-3C8B-4052-91AA-9ED6AB9440F1}"/>
    <dgm:cxn modelId="{97FAEFA7-9086-41A1-8544-5880900E22CF}" type="presParOf" srcId="{DA73A916-FD42-4E87-B102-2D8500C002F9}" destId="{F97636F8-41B6-40FC-AE56-7E37A4AC6570}" srcOrd="0" destOrd="0" presId="urn:microsoft.com/office/officeart/2005/8/layout/cycle5"/>
    <dgm:cxn modelId="{CD49A7F8-9F72-47E4-9EE5-D789BD6F18C5}" type="presParOf" srcId="{DA73A916-FD42-4E87-B102-2D8500C002F9}" destId="{0DC2DA7E-956D-4641-A0A7-E81F633BADBE}" srcOrd="1" destOrd="0" presId="urn:microsoft.com/office/officeart/2005/8/layout/cycle5"/>
    <dgm:cxn modelId="{726FB914-0066-4A22-B1EF-101F8AD403D3}" type="presParOf" srcId="{DA73A916-FD42-4E87-B102-2D8500C002F9}" destId="{1B6602AC-59C9-4EF8-97C2-4966E1533873}" srcOrd="2" destOrd="0" presId="urn:microsoft.com/office/officeart/2005/8/layout/cycle5"/>
    <dgm:cxn modelId="{B76BB535-4E96-4604-8BB1-1E79861D12B2}" type="presParOf" srcId="{DA73A916-FD42-4E87-B102-2D8500C002F9}" destId="{3892F2BB-6A4B-4CA0-AEBE-7F5FDD117B1F}" srcOrd="3" destOrd="0" presId="urn:microsoft.com/office/officeart/2005/8/layout/cycle5"/>
    <dgm:cxn modelId="{D96EEFE1-6143-4508-AB5B-178FFD7C7C79}" type="presParOf" srcId="{DA73A916-FD42-4E87-B102-2D8500C002F9}" destId="{7FE37755-6145-4EED-8E61-3BAE6CD1BFBE}" srcOrd="4" destOrd="0" presId="urn:microsoft.com/office/officeart/2005/8/layout/cycle5"/>
    <dgm:cxn modelId="{7BA0622C-4E0B-4571-A2E4-4F06FC9FAC0E}" type="presParOf" srcId="{DA73A916-FD42-4E87-B102-2D8500C002F9}" destId="{F6C8D7A4-B7DE-4AB3-BE19-1386EC6E41E7}" srcOrd="5" destOrd="0" presId="urn:microsoft.com/office/officeart/2005/8/layout/cycle5"/>
    <dgm:cxn modelId="{8C31BDD8-CDBF-4A94-8150-D6C1F0C35586}" type="presParOf" srcId="{DA73A916-FD42-4E87-B102-2D8500C002F9}" destId="{2BC95DF1-9E3D-49EE-9F3F-E55A128AFD8E}" srcOrd="6" destOrd="0" presId="urn:microsoft.com/office/officeart/2005/8/layout/cycle5"/>
    <dgm:cxn modelId="{CE6E6303-E542-47D2-A8F3-32D08F83B74D}" type="presParOf" srcId="{DA73A916-FD42-4E87-B102-2D8500C002F9}" destId="{9871A187-6394-4693-8E8D-BF545D01A61E}" srcOrd="7" destOrd="0" presId="urn:microsoft.com/office/officeart/2005/8/layout/cycle5"/>
    <dgm:cxn modelId="{F17C11DD-61CC-4879-B6B2-EBFBA99F2819}" type="presParOf" srcId="{DA73A916-FD42-4E87-B102-2D8500C002F9}" destId="{FD679230-FD32-4C96-B47C-B6042FF46136}" srcOrd="8" destOrd="0" presId="urn:microsoft.com/office/officeart/2005/8/layout/cycle5"/>
    <dgm:cxn modelId="{514DC35B-69EF-40AD-B2A3-27B38C29C640}" type="presParOf" srcId="{DA73A916-FD42-4E87-B102-2D8500C002F9}" destId="{EBF88A5B-DD70-4864-BADC-735EEAE06356}" srcOrd="9" destOrd="0" presId="urn:microsoft.com/office/officeart/2005/8/layout/cycle5"/>
    <dgm:cxn modelId="{35EE7768-667D-423F-AAAE-CD648395F5CF}" type="presParOf" srcId="{DA73A916-FD42-4E87-B102-2D8500C002F9}" destId="{4E65EE7E-4E4E-43DF-95F2-6079F44D6BD9}" srcOrd="10" destOrd="0" presId="urn:microsoft.com/office/officeart/2005/8/layout/cycle5"/>
    <dgm:cxn modelId="{4612C171-03D7-472C-83BD-832E1F16CEEA}" type="presParOf" srcId="{DA73A916-FD42-4E87-B102-2D8500C002F9}" destId="{A21D0B87-39E9-4D66-BDF0-743AD71D6147}" srcOrd="11" destOrd="0" presId="urn:microsoft.com/office/officeart/2005/8/layout/cycle5"/>
    <dgm:cxn modelId="{AB608F3C-5EB4-402C-AF71-8E6BF68D3D7F}" type="presParOf" srcId="{DA73A916-FD42-4E87-B102-2D8500C002F9}" destId="{838548DC-056D-4AA8-9296-7D57C839F9C1}" srcOrd="12" destOrd="0" presId="urn:microsoft.com/office/officeart/2005/8/layout/cycle5"/>
    <dgm:cxn modelId="{AA4D24EB-F037-43F3-9F96-94CF6BF525EF}" type="presParOf" srcId="{DA73A916-FD42-4E87-B102-2D8500C002F9}" destId="{F71517AC-9BBF-4A39-B62A-3ED9854C6C98}" srcOrd="13" destOrd="0" presId="urn:microsoft.com/office/officeart/2005/8/layout/cycle5"/>
    <dgm:cxn modelId="{80362DA4-7B87-44F1-87D4-83B01F6594CE}" type="presParOf" srcId="{DA73A916-FD42-4E87-B102-2D8500C002F9}" destId="{C6959F0D-8248-4D16-A2AE-ED312D7C2EA2}" srcOrd="14" destOrd="0" presId="urn:microsoft.com/office/officeart/2005/8/layout/cycle5"/>
    <dgm:cxn modelId="{208619B8-B1C5-474E-B7CA-683F1C706883}" type="presParOf" srcId="{DA73A916-FD42-4E87-B102-2D8500C002F9}" destId="{E5375F2D-C9E8-4532-AF7B-7ED3B0776501}" srcOrd="15" destOrd="0" presId="urn:microsoft.com/office/officeart/2005/8/layout/cycle5"/>
    <dgm:cxn modelId="{C6C570B0-2DC5-4747-A104-52684F0F05A1}" type="presParOf" srcId="{DA73A916-FD42-4E87-B102-2D8500C002F9}" destId="{FFF582E9-90E6-4E83-99A6-01EA7E3D8BD8}" srcOrd="16" destOrd="0" presId="urn:microsoft.com/office/officeart/2005/8/layout/cycle5"/>
    <dgm:cxn modelId="{67FDBB04-08D0-4470-8011-0E57E84AFF2E}" type="presParOf" srcId="{DA73A916-FD42-4E87-B102-2D8500C002F9}" destId="{A015A9A4-34AD-47FD-B8F1-56A66053CAF5}" srcOrd="17" destOrd="0" presId="urn:microsoft.com/office/officeart/2005/8/layout/cycle5"/>
    <dgm:cxn modelId="{723FC5D9-A9D6-40D3-9AA8-9C85B16B172C}" type="presParOf" srcId="{DA73A916-FD42-4E87-B102-2D8500C002F9}" destId="{70A1A8FB-41C4-4708-BC5C-F2C8B62FA201}" srcOrd="18" destOrd="0" presId="urn:microsoft.com/office/officeart/2005/8/layout/cycle5"/>
    <dgm:cxn modelId="{2BC8777A-AA13-46DF-9999-A9082DAD6BA1}" type="presParOf" srcId="{DA73A916-FD42-4E87-B102-2D8500C002F9}" destId="{9EE27306-A510-466C-8BA0-D245082345F4}" srcOrd="19" destOrd="0" presId="urn:microsoft.com/office/officeart/2005/8/layout/cycle5"/>
    <dgm:cxn modelId="{629A2757-BCED-4535-B175-2570C8597B22}" type="presParOf" srcId="{DA73A916-FD42-4E87-B102-2D8500C002F9}" destId="{EB4E851E-55E7-4671-936F-B206D7F90279}" srcOrd="20" destOrd="0" presId="urn:microsoft.com/office/officeart/2005/8/layout/cycle5"/>
    <dgm:cxn modelId="{9B723133-C7F7-48D1-B877-166208404F8C}" type="presParOf" srcId="{DA73A916-FD42-4E87-B102-2D8500C002F9}" destId="{69553D89-539E-42C0-9E64-2C7F575CA474}" srcOrd="21" destOrd="0" presId="urn:microsoft.com/office/officeart/2005/8/layout/cycle5"/>
    <dgm:cxn modelId="{7FA34901-C330-4510-8539-5EC0E3C32496}" type="presParOf" srcId="{DA73A916-FD42-4E87-B102-2D8500C002F9}" destId="{097E8BA9-0B01-44FD-BCA7-F36190423BEE}" srcOrd="22" destOrd="0" presId="urn:microsoft.com/office/officeart/2005/8/layout/cycle5"/>
    <dgm:cxn modelId="{47D662F2-9A29-47B6-BCA7-4AD74A994A9F}" type="presParOf" srcId="{DA73A916-FD42-4E87-B102-2D8500C002F9}" destId="{7BFAD76E-F21D-4472-B708-903DD9D4E92D}" srcOrd="23" destOrd="0" presId="urn:microsoft.com/office/officeart/2005/8/layout/cycle5"/>
    <dgm:cxn modelId="{66E7830C-9039-4F73-8786-5360EDB9D030}" type="presParOf" srcId="{DA73A916-FD42-4E87-B102-2D8500C002F9}" destId="{395BA48E-C179-4598-AEE7-F8B8FF93555D}" srcOrd="24" destOrd="0" presId="urn:microsoft.com/office/officeart/2005/8/layout/cycle5"/>
    <dgm:cxn modelId="{959C7020-FE8E-4D02-90DB-B9CAADC16053}" type="presParOf" srcId="{DA73A916-FD42-4E87-B102-2D8500C002F9}" destId="{BA321567-271E-4F87-9694-1F1A60253FEF}" srcOrd="25" destOrd="0" presId="urn:microsoft.com/office/officeart/2005/8/layout/cycle5"/>
    <dgm:cxn modelId="{4B71B67C-E0EE-496E-B271-15723F73603C}" type="presParOf" srcId="{DA73A916-FD42-4E87-B102-2D8500C002F9}" destId="{695DE71C-8CB0-4312-97FB-560C43779DAC}" srcOrd="26" destOrd="0" presId="urn:microsoft.com/office/officeart/2005/8/layout/cycle5"/>
    <dgm:cxn modelId="{143A9FA8-B964-4834-ABB0-36083E5FE94F}" type="presParOf" srcId="{DA73A916-FD42-4E87-B102-2D8500C002F9}" destId="{0DF6A4B0-0B70-47AD-B8A3-D84C91B317B7}" srcOrd="27" destOrd="0" presId="urn:microsoft.com/office/officeart/2005/8/layout/cycle5"/>
    <dgm:cxn modelId="{911C65A9-D31D-4E78-BB54-B3AA1EA95D9E}" type="presParOf" srcId="{DA73A916-FD42-4E87-B102-2D8500C002F9}" destId="{811E1320-4844-4830-A0DF-62E5C0540C10}" srcOrd="28" destOrd="0" presId="urn:microsoft.com/office/officeart/2005/8/layout/cycle5"/>
    <dgm:cxn modelId="{423E76AB-7A64-4695-88E4-2305488FFA81}" type="presParOf" srcId="{DA73A916-FD42-4E87-B102-2D8500C002F9}" destId="{FBD06094-1975-4F59-9C16-183C9B1ECB0C}" srcOrd="29" destOrd="0" presId="urn:microsoft.com/office/officeart/2005/8/layout/cycle5"/>
    <dgm:cxn modelId="{82AE212F-D445-44E9-9A39-C3BF7CD51382}" type="presParOf" srcId="{DA73A916-FD42-4E87-B102-2D8500C002F9}" destId="{9670B3CD-E1BA-425D-8A0B-92596FADF999}" srcOrd="30" destOrd="0" presId="urn:microsoft.com/office/officeart/2005/8/layout/cycle5"/>
    <dgm:cxn modelId="{4A81A620-8045-44B5-B3CC-3DBEBAD34395}" type="presParOf" srcId="{DA73A916-FD42-4E87-B102-2D8500C002F9}" destId="{9B06DF90-FF43-4C1F-8718-B73712B8C6C4}" srcOrd="31" destOrd="0" presId="urn:microsoft.com/office/officeart/2005/8/layout/cycle5"/>
    <dgm:cxn modelId="{C9F12FD4-27B8-4915-A95F-8BAFE8F4799D}" type="presParOf" srcId="{DA73A916-FD42-4E87-B102-2D8500C002F9}" destId="{9F658761-4E87-4037-880C-F7476886FEB0}" srcOrd="32"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7636F8-41B6-40FC-AE56-7E37A4AC6570}">
      <dsp:nvSpPr>
        <dsp:cNvPr id="0" name=""/>
        <dsp:cNvSpPr/>
      </dsp:nvSpPr>
      <dsp:spPr>
        <a:xfrm>
          <a:off x="3423027" y="2984"/>
          <a:ext cx="918809" cy="597225"/>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TRUTH </a:t>
          </a:r>
          <a:endParaRPr lang="en-IN" sz="1400" kern="1200" dirty="0"/>
        </a:p>
      </dsp:txBody>
      <dsp:txXfrm>
        <a:off x="3452181" y="32138"/>
        <a:ext cx="860501" cy="538917"/>
      </dsp:txXfrm>
    </dsp:sp>
    <dsp:sp modelId="{1B6602AC-59C9-4EF8-97C2-4966E1533873}">
      <dsp:nvSpPr>
        <dsp:cNvPr id="0" name=""/>
        <dsp:cNvSpPr/>
      </dsp:nvSpPr>
      <dsp:spPr>
        <a:xfrm>
          <a:off x="1197538" y="301597"/>
          <a:ext cx="5369786" cy="5369786"/>
        </a:xfrm>
        <a:custGeom>
          <a:avLst/>
          <a:gdLst/>
          <a:ahLst/>
          <a:cxnLst/>
          <a:rect l="0" t="0" r="0" b="0"/>
          <a:pathLst>
            <a:path>
              <a:moveTo>
                <a:pt x="3216849" y="53225"/>
              </a:moveTo>
              <a:arcTo wR="2684893" hR="2684893" stAng="16885656" swAng="283946"/>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892F2BB-6A4B-4CA0-AEBE-7F5FDD117B1F}">
      <dsp:nvSpPr>
        <dsp:cNvPr id="0" name=""/>
        <dsp:cNvSpPr/>
      </dsp:nvSpPr>
      <dsp:spPr>
        <a:xfrm>
          <a:off x="4537658" y="429202"/>
          <a:ext cx="1592672" cy="597225"/>
        </a:xfrm>
        <a:prstGeom prst="roundRect">
          <a:avLst/>
        </a:prstGeom>
        <a:solidFill>
          <a:schemeClr val="accent6"/>
        </a:solidFill>
        <a:ln w="25400" cap="flat"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NONVIOLENCE </a:t>
          </a:r>
          <a:endParaRPr lang="en-IN" sz="1400" kern="1200" dirty="0"/>
        </a:p>
      </dsp:txBody>
      <dsp:txXfrm>
        <a:off x="4566812" y="458356"/>
        <a:ext cx="1534364" cy="538917"/>
      </dsp:txXfrm>
    </dsp:sp>
    <dsp:sp modelId="{F6C8D7A4-B7DE-4AB3-BE19-1386EC6E41E7}">
      <dsp:nvSpPr>
        <dsp:cNvPr id="0" name=""/>
        <dsp:cNvSpPr/>
      </dsp:nvSpPr>
      <dsp:spPr>
        <a:xfrm>
          <a:off x="1197538" y="301597"/>
          <a:ext cx="5369786" cy="5369786"/>
        </a:xfrm>
        <a:custGeom>
          <a:avLst/>
          <a:gdLst/>
          <a:ahLst/>
          <a:cxnLst/>
          <a:rect l="0" t="0" r="0" b="0"/>
          <a:pathLst>
            <a:path>
              <a:moveTo>
                <a:pt x="4620281" y="824000"/>
              </a:moveTo>
              <a:arcTo wR="2684893" hR="2684893" stAng="18967452" swAng="545042"/>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BC95DF1-9E3D-49EE-9F3F-E55A128AFD8E}">
      <dsp:nvSpPr>
        <dsp:cNvPr id="0" name=""/>
        <dsp:cNvSpPr/>
      </dsp:nvSpPr>
      <dsp:spPr>
        <a:xfrm>
          <a:off x="5494460" y="1572533"/>
          <a:ext cx="1660471" cy="597225"/>
        </a:xfrm>
        <a:prstGeom prst="roundRect">
          <a:avLst/>
        </a:prstGeom>
        <a:gradFill rotWithShape="1">
          <a:gsLst>
            <a:gs pos="0">
              <a:schemeClr val="accent5">
                <a:tint val="75000"/>
                <a:shade val="85000"/>
                <a:satMod val="230000"/>
              </a:schemeClr>
            </a:gs>
            <a:gs pos="25000">
              <a:schemeClr val="accent5">
                <a:tint val="90000"/>
                <a:shade val="70000"/>
                <a:satMod val="220000"/>
              </a:schemeClr>
            </a:gs>
            <a:gs pos="50000">
              <a:schemeClr val="accent5">
                <a:tint val="90000"/>
                <a:shade val="58000"/>
                <a:satMod val="225000"/>
              </a:schemeClr>
            </a:gs>
            <a:gs pos="65000">
              <a:schemeClr val="accent5">
                <a:tint val="90000"/>
                <a:shade val="58000"/>
                <a:satMod val="225000"/>
              </a:schemeClr>
            </a:gs>
            <a:gs pos="80000">
              <a:schemeClr val="accent5">
                <a:tint val="90000"/>
                <a:shade val="69000"/>
                <a:satMod val="220000"/>
              </a:schemeClr>
            </a:gs>
            <a:gs pos="100000">
              <a:schemeClr val="accent5">
                <a:tint val="77000"/>
                <a:shade val="80000"/>
                <a:satMod val="230000"/>
              </a:schemeClr>
            </a:gs>
          </a:gsLst>
          <a:lin ang="5400000" scaled="1"/>
        </a:gradFill>
        <a:ln w="10000" cap="flat" cmpd="sng" algn="ctr">
          <a:solidFill>
            <a:schemeClr val="accent5"/>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hemeClr val="accent5"/>
        </a:lnRef>
        <a:fillRef idx="3">
          <a:schemeClr val="accent5"/>
        </a:fillRef>
        <a:effectRef idx="2">
          <a:schemeClr val="accent5"/>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CHASTITY </a:t>
          </a:r>
          <a:endParaRPr lang="en-IN" sz="1400" kern="1200" dirty="0"/>
        </a:p>
      </dsp:txBody>
      <dsp:txXfrm>
        <a:off x="5523614" y="1601687"/>
        <a:ext cx="1602163" cy="538917"/>
      </dsp:txXfrm>
    </dsp:sp>
    <dsp:sp modelId="{FD679230-FD32-4C96-B47C-B6042FF46136}">
      <dsp:nvSpPr>
        <dsp:cNvPr id="0" name=""/>
        <dsp:cNvSpPr/>
      </dsp:nvSpPr>
      <dsp:spPr>
        <a:xfrm>
          <a:off x="1197538" y="301597"/>
          <a:ext cx="5369786" cy="5369786"/>
        </a:xfrm>
        <a:custGeom>
          <a:avLst/>
          <a:gdLst/>
          <a:ahLst/>
          <a:cxnLst/>
          <a:rect l="0" t="0" r="0" b="0"/>
          <a:pathLst>
            <a:path>
              <a:moveTo>
                <a:pt x="5291946" y="2043082"/>
              </a:moveTo>
              <a:arcTo wR="2684893" hR="2684893" stAng="20770188" swAng="703953"/>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BF88A5B-DD70-4864-BADC-735EEAE06356}">
      <dsp:nvSpPr>
        <dsp:cNvPr id="0" name=""/>
        <dsp:cNvSpPr/>
      </dsp:nvSpPr>
      <dsp:spPr>
        <a:xfrm>
          <a:off x="5707794" y="3069978"/>
          <a:ext cx="1664404" cy="5972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CONTROL OF THE PALATE</a:t>
          </a:r>
          <a:endParaRPr lang="en-IN" sz="1400" kern="1200" dirty="0"/>
        </a:p>
      </dsp:txBody>
      <dsp:txXfrm>
        <a:off x="5736948" y="3099132"/>
        <a:ext cx="1606096" cy="538917"/>
      </dsp:txXfrm>
    </dsp:sp>
    <dsp:sp modelId="{A21D0B87-39E9-4D66-BDF0-743AD71D6147}">
      <dsp:nvSpPr>
        <dsp:cNvPr id="0" name=""/>
        <dsp:cNvSpPr/>
      </dsp:nvSpPr>
      <dsp:spPr>
        <a:xfrm>
          <a:off x="1197538" y="301597"/>
          <a:ext cx="5369786" cy="5369786"/>
        </a:xfrm>
        <a:custGeom>
          <a:avLst/>
          <a:gdLst/>
          <a:ahLst/>
          <a:cxnLst/>
          <a:rect l="0" t="0" r="0" b="0"/>
          <a:pathLst>
            <a:path>
              <a:moveTo>
                <a:pt x="5233698" y="3528836"/>
              </a:moveTo>
              <a:arcTo wR="2684893" hR="2684893" stAng="1099223" swAng="658671"/>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38548DC-056D-4AA8-9296-7D57C839F9C1}">
      <dsp:nvSpPr>
        <dsp:cNvPr id="0" name=""/>
        <dsp:cNvSpPr/>
      </dsp:nvSpPr>
      <dsp:spPr>
        <a:xfrm>
          <a:off x="4972947" y="4446109"/>
          <a:ext cx="1877182" cy="597225"/>
        </a:xfrm>
        <a:prstGeom prst="roundRect">
          <a:avLst/>
        </a:prstGeom>
        <a:gradFill rotWithShape="1">
          <a:gsLst>
            <a:gs pos="0">
              <a:schemeClr val="accent2">
                <a:tint val="30000"/>
                <a:satMod val="250000"/>
              </a:schemeClr>
            </a:gs>
            <a:gs pos="72000">
              <a:schemeClr val="accent2">
                <a:tint val="75000"/>
                <a:satMod val="210000"/>
              </a:schemeClr>
            </a:gs>
            <a:gs pos="100000">
              <a:schemeClr val="accent2">
                <a:tint val="85000"/>
                <a:satMod val="210000"/>
              </a:schemeClr>
            </a:gs>
          </a:gsLst>
          <a:lin ang="5400000" scaled="1"/>
        </a:gradFill>
        <a:ln w="10000" cap="flat" cmpd="sng" algn="ctr">
          <a:solidFill>
            <a:schemeClr val="accent2"/>
          </a:solidFill>
          <a:prstDash val="solid"/>
        </a:ln>
        <a:effectLst>
          <a:outerShdw blurRad="76200" dist="50800" dir="5400000" rotWithShape="0">
            <a:srgbClr val="4E3B30">
              <a:alpha val="6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NON-STEALING</a:t>
          </a:r>
          <a:endParaRPr lang="en-IN" sz="1400" kern="1200" dirty="0"/>
        </a:p>
      </dsp:txBody>
      <dsp:txXfrm>
        <a:off x="5002101" y="4475263"/>
        <a:ext cx="1818874" cy="538917"/>
      </dsp:txXfrm>
    </dsp:sp>
    <dsp:sp modelId="{C6959F0D-8248-4D16-A2AE-ED312D7C2EA2}">
      <dsp:nvSpPr>
        <dsp:cNvPr id="0" name=""/>
        <dsp:cNvSpPr/>
      </dsp:nvSpPr>
      <dsp:spPr>
        <a:xfrm>
          <a:off x="1050609" y="434408"/>
          <a:ext cx="5369786" cy="5369786"/>
        </a:xfrm>
        <a:custGeom>
          <a:avLst/>
          <a:gdLst/>
          <a:ahLst/>
          <a:cxnLst/>
          <a:rect l="0" t="0" r="0" b="0"/>
          <a:pathLst>
            <a:path>
              <a:moveTo>
                <a:pt x="4508333" y="4655607"/>
              </a:moveTo>
              <a:arcTo wR="2684893" hR="2684893" stAng="2833373" swAng="260784"/>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5375F2D-C9E8-4532-AF7B-7ED3B0776501}">
      <dsp:nvSpPr>
        <dsp:cNvPr id="0" name=""/>
        <dsp:cNvSpPr/>
      </dsp:nvSpPr>
      <dsp:spPr>
        <a:xfrm>
          <a:off x="3883248" y="5264016"/>
          <a:ext cx="1679353" cy="597225"/>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NON-POSSESSION</a:t>
          </a:r>
          <a:endParaRPr lang="en-IN" sz="1400" kern="1200" dirty="0"/>
        </a:p>
      </dsp:txBody>
      <dsp:txXfrm>
        <a:off x="3912402" y="5293170"/>
        <a:ext cx="1621045" cy="538917"/>
      </dsp:txXfrm>
    </dsp:sp>
    <dsp:sp modelId="{A015A9A4-34AD-47FD-B8F1-56A66053CAF5}">
      <dsp:nvSpPr>
        <dsp:cNvPr id="0" name=""/>
        <dsp:cNvSpPr/>
      </dsp:nvSpPr>
      <dsp:spPr>
        <a:xfrm>
          <a:off x="1286657" y="327939"/>
          <a:ext cx="5369786" cy="5369786"/>
        </a:xfrm>
        <a:custGeom>
          <a:avLst/>
          <a:gdLst/>
          <a:ahLst/>
          <a:cxnLst/>
          <a:rect l="0" t="0" r="0" b="0"/>
          <a:pathLst>
            <a:path>
              <a:moveTo>
                <a:pt x="2581934" y="5367811"/>
              </a:moveTo>
              <a:arcTo wR="2684893" hR="2684893" stAng="5531860" swAng="56336"/>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0A1A8FB-41C4-4708-BC5C-F2C8B62FA201}">
      <dsp:nvSpPr>
        <dsp:cNvPr id="0" name=""/>
        <dsp:cNvSpPr/>
      </dsp:nvSpPr>
      <dsp:spPr>
        <a:xfrm>
          <a:off x="2289628" y="5264005"/>
          <a:ext cx="1520371" cy="597225"/>
        </a:xfrm>
        <a:prstGeom prst="roundRect">
          <a:avLst/>
        </a:prstGeom>
        <a:gradFill rotWithShape="1">
          <a:gsLst>
            <a:gs pos="0">
              <a:schemeClr val="accent5">
                <a:tint val="75000"/>
                <a:shade val="85000"/>
                <a:satMod val="230000"/>
              </a:schemeClr>
            </a:gs>
            <a:gs pos="25000">
              <a:schemeClr val="accent5">
                <a:tint val="90000"/>
                <a:shade val="70000"/>
                <a:satMod val="220000"/>
              </a:schemeClr>
            </a:gs>
            <a:gs pos="50000">
              <a:schemeClr val="accent5">
                <a:tint val="90000"/>
                <a:shade val="58000"/>
                <a:satMod val="225000"/>
              </a:schemeClr>
            </a:gs>
            <a:gs pos="65000">
              <a:schemeClr val="accent5">
                <a:tint val="90000"/>
                <a:shade val="58000"/>
                <a:satMod val="225000"/>
              </a:schemeClr>
            </a:gs>
            <a:gs pos="80000">
              <a:schemeClr val="accent5">
                <a:tint val="90000"/>
                <a:shade val="69000"/>
                <a:satMod val="220000"/>
              </a:schemeClr>
            </a:gs>
            <a:gs pos="100000">
              <a:schemeClr val="accent5">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5">
              <a:shade val="60000"/>
              <a:satMod val="110000"/>
            </a:schemeClr>
          </a:contourClr>
        </a:sp3d>
      </dsp:spPr>
      <dsp:style>
        <a:lnRef idx="0">
          <a:schemeClr val="accent5"/>
        </a:lnRef>
        <a:fillRef idx="3">
          <a:schemeClr val="accent5"/>
        </a:fillRef>
        <a:effectRef idx="3">
          <a:schemeClr val="accent5"/>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FEARLESSNESS</a:t>
          </a:r>
          <a:endParaRPr lang="en-IN" sz="1400" kern="1200" dirty="0"/>
        </a:p>
      </dsp:txBody>
      <dsp:txXfrm>
        <a:off x="2318782" y="5293159"/>
        <a:ext cx="1462063" cy="538917"/>
      </dsp:txXfrm>
    </dsp:sp>
    <dsp:sp modelId="{EB4E851E-55E7-4671-936F-B206D7F90279}">
      <dsp:nvSpPr>
        <dsp:cNvPr id="0" name=""/>
        <dsp:cNvSpPr/>
      </dsp:nvSpPr>
      <dsp:spPr>
        <a:xfrm>
          <a:off x="1259168" y="369628"/>
          <a:ext cx="5369786" cy="5369786"/>
        </a:xfrm>
        <a:custGeom>
          <a:avLst/>
          <a:gdLst/>
          <a:ahLst/>
          <a:cxnLst/>
          <a:rect l="0" t="0" r="0" b="0"/>
          <a:pathLst>
            <a:path>
              <a:moveTo>
                <a:pt x="1061084" y="4823092"/>
              </a:moveTo>
              <a:arcTo wR="2684893" hR="2684893" stAng="7632843" swAng="468483"/>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9553D89-539E-42C0-9E64-2C7F575CA474}">
      <dsp:nvSpPr>
        <dsp:cNvPr id="0" name=""/>
        <dsp:cNvSpPr/>
      </dsp:nvSpPr>
      <dsp:spPr>
        <a:xfrm>
          <a:off x="838206" y="4267188"/>
          <a:ext cx="1741189" cy="597225"/>
        </a:xfrm>
        <a:prstGeom prst="roundRect">
          <a:avLst/>
        </a:prstGeom>
        <a:gradFill rotWithShape="1">
          <a:gsLst>
            <a:gs pos="0">
              <a:schemeClr val="accent6">
                <a:tint val="30000"/>
                <a:satMod val="250000"/>
              </a:schemeClr>
            </a:gs>
            <a:gs pos="72000">
              <a:schemeClr val="accent6">
                <a:tint val="75000"/>
                <a:satMod val="210000"/>
              </a:schemeClr>
            </a:gs>
            <a:gs pos="100000">
              <a:schemeClr val="accent6">
                <a:tint val="85000"/>
                <a:satMod val="210000"/>
              </a:schemeClr>
            </a:gs>
          </a:gsLst>
          <a:lin ang="5400000" scaled="1"/>
        </a:gradFill>
        <a:ln w="10000" cap="flat" cmpd="sng" algn="ctr">
          <a:solidFill>
            <a:schemeClr val="accent6"/>
          </a:solidFill>
          <a:prstDash val="solid"/>
        </a:ln>
        <a:effectLst>
          <a:outerShdw blurRad="76200" dist="50800" dir="5400000" rotWithShape="0">
            <a:srgbClr val="4E3B30">
              <a:alpha val="6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NON-OBSERVANCE  OF UNTOUCHABILITY</a:t>
          </a:r>
          <a:endParaRPr lang="en-IN" sz="1400" kern="1200" dirty="0"/>
        </a:p>
      </dsp:txBody>
      <dsp:txXfrm>
        <a:off x="867360" y="4296342"/>
        <a:ext cx="1682881" cy="538917"/>
      </dsp:txXfrm>
    </dsp:sp>
    <dsp:sp modelId="{7BFAD76E-F21D-4472-B708-903DD9D4E92D}">
      <dsp:nvSpPr>
        <dsp:cNvPr id="0" name=""/>
        <dsp:cNvSpPr/>
      </dsp:nvSpPr>
      <dsp:spPr>
        <a:xfrm>
          <a:off x="1199555" y="309340"/>
          <a:ext cx="5369786" cy="5369786"/>
        </a:xfrm>
        <a:custGeom>
          <a:avLst/>
          <a:gdLst/>
          <a:ahLst/>
          <a:cxnLst/>
          <a:rect l="0" t="0" r="0" b="0"/>
          <a:pathLst>
            <a:path>
              <a:moveTo>
                <a:pt x="262585" y="3842942"/>
              </a:moveTo>
              <a:arcTo wR="2684893" hR="2684893" stAng="9266917" swAng="497090"/>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95BA48E-C179-4598-AEE7-F8B8FF93555D}">
      <dsp:nvSpPr>
        <dsp:cNvPr id="0" name=""/>
        <dsp:cNvSpPr/>
      </dsp:nvSpPr>
      <dsp:spPr>
        <a:xfrm>
          <a:off x="324002" y="3069978"/>
          <a:ext cx="1801729" cy="5972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BREAD - LABOUR</a:t>
          </a:r>
          <a:endParaRPr lang="en-IN" sz="1400" kern="1200" dirty="0"/>
        </a:p>
      </dsp:txBody>
      <dsp:txXfrm>
        <a:off x="353156" y="3099132"/>
        <a:ext cx="1743421" cy="538917"/>
      </dsp:txXfrm>
    </dsp:sp>
    <dsp:sp modelId="{695DE71C-8CB0-4312-97FB-560C43779DAC}">
      <dsp:nvSpPr>
        <dsp:cNvPr id="0" name=""/>
        <dsp:cNvSpPr/>
      </dsp:nvSpPr>
      <dsp:spPr>
        <a:xfrm>
          <a:off x="1197538" y="301597"/>
          <a:ext cx="5369786" cy="5369786"/>
        </a:xfrm>
        <a:custGeom>
          <a:avLst/>
          <a:gdLst/>
          <a:ahLst/>
          <a:cxnLst/>
          <a:rect l="0" t="0" r="0" b="0"/>
          <a:pathLst>
            <a:path>
              <a:moveTo>
                <a:pt x="1799" y="2586618"/>
              </a:moveTo>
              <a:arcTo wR="2684893" hR="2684893" stAng="10925859" swAng="703953"/>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DF6A4B0-0B70-47AD-B8A3-D84C91B317B7}">
      <dsp:nvSpPr>
        <dsp:cNvPr id="0" name=""/>
        <dsp:cNvSpPr/>
      </dsp:nvSpPr>
      <dsp:spPr>
        <a:xfrm>
          <a:off x="594334" y="1572533"/>
          <a:ext cx="1691665" cy="597225"/>
        </a:xfrm>
        <a:prstGeom prst="roundRect">
          <a:avLst/>
        </a:prstGeom>
        <a:gradFill rotWithShape="1">
          <a:gsLst>
            <a:gs pos="0">
              <a:schemeClr val="accent5">
                <a:tint val="75000"/>
                <a:shade val="85000"/>
                <a:satMod val="230000"/>
              </a:schemeClr>
            </a:gs>
            <a:gs pos="25000">
              <a:schemeClr val="accent5">
                <a:tint val="90000"/>
                <a:shade val="70000"/>
                <a:satMod val="220000"/>
              </a:schemeClr>
            </a:gs>
            <a:gs pos="50000">
              <a:schemeClr val="accent5">
                <a:tint val="90000"/>
                <a:shade val="58000"/>
                <a:satMod val="225000"/>
              </a:schemeClr>
            </a:gs>
            <a:gs pos="65000">
              <a:schemeClr val="accent5">
                <a:tint val="90000"/>
                <a:shade val="58000"/>
                <a:satMod val="225000"/>
              </a:schemeClr>
            </a:gs>
            <a:gs pos="80000">
              <a:schemeClr val="accent5">
                <a:tint val="90000"/>
                <a:shade val="69000"/>
                <a:satMod val="220000"/>
              </a:schemeClr>
            </a:gs>
            <a:gs pos="100000">
              <a:schemeClr val="accent5">
                <a:tint val="77000"/>
                <a:shade val="80000"/>
                <a:satMod val="230000"/>
              </a:schemeClr>
            </a:gs>
          </a:gsLst>
          <a:lin ang="5400000" scaled="1"/>
        </a:gradFill>
        <a:ln w="10000" cap="flat" cmpd="sng" algn="ctr">
          <a:solidFill>
            <a:schemeClr val="accent5"/>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hemeClr val="accent5"/>
        </a:lnRef>
        <a:fillRef idx="3">
          <a:schemeClr val="accent5"/>
        </a:fillRef>
        <a:effectRef idx="2">
          <a:schemeClr val="accent5"/>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EQUALITY OF RELIGIONS</a:t>
          </a:r>
          <a:endParaRPr lang="en-IN" sz="1400" kern="1200" dirty="0"/>
        </a:p>
      </dsp:txBody>
      <dsp:txXfrm>
        <a:off x="623488" y="1601687"/>
        <a:ext cx="1633357" cy="538917"/>
      </dsp:txXfrm>
    </dsp:sp>
    <dsp:sp modelId="{FBD06094-1975-4F59-9C16-183C9B1ECB0C}">
      <dsp:nvSpPr>
        <dsp:cNvPr id="0" name=""/>
        <dsp:cNvSpPr/>
      </dsp:nvSpPr>
      <dsp:spPr>
        <a:xfrm>
          <a:off x="1197538" y="301597"/>
          <a:ext cx="5369786" cy="5369786"/>
        </a:xfrm>
        <a:custGeom>
          <a:avLst/>
          <a:gdLst/>
          <a:ahLst/>
          <a:cxnLst/>
          <a:rect l="0" t="0" r="0" b="0"/>
          <a:pathLst>
            <a:path>
              <a:moveTo>
                <a:pt x="479975" y="1152904"/>
              </a:moveTo>
              <a:arcTo wR="2684893" hR="2684893" stAng="12887507" swAng="545042"/>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670B3CD-E1BA-425D-8A0B-92596FADF999}">
      <dsp:nvSpPr>
        <dsp:cNvPr id="0" name=""/>
        <dsp:cNvSpPr/>
      </dsp:nvSpPr>
      <dsp:spPr>
        <a:xfrm>
          <a:off x="1600201" y="429202"/>
          <a:ext cx="1661335" cy="597225"/>
        </a:xfrm>
        <a:prstGeom prst="roundRect">
          <a:avLst/>
        </a:prstGeom>
        <a:solidFill>
          <a:schemeClr val="accent6"/>
        </a:solidFill>
        <a:ln w="25400" cap="flat"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SELF  - RELIANCE </a:t>
          </a:r>
          <a:endParaRPr lang="en-IN" sz="1400" kern="1200" dirty="0"/>
        </a:p>
      </dsp:txBody>
      <dsp:txXfrm>
        <a:off x="1629355" y="458356"/>
        <a:ext cx="1603027" cy="538917"/>
      </dsp:txXfrm>
    </dsp:sp>
    <dsp:sp modelId="{9F658761-4E87-4037-880C-F7476886FEB0}">
      <dsp:nvSpPr>
        <dsp:cNvPr id="0" name=""/>
        <dsp:cNvSpPr/>
      </dsp:nvSpPr>
      <dsp:spPr>
        <a:xfrm>
          <a:off x="1197538" y="301597"/>
          <a:ext cx="5369786" cy="5369786"/>
        </a:xfrm>
        <a:custGeom>
          <a:avLst/>
          <a:gdLst/>
          <a:ahLst/>
          <a:cxnLst/>
          <a:rect l="0" t="0" r="0" b="0"/>
          <a:pathLst>
            <a:path>
              <a:moveTo>
                <a:pt x="1937630" y="106085"/>
              </a:moveTo>
              <a:arcTo wR="2684893" hR="2684893" stAng="15230398" swAng="283946"/>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12/1/2020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12/1/2020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12/1/2020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12/1/2020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12/1/2020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12/1/2020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12/1/2020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12/1/2020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rvidyajain@gmail.com"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28600"/>
            <a:ext cx="8153401" cy="1676400"/>
          </a:xfrm>
        </p:spPr>
        <p:txBody>
          <a:bodyPr>
            <a:noAutofit/>
          </a:bodyPr>
          <a:lstStyle/>
          <a:p>
            <a:pPr algn="ctr"/>
            <a:r>
              <a:rPr lang="en-US" sz="3600" b="1" dirty="0" smtClean="0">
                <a:solidFill>
                  <a:srgbClr val="00B050"/>
                </a:solidFill>
                <a:latin typeface="Times New Roman" pitchFamily="18" charset="0"/>
                <a:cs typeface="Times New Roman" pitchFamily="18" charset="0"/>
              </a:rPr>
              <a:t>Gandhian Model of Sustainable Individual </a:t>
            </a:r>
          </a:p>
        </p:txBody>
      </p:sp>
      <p:pic>
        <p:nvPicPr>
          <p:cNvPr id="4" name="Picture 3" descr="gandhi1.jpg"/>
          <p:cNvPicPr>
            <a:picLocks noChangeAspect="1"/>
          </p:cNvPicPr>
          <p:nvPr/>
        </p:nvPicPr>
        <p:blipFill>
          <a:blip r:embed="rId2"/>
          <a:stretch>
            <a:fillRect/>
          </a:stretch>
        </p:blipFill>
        <p:spPr>
          <a:xfrm>
            <a:off x="838201" y="2057400"/>
            <a:ext cx="3733801" cy="3578352"/>
          </a:xfrm>
          <a:prstGeom prst="rect">
            <a:avLst/>
          </a:prstGeom>
        </p:spPr>
      </p:pic>
      <p:sp>
        <p:nvSpPr>
          <p:cNvPr id="5" name="Subtitle 2"/>
          <p:cNvSpPr txBox="1">
            <a:spLocks/>
          </p:cNvSpPr>
          <p:nvPr/>
        </p:nvSpPr>
        <p:spPr>
          <a:xfrm>
            <a:off x="4953000" y="3962400"/>
            <a:ext cx="3886201" cy="18288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4800" b="0" i="0" u="none" strike="noStrike" kern="1200" cap="none" spc="0" normalizeH="0" baseline="0" noProof="0" dirty="0">
              <a:ln>
                <a:noFill/>
              </a:ln>
              <a:solidFill>
                <a:schemeClr val="tx1">
                  <a:tint val="75000"/>
                </a:schemeClr>
              </a:solidFill>
              <a:effectLst/>
              <a:uLnTx/>
              <a:uFillTx/>
              <a:latin typeface="Times New Roman" pitchFamily="18" charset="0"/>
              <a:ea typeface="+mn-ea"/>
              <a:cs typeface="Times New Roman" pitchFamily="18" charset="0"/>
            </a:endParaRPr>
          </a:p>
        </p:txBody>
      </p:sp>
      <p:sp>
        <p:nvSpPr>
          <p:cNvPr id="6" name="Subtitle 2"/>
          <p:cNvSpPr txBox="1">
            <a:spLocks/>
          </p:cNvSpPr>
          <p:nvPr/>
        </p:nvSpPr>
        <p:spPr>
          <a:xfrm>
            <a:off x="5105401" y="2971800"/>
            <a:ext cx="3733801" cy="31242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4800" b="0" i="0" u="none" strike="noStrike" kern="1200" cap="none" spc="0" normalizeH="0" baseline="0" noProof="0" dirty="0">
              <a:ln>
                <a:noFill/>
              </a:ln>
              <a:solidFill>
                <a:schemeClr val="tx1">
                  <a:tint val="75000"/>
                </a:schemeClr>
              </a:solidFill>
              <a:effectLst/>
              <a:uLnTx/>
              <a:uFillTx/>
              <a:latin typeface="Times New Roman" pitchFamily="18" charset="0"/>
              <a:ea typeface="+mn-ea"/>
              <a:cs typeface="Times New Roman" pitchFamily="18" charset="0"/>
            </a:endParaRPr>
          </a:p>
        </p:txBody>
      </p:sp>
      <p:sp>
        <p:nvSpPr>
          <p:cNvPr id="7" name="TextBox 6"/>
          <p:cNvSpPr txBox="1"/>
          <p:nvPr/>
        </p:nvSpPr>
        <p:spPr>
          <a:xfrm>
            <a:off x="4876801" y="4038602"/>
            <a:ext cx="3886201" cy="2800767"/>
          </a:xfrm>
          <a:prstGeom prst="rect">
            <a:avLst/>
          </a:prstGeom>
          <a:noFill/>
        </p:spPr>
        <p:txBody>
          <a:bodyPr wrap="square" rtlCol="0">
            <a:spAutoFit/>
          </a:bodyPr>
          <a:lstStyle/>
          <a:p>
            <a:r>
              <a:rPr lang="en-US" sz="2800" b="1" dirty="0" smtClean="0">
                <a:solidFill>
                  <a:srgbClr val="C00000"/>
                </a:solidFill>
              </a:rPr>
              <a:t>Prof. Vidya Jain</a:t>
            </a:r>
            <a:endParaRPr lang="en-IN" sz="2800" dirty="0" smtClean="0">
              <a:solidFill>
                <a:srgbClr val="C00000"/>
              </a:solidFill>
            </a:endParaRPr>
          </a:p>
          <a:p>
            <a:r>
              <a:rPr lang="en-US" sz="2000" dirty="0" smtClean="0"/>
              <a:t>Convener, Nonviolence and Peace Movements Commission IPRA &amp; </a:t>
            </a:r>
          </a:p>
          <a:p>
            <a:r>
              <a:rPr lang="en-US" sz="2000" dirty="0" smtClean="0"/>
              <a:t>Former Director, Centre for Gandhian Studies, University of Rajasthan, Jaipur (INDIA)</a:t>
            </a:r>
          </a:p>
          <a:p>
            <a:r>
              <a:rPr lang="en-US" sz="2000" dirty="0" smtClean="0"/>
              <a:t>Email – </a:t>
            </a:r>
            <a:r>
              <a:rPr lang="en-US" sz="2000" dirty="0" smtClean="0">
                <a:hlinkClick r:id="rId3"/>
              </a:rPr>
              <a:t>drvidyajain@gmail.com</a:t>
            </a:r>
            <a:r>
              <a:rPr lang="en-US" sz="2000" dirty="0" smtClean="0"/>
              <a:t> </a:t>
            </a:r>
            <a:endParaRPr lang="en-IN" sz="2000" dirty="0" smtClean="0"/>
          </a:p>
          <a:p>
            <a:endParaRPr lang="en-IN" sz="2800" dirty="0"/>
          </a:p>
        </p:txBody>
      </p:sp>
    </p:spTree>
    <p:extLst>
      <p:ext uri="{BB962C8B-B14F-4D97-AF65-F5344CB8AC3E}">
        <p14:creationId xmlns:p14="http://schemas.microsoft.com/office/powerpoint/2010/main" val="1744626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143000"/>
            <a:ext cx="8001000" cy="6124754"/>
          </a:xfrm>
          <a:prstGeom prst="rect">
            <a:avLst/>
          </a:prstGeom>
          <a:noFill/>
        </p:spPr>
        <p:txBody>
          <a:bodyPr wrap="square" rtlCol="0">
            <a:spAutoFit/>
          </a:bodyPr>
          <a:lstStyle/>
          <a:p>
            <a:pPr marL="457200" indent="-457200" algn="just">
              <a:buFont typeface="Wingdings" pitchFamily="2" charset="2"/>
              <a:buChar char="v"/>
            </a:pPr>
            <a:r>
              <a:rPr lang="en-US" sz="2800" dirty="0" smtClean="0">
                <a:latin typeface="Franklin Gothic Book (Body)"/>
                <a:cs typeface="Times New Roman" pitchFamily="18" charset="0"/>
              </a:rPr>
              <a:t>Gandhi </a:t>
            </a:r>
            <a:r>
              <a:rPr lang="en-US" sz="2800" dirty="0">
                <a:latin typeface="Franklin Gothic Book (Body)"/>
                <a:cs typeface="Times New Roman" pitchFamily="18" charset="0"/>
              </a:rPr>
              <a:t>developed a set of values to regulate individual life, which if strictly followed has a potential to improve the quality of life </a:t>
            </a:r>
            <a:r>
              <a:rPr lang="en-US" sz="2800" dirty="0" smtClean="0">
                <a:latin typeface="Franklin Gothic Book (Body)"/>
                <a:cs typeface="Times New Roman" pitchFamily="18" charset="0"/>
              </a:rPr>
              <a:t>substantially. </a:t>
            </a:r>
          </a:p>
          <a:p>
            <a:pPr marL="457200" indent="-457200" algn="just">
              <a:buFont typeface="Wingdings" pitchFamily="2" charset="2"/>
              <a:buChar char="v"/>
            </a:pPr>
            <a:endParaRPr lang="en-US" sz="2800" dirty="0" smtClean="0">
              <a:latin typeface="Franklin Gothic Book (Body)"/>
              <a:cs typeface="Times New Roman" pitchFamily="18" charset="0"/>
            </a:endParaRPr>
          </a:p>
          <a:p>
            <a:pPr marL="457200" indent="-457200" algn="just">
              <a:buFont typeface="Wingdings" pitchFamily="2" charset="2"/>
              <a:buChar char="v"/>
            </a:pPr>
            <a:r>
              <a:rPr lang="en-US" sz="2800" dirty="0" smtClean="0">
                <a:latin typeface="Franklin Gothic Book (Body)"/>
                <a:cs typeface="Times New Roman" pitchFamily="18" charset="0"/>
              </a:rPr>
              <a:t>Such </a:t>
            </a:r>
            <a:r>
              <a:rPr lang="en-US" sz="2800" dirty="0">
                <a:latin typeface="Franklin Gothic Book (Body)"/>
                <a:cs typeface="Times New Roman" pitchFamily="18" charset="0"/>
              </a:rPr>
              <a:t>an individual would be very strong and have potential  to create a just, humane and </a:t>
            </a:r>
            <a:r>
              <a:rPr lang="en-US" sz="2800" dirty="0" smtClean="0">
                <a:latin typeface="Franklin Gothic Book (Body)"/>
                <a:cs typeface="Times New Roman" pitchFamily="18" charset="0"/>
              </a:rPr>
              <a:t>sustainable </a:t>
            </a:r>
            <a:r>
              <a:rPr lang="en-US" sz="2800" dirty="0">
                <a:latin typeface="Franklin Gothic Book (Body)"/>
                <a:cs typeface="Times New Roman" pitchFamily="18" charset="0"/>
              </a:rPr>
              <a:t>society</a:t>
            </a:r>
            <a:r>
              <a:rPr lang="en-US" sz="2800" dirty="0" smtClean="0">
                <a:latin typeface="Franklin Gothic Book (Body)"/>
                <a:cs typeface="Times New Roman" pitchFamily="18" charset="0"/>
              </a:rPr>
              <a:t>.</a:t>
            </a:r>
          </a:p>
          <a:p>
            <a:pPr algn="just"/>
            <a:r>
              <a:rPr lang="en-US" sz="2800" dirty="0" smtClean="0">
                <a:latin typeface="Franklin Gothic Book (Body)"/>
                <a:cs typeface="Times New Roman" pitchFamily="18" charset="0"/>
              </a:rPr>
              <a:t> </a:t>
            </a:r>
          </a:p>
          <a:p>
            <a:pPr marL="457200" indent="-457200" algn="just">
              <a:buFont typeface="Wingdings" pitchFamily="2" charset="2"/>
              <a:buChar char="v"/>
            </a:pPr>
            <a:r>
              <a:rPr lang="en-US" sz="2800" dirty="0" smtClean="0">
                <a:latin typeface="Franklin Gothic Book (Body)"/>
                <a:cs typeface="Times New Roman" pitchFamily="18" charset="0"/>
              </a:rPr>
              <a:t>These </a:t>
            </a:r>
            <a:r>
              <a:rPr lang="en-US" sz="2800" dirty="0">
                <a:latin typeface="Franklin Gothic Book (Body)"/>
                <a:cs typeface="Times New Roman" pitchFamily="18" charset="0"/>
              </a:rPr>
              <a:t>sets of values are known as </a:t>
            </a:r>
            <a:r>
              <a:rPr lang="en-US" sz="2800" dirty="0" err="1">
                <a:latin typeface="Franklin Gothic Book (Body)"/>
                <a:cs typeface="Times New Roman" pitchFamily="18" charset="0"/>
              </a:rPr>
              <a:t>Ekadash</a:t>
            </a:r>
            <a:r>
              <a:rPr lang="en-US" sz="2800" dirty="0">
                <a:latin typeface="Franklin Gothic Book (Body)"/>
                <a:cs typeface="Times New Roman" pitchFamily="18" charset="0"/>
              </a:rPr>
              <a:t> </a:t>
            </a:r>
            <a:r>
              <a:rPr lang="en-US" sz="2800" dirty="0" err="1">
                <a:latin typeface="Franklin Gothic Book (Body)"/>
                <a:cs typeface="Times New Roman" pitchFamily="18" charset="0"/>
              </a:rPr>
              <a:t>Vratas</a:t>
            </a:r>
            <a:r>
              <a:rPr lang="en-US" sz="2800" dirty="0">
                <a:latin typeface="Franklin Gothic Book (Body)"/>
                <a:cs typeface="Times New Roman" pitchFamily="18" charset="0"/>
              </a:rPr>
              <a:t> </a:t>
            </a:r>
            <a:r>
              <a:rPr lang="en-US" sz="2800" dirty="0" smtClean="0">
                <a:latin typeface="Franklin Gothic Book (Body)"/>
                <a:cs typeface="Times New Roman" pitchFamily="18" charset="0"/>
              </a:rPr>
              <a:t>( Eleven </a:t>
            </a:r>
            <a:r>
              <a:rPr lang="en-US" sz="2800" dirty="0">
                <a:latin typeface="Franklin Gothic Book (Body)"/>
                <a:cs typeface="Times New Roman" pitchFamily="18" charset="0"/>
              </a:rPr>
              <a:t>Vows), </a:t>
            </a:r>
            <a:r>
              <a:rPr lang="en-US" sz="2800" dirty="0" err="1">
                <a:latin typeface="Franklin Gothic Book (Body)"/>
                <a:cs typeface="Times New Roman" pitchFamily="18" charset="0"/>
              </a:rPr>
              <a:t>Vratas</a:t>
            </a:r>
            <a:r>
              <a:rPr lang="en-US" sz="2800" dirty="0">
                <a:latin typeface="Franklin Gothic Book (Body)"/>
                <a:cs typeface="Times New Roman" pitchFamily="18" charset="0"/>
              </a:rPr>
              <a:t> means a </a:t>
            </a:r>
            <a:r>
              <a:rPr lang="en-US" sz="2800" dirty="0" smtClean="0">
                <a:latin typeface="Franklin Gothic Book (Body)"/>
                <a:cs typeface="Times New Roman" pitchFamily="18" charset="0"/>
              </a:rPr>
              <a:t>vow, </a:t>
            </a:r>
            <a:r>
              <a:rPr lang="en-US" sz="2800" dirty="0">
                <a:latin typeface="Franklin Gothic Book (Body)"/>
                <a:cs typeface="Times New Roman" pitchFamily="18" charset="0"/>
              </a:rPr>
              <a:t>promise,  resolve, religious act of devotion or austerity, </a:t>
            </a:r>
            <a:r>
              <a:rPr lang="en-US" sz="2800" dirty="0" smtClean="0">
                <a:latin typeface="Franklin Gothic Book (Body)"/>
                <a:cs typeface="Times New Roman" pitchFamily="18" charset="0"/>
              </a:rPr>
              <a:t>law, </a:t>
            </a:r>
            <a:r>
              <a:rPr lang="en-US" sz="2800" dirty="0">
                <a:latin typeface="Franklin Gothic Book (Body)"/>
                <a:cs typeface="Times New Roman" pitchFamily="18" charset="0"/>
              </a:rPr>
              <a:t>rule or an ethical principle</a:t>
            </a:r>
            <a:r>
              <a:rPr lang="en-US" sz="2800" dirty="0" smtClean="0">
                <a:latin typeface="Franklin Gothic Book (Body)"/>
                <a:cs typeface="Times New Roman" pitchFamily="18" charset="0"/>
              </a:rPr>
              <a:t>.</a:t>
            </a:r>
            <a:endParaRPr lang="en-US" sz="2800" dirty="0">
              <a:latin typeface="Franklin Gothic Book (Body)"/>
              <a:cs typeface="Times New Roman" pitchFamily="18" charset="0"/>
            </a:endParaRPr>
          </a:p>
          <a:p>
            <a:pPr marL="457200" indent="-457200" algn="just">
              <a:buFont typeface="Wingdings" pitchFamily="2" charset="2"/>
              <a:buChar char="v"/>
            </a:pPr>
            <a:endParaRPr lang="en-US" sz="2800" dirty="0">
              <a:latin typeface="Franklin Gothic Book (Body)"/>
              <a:cs typeface="Times New Roman" pitchFamily="18" charset="0"/>
            </a:endParaRPr>
          </a:p>
        </p:txBody>
      </p:sp>
      <p:sp>
        <p:nvSpPr>
          <p:cNvPr id="6" name="Slide Number Placeholder 5"/>
          <p:cNvSpPr>
            <a:spLocks noGrp="1"/>
          </p:cNvSpPr>
          <p:nvPr>
            <p:ph type="sldNum" sz="quarter" idx="12"/>
          </p:nvPr>
        </p:nvSpPr>
        <p:spPr/>
        <p:txBody>
          <a:bodyPr/>
          <a:lstStyle/>
          <a:p>
            <a:fld id="{44458F90-643F-4952-A119-73F27FE8B7E5}" type="slidenum">
              <a:rPr lang="en-US" smtClean="0"/>
              <a:pPr/>
              <a:t>10</a:t>
            </a:fld>
            <a:endParaRPr lang="en-US"/>
          </a:p>
        </p:txBody>
      </p:sp>
      <p:sp>
        <p:nvSpPr>
          <p:cNvPr id="4" name="Rectangle 3"/>
          <p:cNvSpPr/>
          <p:nvPr/>
        </p:nvSpPr>
        <p:spPr>
          <a:xfrm>
            <a:off x="3018532" y="533400"/>
            <a:ext cx="2620268"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rPr>
              <a:t>THE INDIVIDUAL</a:t>
            </a:r>
            <a:endParaRPr lang="en-US" sz="2800" b="1" cap="none" spc="0" dirty="0">
              <a:ln w="11430"/>
            </a:endParaRPr>
          </a:p>
        </p:txBody>
      </p:sp>
    </p:spTree>
    <p:extLst>
      <p:ext uri="{BB962C8B-B14F-4D97-AF65-F5344CB8AC3E}">
        <p14:creationId xmlns:p14="http://schemas.microsoft.com/office/powerpoint/2010/main" val="3953622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nvPr>
        </p:nvGraphicFramePr>
        <p:xfrm>
          <a:off x="457202" y="609603"/>
          <a:ext cx="7696201" cy="5864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3429001" y="2819401"/>
            <a:ext cx="2133600" cy="1077218"/>
          </a:xfrm>
          <a:prstGeom prst="rect">
            <a:avLst/>
          </a:prstGeom>
          <a:noFill/>
        </p:spPr>
        <p:txBody>
          <a:bodyPr wrap="square" rtlCol="0">
            <a:spAutoFit/>
          </a:bodyPr>
          <a:lstStyle/>
          <a:p>
            <a:pPr algn="ctr"/>
            <a:r>
              <a:rPr lang="en-US" sz="3200" dirty="0" smtClean="0">
                <a:solidFill>
                  <a:srgbClr val="FF0000"/>
                </a:solidFill>
              </a:rPr>
              <a:t>ELEVEN VOWS </a:t>
            </a:r>
            <a:endParaRPr lang="en-IN" sz="3200" dirty="0">
              <a:solidFill>
                <a:srgbClr val="FF0000"/>
              </a:solidFill>
            </a:endParaRPr>
          </a:p>
        </p:txBody>
      </p:sp>
    </p:spTree>
    <p:extLst>
      <p:ext uri="{BB962C8B-B14F-4D97-AF65-F5344CB8AC3E}">
        <p14:creationId xmlns:p14="http://schemas.microsoft.com/office/powerpoint/2010/main" val="2625200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TRUTH</a:t>
            </a:r>
            <a:endParaRPr lang="en-IN" dirty="0">
              <a:solidFill>
                <a:schemeClr val="tx1"/>
              </a:solidFill>
            </a:endParaRPr>
          </a:p>
        </p:txBody>
      </p:sp>
      <p:sp>
        <p:nvSpPr>
          <p:cNvPr id="3" name="Content Placeholder 2"/>
          <p:cNvSpPr>
            <a:spLocks noGrp="1"/>
          </p:cNvSpPr>
          <p:nvPr>
            <p:ph sz="quarter" idx="1"/>
          </p:nvPr>
        </p:nvSpPr>
        <p:spPr/>
        <p:txBody>
          <a:bodyPr>
            <a:normAutofit lnSpcReduction="10000"/>
          </a:bodyPr>
          <a:lstStyle/>
          <a:p>
            <a:pPr algn="just">
              <a:buFont typeface="Wingdings" pitchFamily="2" charset="2"/>
              <a:buChar char="v"/>
            </a:pPr>
            <a:r>
              <a:rPr lang="en-US" sz="2800" dirty="0"/>
              <a:t>Truth was God to Gandhi. I believed that “God is Truth" he wrote 	once, I now believe that “Truth is God". His whole life was an experiment with truth. Truth is the only spiritual charter for free souls. It is the assertion of the dignity of man. </a:t>
            </a:r>
            <a:endParaRPr lang="en-US" sz="2800" dirty="0" smtClean="0"/>
          </a:p>
          <a:p>
            <a:pPr marL="0" indent="0" algn="just">
              <a:buNone/>
            </a:pPr>
            <a:endParaRPr lang="en-US" sz="2800" dirty="0" smtClean="0"/>
          </a:p>
          <a:p>
            <a:pPr algn="just">
              <a:buFont typeface="Wingdings" pitchFamily="2" charset="2"/>
              <a:buChar char="v"/>
            </a:pPr>
            <a:r>
              <a:rPr lang="en-US" sz="2800" dirty="0"/>
              <a:t>This truth is not only truthfulness in words but truthfulness in thought and action also, and not only the relative truth of our conception, but the absolute truth, the eternal principle, that is God.</a:t>
            </a:r>
          </a:p>
        </p:txBody>
      </p:sp>
    </p:spTree>
    <p:extLst>
      <p:ext uri="{BB962C8B-B14F-4D97-AF65-F5344CB8AC3E}">
        <p14:creationId xmlns:p14="http://schemas.microsoft.com/office/powerpoint/2010/main" val="1618289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2136339"/>
            <a:ext cx="8077200" cy="3539430"/>
          </a:xfrm>
          <a:prstGeom prst="rect">
            <a:avLst/>
          </a:prstGeom>
        </p:spPr>
        <p:txBody>
          <a:bodyPr wrap="square">
            <a:spAutoFit/>
          </a:bodyPr>
          <a:lstStyle/>
          <a:p>
            <a:pPr marL="457200" indent="-457200" algn="just">
              <a:buClr>
                <a:schemeClr val="accent6"/>
              </a:buClr>
              <a:buFont typeface="Wingdings" pitchFamily="2" charset="2"/>
              <a:buChar char="v"/>
            </a:pPr>
            <a:r>
              <a:rPr lang="en-US" sz="2800" dirty="0" smtClean="0">
                <a:latin typeface="Franklin Gothic Book (Body)"/>
                <a:cs typeface="Times New Roman" pitchFamily="18" charset="0"/>
              </a:rPr>
              <a:t>Gandhi </a:t>
            </a:r>
            <a:r>
              <a:rPr lang="en-US" sz="2800" dirty="0">
                <a:latin typeface="Franklin Gothic Book (Body)"/>
                <a:cs typeface="Times New Roman" pitchFamily="18" charset="0"/>
              </a:rPr>
              <a:t>used nonviolence and love interchangeably.  All animate beings and inanimate things are bound by a cohesive force and that is love. Nonviolence is not only absence of violence or hurting any living being by evil thought, by undue hustle, by lying or hatred.” Nonviolence is loving thy enemy and uplifting, transforming and elevating him.</a:t>
            </a:r>
            <a:endParaRPr lang="en-IN" sz="2800" dirty="0">
              <a:latin typeface="Franklin Gothic Book (Body)"/>
              <a:cs typeface="Times New Roman" pitchFamily="18" charset="0"/>
            </a:endParaRPr>
          </a:p>
        </p:txBody>
      </p:sp>
      <p:sp>
        <p:nvSpPr>
          <p:cNvPr id="6" name="Rectangle 5"/>
          <p:cNvSpPr/>
          <p:nvPr/>
        </p:nvSpPr>
        <p:spPr>
          <a:xfrm>
            <a:off x="3158792" y="457200"/>
            <a:ext cx="2826416" cy="584775"/>
          </a:xfrm>
          <a:prstGeom prst="rect">
            <a:avLst/>
          </a:prstGeom>
        </p:spPr>
        <p:txBody>
          <a:bodyPr wrap="none">
            <a:spAutoFit/>
          </a:bodyPr>
          <a:lstStyle/>
          <a:p>
            <a:pPr algn="ctr"/>
            <a:r>
              <a:rPr lang="en-US" sz="3200" b="1" dirty="0"/>
              <a:t>NONVIOLENCE </a:t>
            </a:r>
          </a:p>
        </p:txBody>
      </p:sp>
    </p:spTree>
    <p:extLst>
      <p:ext uri="{BB962C8B-B14F-4D97-AF65-F5344CB8AC3E}">
        <p14:creationId xmlns:p14="http://schemas.microsoft.com/office/powerpoint/2010/main" val="2672547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chastity</a:t>
            </a:r>
            <a:endParaRPr lang="en-IN" dirty="0"/>
          </a:p>
        </p:txBody>
      </p:sp>
      <p:sp>
        <p:nvSpPr>
          <p:cNvPr id="3" name="Content Placeholder 2"/>
          <p:cNvSpPr>
            <a:spLocks noGrp="1"/>
          </p:cNvSpPr>
          <p:nvPr>
            <p:ph sz="quarter" idx="1"/>
          </p:nvPr>
        </p:nvSpPr>
        <p:spPr/>
        <p:txBody>
          <a:bodyPr>
            <a:normAutofit fontScale="92500" lnSpcReduction="10000"/>
          </a:bodyPr>
          <a:lstStyle/>
          <a:p>
            <a:r>
              <a:rPr lang="en-US" dirty="0" smtClean="0"/>
              <a:t>According to Gandhi self-purification and self-regulation are very vital.</a:t>
            </a:r>
          </a:p>
          <a:p>
            <a:r>
              <a:rPr lang="en-US" dirty="0" smtClean="0"/>
              <a:t>Control of all senses in thought, words and deeds.</a:t>
            </a:r>
          </a:p>
          <a:p>
            <a:r>
              <a:rPr lang="en-US" dirty="0" smtClean="0"/>
              <a:t>It was Gandhi’s considered opinion that sexual union was meant not for pleasure but for bringing forth progeny.</a:t>
            </a:r>
          </a:p>
          <a:p>
            <a:r>
              <a:rPr lang="en-US" dirty="0" smtClean="0"/>
              <a:t>Gandhi was great advocate of women’s liberation. The congenial atmosphere for women’s participation can be created if the vow of celibacy is observed.</a:t>
            </a:r>
            <a:endParaRPr lang="en-IN" dirty="0"/>
          </a:p>
        </p:txBody>
      </p:sp>
    </p:spTree>
    <p:extLst>
      <p:ext uri="{BB962C8B-B14F-4D97-AF65-F5344CB8AC3E}">
        <p14:creationId xmlns:p14="http://schemas.microsoft.com/office/powerpoint/2010/main" val="2194516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i="1" dirty="0" smtClean="0">
                <a:solidFill>
                  <a:schemeClr val="tx1"/>
                </a:solidFill>
              </a:rPr>
              <a:t>Aswada </a:t>
            </a:r>
            <a:r>
              <a:rPr lang="en-US" sz="3200" dirty="0" smtClean="0">
                <a:solidFill>
                  <a:schemeClr val="tx1"/>
                </a:solidFill>
              </a:rPr>
              <a:t>or control over the palate</a:t>
            </a:r>
            <a:endParaRPr lang="en-IN" sz="3200" dirty="0">
              <a:solidFill>
                <a:schemeClr val="tx1"/>
              </a:solidFill>
            </a:endParaRPr>
          </a:p>
        </p:txBody>
      </p:sp>
      <p:sp>
        <p:nvSpPr>
          <p:cNvPr id="3" name="Content Placeholder 2"/>
          <p:cNvSpPr>
            <a:spLocks noGrp="1"/>
          </p:cNvSpPr>
          <p:nvPr>
            <p:ph sz="quarter" idx="1"/>
          </p:nvPr>
        </p:nvSpPr>
        <p:spPr/>
        <p:txBody>
          <a:bodyPr>
            <a:normAutofit fontScale="92500" lnSpcReduction="20000"/>
          </a:bodyPr>
          <a:lstStyle/>
          <a:p>
            <a:pPr algn="just">
              <a:buFont typeface="Wingdings" pitchFamily="2" charset="2"/>
              <a:buChar char="v"/>
            </a:pPr>
            <a:r>
              <a:rPr lang="en-US" dirty="0" smtClean="0"/>
              <a:t>Taste buds are difficult to control or regulate. In controlling palate taste has to be completely sacrificed and nutritive food in limited quantity has to be consumed. </a:t>
            </a:r>
          </a:p>
          <a:p>
            <a:pPr algn="just">
              <a:buFont typeface="Wingdings" pitchFamily="2" charset="2"/>
              <a:buChar char="v"/>
            </a:pPr>
            <a:endParaRPr lang="en-US" dirty="0" smtClean="0"/>
          </a:p>
          <a:p>
            <a:pPr algn="just">
              <a:buFont typeface="Wingdings" pitchFamily="2" charset="2"/>
              <a:buChar char="v"/>
            </a:pPr>
            <a:endParaRPr lang="en-US" dirty="0" smtClean="0"/>
          </a:p>
          <a:p>
            <a:pPr algn="just">
              <a:buFont typeface="Wingdings" pitchFamily="2" charset="2"/>
              <a:buChar char="v"/>
            </a:pPr>
            <a:endParaRPr lang="en-US" dirty="0" smtClean="0"/>
          </a:p>
          <a:p>
            <a:pPr algn="just">
              <a:buFont typeface="Wingdings" pitchFamily="2" charset="2"/>
              <a:buChar char="v"/>
            </a:pPr>
            <a:r>
              <a:rPr lang="en-US" dirty="0" smtClean="0"/>
              <a:t>Acquiring or desiring to acquire something which does not belong to oneself is theft. Observance of non-stealing physically and mentally is compulsory.</a:t>
            </a:r>
            <a:endParaRPr lang="en-IN" dirty="0"/>
          </a:p>
        </p:txBody>
      </p:sp>
      <p:sp>
        <p:nvSpPr>
          <p:cNvPr id="4" name="TextBox 3"/>
          <p:cNvSpPr txBox="1"/>
          <p:nvPr/>
        </p:nvSpPr>
        <p:spPr>
          <a:xfrm>
            <a:off x="1066800" y="3124200"/>
            <a:ext cx="6324600" cy="1477328"/>
          </a:xfrm>
          <a:prstGeom prst="rect">
            <a:avLst/>
          </a:prstGeom>
          <a:noFill/>
        </p:spPr>
        <p:txBody>
          <a:bodyPr wrap="square" rtlCol="0">
            <a:spAutoFit/>
          </a:bodyPr>
          <a:lstStyle/>
          <a:p>
            <a:pPr algn="ctr"/>
            <a:endParaRPr lang="en-US" sz="3000" dirty="0" smtClean="0">
              <a:latin typeface="+mj-lt"/>
            </a:endParaRPr>
          </a:p>
          <a:p>
            <a:pPr algn="ctr"/>
            <a:r>
              <a:rPr lang="en-US" sz="3000" i="1" dirty="0" smtClean="0">
                <a:latin typeface="+mj-lt"/>
              </a:rPr>
              <a:t>ASTEYA</a:t>
            </a:r>
            <a:r>
              <a:rPr lang="en-US" sz="3000" dirty="0" smtClean="0">
                <a:latin typeface="+mj-lt"/>
              </a:rPr>
              <a:t> OR NON-STEALING</a:t>
            </a:r>
          </a:p>
          <a:p>
            <a:pPr algn="ctr"/>
            <a:endParaRPr lang="en-US" sz="3000" dirty="0">
              <a:latin typeface="+mj-lt"/>
            </a:endParaRPr>
          </a:p>
        </p:txBody>
      </p:sp>
    </p:spTree>
    <p:extLst>
      <p:ext uri="{BB962C8B-B14F-4D97-AF65-F5344CB8AC3E}">
        <p14:creationId xmlns:p14="http://schemas.microsoft.com/office/powerpoint/2010/main" val="2311766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838200"/>
          </a:xfrm>
        </p:spPr>
        <p:txBody>
          <a:bodyPr/>
          <a:lstStyle/>
          <a:p>
            <a:pPr algn="ctr"/>
            <a:r>
              <a:rPr lang="en-US" i="1" dirty="0" smtClean="0"/>
              <a:t>Aparigraha</a:t>
            </a:r>
            <a:r>
              <a:rPr lang="en-US" dirty="0" smtClean="0"/>
              <a:t> or non-possession</a:t>
            </a:r>
            <a:endParaRPr lang="en-IN" dirty="0"/>
          </a:p>
        </p:txBody>
      </p:sp>
      <p:sp>
        <p:nvSpPr>
          <p:cNvPr id="3" name="Content Placeholder 2"/>
          <p:cNvSpPr>
            <a:spLocks noGrp="1"/>
          </p:cNvSpPr>
          <p:nvPr>
            <p:ph sz="quarter" idx="1"/>
          </p:nvPr>
        </p:nvSpPr>
        <p:spPr/>
        <p:txBody>
          <a:bodyPr>
            <a:normAutofit fontScale="85000" lnSpcReduction="20000"/>
          </a:bodyPr>
          <a:lstStyle/>
          <a:p>
            <a:pPr algn="just">
              <a:buFont typeface="Wingdings" pitchFamily="2" charset="2"/>
              <a:buChar char="v"/>
            </a:pPr>
            <a:r>
              <a:rPr lang="en-US" dirty="0" smtClean="0"/>
              <a:t>God never stores for tomorrow. According to Gandhi, “the rich have superfluous store of things which they do not  need, while millions are starved to death for want of sustenance. Possessions and richness comes in the way of seeking truth. Truth –seekers have always been voluntarily poor.”</a:t>
            </a:r>
          </a:p>
          <a:p>
            <a:endParaRPr lang="en-US" dirty="0" smtClean="0"/>
          </a:p>
          <a:p>
            <a:endParaRPr lang="en-US" dirty="0" smtClean="0"/>
          </a:p>
          <a:p>
            <a:endParaRPr lang="en-US" dirty="0" smtClean="0"/>
          </a:p>
          <a:p>
            <a:pPr>
              <a:buFont typeface="Wingdings" pitchFamily="2" charset="2"/>
              <a:buChar char="v"/>
            </a:pPr>
            <a:r>
              <a:rPr lang="en-US" dirty="0" smtClean="0"/>
              <a:t>Freedom from deaths and delusions is fearlessness.</a:t>
            </a:r>
          </a:p>
          <a:p>
            <a:pPr>
              <a:buFont typeface="Wingdings" pitchFamily="2" charset="2"/>
              <a:buChar char="v"/>
            </a:pPr>
            <a:r>
              <a:rPr lang="en-US" dirty="0" smtClean="0"/>
              <a:t>A truth seeker and non-violent practicener is always fearless. Violence is display of one’s own fear.   </a:t>
            </a:r>
            <a:endParaRPr lang="en-IN" dirty="0"/>
          </a:p>
        </p:txBody>
      </p:sp>
      <p:sp>
        <p:nvSpPr>
          <p:cNvPr id="5" name="TextBox 4"/>
          <p:cNvSpPr txBox="1"/>
          <p:nvPr/>
        </p:nvSpPr>
        <p:spPr>
          <a:xfrm>
            <a:off x="533400" y="3886200"/>
            <a:ext cx="7848600" cy="1015663"/>
          </a:xfrm>
          <a:prstGeom prst="rect">
            <a:avLst/>
          </a:prstGeom>
          <a:noFill/>
        </p:spPr>
        <p:txBody>
          <a:bodyPr wrap="square" rtlCol="0">
            <a:spAutoFit/>
          </a:bodyPr>
          <a:lstStyle/>
          <a:p>
            <a:pPr algn="ctr"/>
            <a:r>
              <a:rPr lang="en-US" sz="3000" i="1" dirty="0" smtClean="0">
                <a:latin typeface="+mj-lt"/>
              </a:rPr>
              <a:t>ABHAY</a:t>
            </a:r>
            <a:r>
              <a:rPr lang="en-US" sz="3000" dirty="0" smtClean="0">
                <a:latin typeface="+mj-lt"/>
              </a:rPr>
              <a:t> OR FEARLESSNESS</a:t>
            </a:r>
          </a:p>
          <a:p>
            <a:endParaRPr lang="en-US" sz="3000" dirty="0">
              <a:latin typeface="+mj-lt"/>
            </a:endParaRPr>
          </a:p>
        </p:txBody>
      </p:sp>
    </p:spTree>
    <p:extLst>
      <p:ext uri="{BB962C8B-B14F-4D97-AF65-F5344CB8AC3E}">
        <p14:creationId xmlns:p14="http://schemas.microsoft.com/office/powerpoint/2010/main" val="3756960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838200"/>
          </a:xfrm>
        </p:spPr>
        <p:txBody>
          <a:bodyPr>
            <a:normAutofit/>
          </a:bodyPr>
          <a:lstStyle/>
          <a:p>
            <a:pPr algn="ctr"/>
            <a:r>
              <a:rPr lang="en-US" sz="3200" dirty="0" smtClean="0"/>
              <a:t>Removal of untouchability</a:t>
            </a:r>
            <a:endParaRPr lang="en-IN" sz="3200" dirty="0"/>
          </a:p>
        </p:txBody>
      </p:sp>
      <p:sp>
        <p:nvSpPr>
          <p:cNvPr id="3" name="Content Placeholder 2"/>
          <p:cNvSpPr>
            <a:spLocks noGrp="1"/>
          </p:cNvSpPr>
          <p:nvPr>
            <p:ph sz="quarter" idx="1"/>
          </p:nvPr>
        </p:nvSpPr>
        <p:spPr/>
        <p:txBody>
          <a:bodyPr>
            <a:normAutofit/>
          </a:bodyPr>
          <a:lstStyle/>
          <a:p>
            <a:pPr algn="just">
              <a:buFont typeface="Wingdings" pitchFamily="2" charset="2"/>
              <a:buChar char="v"/>
            </a:pPr>
            <a:r>
              <a:rPr lang="en-US" sz="3000" dirty="0" smtClean="0"/>
              <a:t>As a shame on Hinduism and should be removed.</a:t>
            </a:r>
          </a:p>
          <a:p>
            <a:endParaRPr lang="en-US" dirty="0" smtClean="0"/>
          </a:p>
          <a:p>
            <a:endParaRPr lang="en-US" dirty="0" smtClean="0"/>
          </a:p>
          <a:p>
            <a:pPr algn="just">
              <a:buFont typeface="Wingdings" pitchFamily="2" charset="2"/>
              <a:buChar char="v"/>
            </a:pPr>
            <a:r>
              <a:rPr lang="en-US" sz="2800" dirty="0" smtClean="0"/>
              <a:t>If one does not do physical labor and eats, he is a thief.</a:t>
            </a:r>
          </a:p>
          <a:p>
            <a:pPr marL="0" indent="0">
              <a:buNone/>
            </a:pPr>
            <a:endParaRPr lang="en-US" dirty="0" smtClean="0"/>
          </a:p>
          <a:p>
            <a:pPr>
              <a:buFont typeface="Wingdings" pitchFamily="2" charset="2"/>
              <a:buChar char="v"/>
            </a:pPr>
            <a:endParaRPr lang="en-US" sz="2800" dirty="0" smtClean="0"/>
          </a:p>
          <a:p>
            <a:pPr algn="just">
              <a:buFont typeface="Wingdings" pitchFamily="2" charset="2"/>
              <a:buChar char="v"/>
            </a:pPr>
            <a:r>
              <a:rPr lang="en-US" sz="2800" dirty="0" smtClean="0"/>
              <a:t>All religions ultimately leads to search of truth.</a:t>
            </a:r>
          </a:p>
        </p:txBody>
      </p:sp>
      <p:sp>
        <p:nvSpPr>
          <p:cNvPr id="4" name="TextBox 3"/>
          <p:cNvSpPr txBox="1"/>
          <p:nvPr/>
        </p:nvSpPr>
        <p:spPr>
          <a:xfrm>
            <a:off x="990600" y="2286001"/>
            <a:ext cx="7239000" cy="523220"/>
          </a:xfrm>
          <a:prstGeom prst="rect">
            <a:avLst/>
          </a:prstGeom>
          <a:noFill/>
        </p:spPr>
        <p:txBody>
          <a:bodyPr wrap="square" rtlCol="0">
            <a:spAutoFit/>
          </a:bodyPr>
          <a:lstStyle/>
          <a:p>
            <a:pPr algn="ctr"/>
            <a:r>
              <a:rPr lang="en-US" sz="2800" b="1" dirty="0" smtClean="0"/>
              <a:t>BREAD-LABOUR</a:t>
            </a:r>
            <a:endParaRPr lang="en-US" sz="2800" b="1" dirty="0"/>
          </a:p>
        </p:txBody>
      </p:sp>
      <p:sp>
        <p:nvSpPr>
          <p:cNvPr id="5" name="TextBox 4"/>
          <p:cNvSpPr txBox="1"/>
          <p:nvPr/>
        </p:nvSpPr>
        <p:spPr>
          <a:xfrm>
            <a:off x="1066800" y="4277380"/>
            <a:ext cx="7239000" cy="523220"/>
          </a:xfrm>
          <a:prstGeom prst="rect">
            <a:avLst/>
          </a:prstGeom>
          <a:noFill/>
        </p:spPr>
        <p:txBody>
          <a:bodyPr wrap="square" rtlCol="0">
            <a:spAutoFit/>
          </a:bodyPr>
          <a:lstStyle/>
          <a:p>
            <a:pPr algn="ctr">
              <a:buNone/>
            </a:pPr>
            <a:r>
              <a:rPr lang="en-US" sz="2800" b="1" dirty="0" smtClean="0"/>
              <a:t>EQUALITY OF ALL RELIGIONS</a:t>
            </a:r>
          </a:p>
        </p:txBody>
      </p:sp>
    </p:spTree>
    <p:extLst>
      <p:ext uri="{BB962C8B-B14F-4D97-AF65-F5344CB8AC3E}">
        <p14:creationId xmlns:p14="http://schemas.microsoft.com/office/powerpoint/2010/main" val="2462267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467600" cy="1143000"/>
          </a:xfrm>
        </p:spPr>
        <p:txBody>
          <a:bodyPr>
            <a:normAutofit fontScale="90000"/>
          </a:bodyPr>
          <a:lstStyle/>
          <a:p>
            <a:pPr algn="ctr"/>
            <a:r>
              <a:rPr lang="en-US" i="1" dirty="0" smtClean="0"/>
              <a:t>Swadeshi</a:t>
            </a:r>
            <a:r>
              <a:rPr lang="en-IN" i="1" dirty="0" smtClean="0"/>
              <a:t/>
            </a:r>
            <a:br>
              <a:rPr lang="en-IN" i="1" dirty="0" smtClean="0"/>
            </a:br>
            <a:endParaRPr lang="en-US" i="1" dirty="0"/>
          </a:p>
        </p:txBody>
      </p:sp>
      <p:sp>
        <p:nvSpPr>
          <p:cNvPr id="3" name="Content Placeholder 2"/>
          <p:cNvSpPr>
            <a:spLocks noGrp="1"/>
          </p:cNvSpPr>
          <p:nvPr>
            <p:ph sz="quarter" idx="1"/>
          </p:nvPr>
        </p:nvSpPr>
        <p:spPr/>
        <p:txBody>
          <a:bodyPr>
            <a:normAutofit/>
          </a:bodyPr>
          <a:lstStyle/>
          <a:p>
            <a:pPr lvl="0" algn="just">
              <a:buFont typeface="Wingdings" pitchFamily="2" charset="2"/>
              <a:buChar char="v"/>
            </a:pPr>
            <a:r>
              <a:rPr lang="en-US" sz="2800" dirty="0" smtClean="0"/>
              <a:t>Think globally act locally</a:t>
            </a:r>
          </a:p>
          <a:p>
            <a:pPr marL="0" lvl="0" indent="0" algn="just">
              <a:buNone/>
            </a:pPr>
            <a:endParaRPr lang="en-IN" sz="2800" dirty="0" smtClean="0"/>
          </a:p>
          <a:p>
            <a:pPr lvl="0" algn="just">
              <a:buFont typeface="Wingdings" pitchFamily="2" charset="2"/>
              <a:buChar char="v"/>
            </a:pPr>
            <a:r>
              <a:rPr lang="en-US" sz="2800" dirty="0" smtClean="0"/>
              <a:t>Small is beautiful</a:t>
            </a:r>
          </a:p>
          <a:p>
            <a:pPr lvl="0" algn="just">
              <a:buFont typeface="Wingdings" pitchFamily="2" charset="2"/>
              <a:buChar char="v"/>
            </a:pPr>
            <a:endParaRPr lang="en-IN" sz="2800" dirty="0" smtClean="0"/>
          </a:p>
          <a:p>
            <a:pPr lvl="0" algn="just">
              <a:buFont typeface="Wingdings" pitchFamily="2" charset="2"/>
              <a:buChar char="v"/>
            </a:pPr>
            <a:r>
              <a:rPr lang="en-US" sz="2800" dirty="0" smtClean="0"/>
              <a:t>Less is more</a:t>
            </a:r>
          </a:p>
          <a:p>
            <a:pPr lvl="0" algn="just">
              <a:buFont typeface="Wingdings" pitchFamily="2" charset="2"/>
              <a:buChar char="v"/>
            </a:pPr>
            <a:endParaRPr lang="en-IN" sz="2800" dirty="0" smtClean="0"/>
          </a:p>
          <a:p>
            <a:pPr lvl="0" algn="just">
              <a:buFont typeface="Wingdings" pitchFamily="2" charset="2"/>
              <a:buChar char="v"/>
            </a:pPr>
            <a:r>
              <a:rPr lang="en-US" sz="2800" dirty="0" smtClean="0"/>
              <a:t>Keep you doors and windows open but be aware that you are not swept off you feet. </a:t>
            </a:r>
            <a:endParaRPr lang="en-IN" sz="2800" dirty="0" smtClean="0"/>
          </a:p>
          <a:p>
            <a:endParaRPr lang="en-IN" sz="2800" dirty="0" smtClean="0"/>
          </a:p>
          <a:p>
            <a:pPr>
              <a:buNone/>
            </a:pPr>
            <a:endParaRPr lang="en-US" sz="2800" dirty="0"/>
          </a:p>
        </p:txBody>
      </p:sp>
    </p:spTree>
    <p:extLst>
      <p:ext uri="{BB962C8B-B14F-4D97-AF65-F5344CB8AC3E}">
        <p14:creationId xmlns:p14="http://schemas.microsoft.com/office/powerpoint/2010/main" val="1454305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295400"/>
            <a:ext cx="7924800" cy="4832092"/>
          </a:xfrm>
          <a:prstGeom prst="rect">
            <a:avLst/>
          </a:prstGeom>
        </p:spPr>
        <p:txBody>
          <a:bodyPr wrap="square">
            <a:spAutoFit/>
          </a:bodyPr>
          <a:lstStyle/>
          <a:p>
            <a:pPr marL="457200" indent="-457200" algn="just">
              <a:buFont typeface="Wingdings" pitchFamily="2" charset="2"/>
              <a:buChar char="v"/>
            </a:pPr>
            <a:r>
              <a:rPr lang="en-US" sz="2800" dirty="0" smtClean="0">
                <a:latin typeface="Franklin Gothic Book (Body)"/>
                <a:cs typeface="Times New Roman" pitchFamily="18" charset="0"/>
              </a:rPr>
              <a:t>Realizing the importance of developing an integrated personality of the child, Gandhi evolved the system of Basic Education which aimed at developing not merely the qualities of head but also the qualities of heart and the hand through training in crafts. </a:t>
            </a:r>
          </a:p>
          <a:p>
            <a:pPr algn="just"/>
            <a:endParaRPr lang="en-US" sz="2800" dirty="0" smtClean="0">
              <a:latin typeface="Franklin Gothic Book (Body)"/>
              <a:cs typeface="Times New Roman" pitchFamily="18" charset="0"/>
            </a:endParaRPr>
          </a:p>
          <a:p>
            <a:pPr marL="457200" indent="-457200" algn="just">
              <a:buFont typeface="Wingdings" pitchFamily="2" charset="2"/>
              <a:buChar char="v"/>
            </a:pPr>
            <a:r>
              <a:rPr lang="en-US" sz="2800" dirty="0" smtClean="0">
                <a:latin typeface="Franklin Gothic Book (Body)"/>
                <a:cs typeface="Times New Roman" pitchFamily="18" charset="0"/>
              </a:rPr>
              <a:t>Today. there is more and more realization that along with science based education, there is need for value- oriented peace education at all stages for human sustenance. </a:t>
            </a:r>
            <a:endParaRPr lang="en-US" sz="2800" dirty="0">
              <a:latin typeface="Franklin Gothic Book (Body)"/>
              <a:cs typeface="Times New Roman" pitchFamily="18" charset="0"/>
            </a:endParaRPr>
          </a:p>
        </p:txBody>
      </p:sp>
      <p:sp>
        <p:nvSpPr>
          <p:cNvPr id="3" name="Slide Number Placeholder 2"/>
          <p:cNvSpPr>
            <a:spLocks noGrp="1"/>
          </p:cNvSpPr>
          <p:nvPr>
            <p:ph type="sldNum" sz="quarter" idx="12"/>
          </p:nvPr>
        </p:nvSpPr>
        <p:spPr/>
        <p:txBody>
          <a:bodyPr/>
          <a:lstStyle/>
          <a:p>
            <a:fld id="{1A2AC448-3FD9-4848-8016-454009142800}" type="slidenum">
              <a:rPr lang="en-US" smtClean="0"/>
              <a:pPr/>
              <a:t>19</a:t>
            </a:fld>
            <a:endParaRPr lang="en-US"/>
          </a:p>
        </p:txBody>
      </p:sp>
      <p:sp>
        <p:nvSpPr>
          <p:cNvPr id="5" name="TextBox 4"/>
          <p:cNvSpPr txBox="1"/>
          <p:nvPr/>
        </p:nvSpPr>
        <p:spPr>
          <a:xfrm>
            <a:off x="762000" y="609600"/>
            <a:ext cx="7086600" cy="461665"/>
          </a:xfrm>
          <a:prstGeom prst="rect">
            <a:avLst/>
          </a:prstGeom>
          <a:noFill/>
        </p:spPr>
        <p:txBody>
          <a:bodyPr wrap="square" rtlCol="0">
            <a:spAutoFit/>
          </a:bodyPr>
          <a:lstStyle/>
          <a:p>
            <a:pPr algn="ctr"/>
            <a:r>
              <a:rPr lang="en-US" sz="24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Peace education for individual </a:t>
            </a:r>
            <a:endParaRPr lang="en-US" sz="2400" b="1" cap="all" dirty="0">
              <a:ln w="9000" cmpd="sng">
                <a:solidFill>
                  <a:schemeClr val="accent4">
                    <a:shade val="50000"/>
                    <a:satMod val="120000"/>
                  </a:schemeClr>
                </a:solidFill>
                <a:prstDash val="solid"/>
              </a:ln>
              <a:effectLst>
                <a:reflection blurRad="12700" stA="28000" endPos="45000" dist="1000" dir="5400000" sy="-100000" algn="bl" rotWithShape="0"/>
              </a:effectLst>
            </a:endParaRPr>
          </a:p>
        </p:txBody>
      </p:sp>
    </p:spTree>
    <p:extLst>
      <p:ext uri="{BB962C8B-B14F-4D97-AF65-F5344CB8AC3E}">
        <p14:creationId xmlns:p14="http://schemas.microsoft.com/office/powerpoint/2010/main" val="2385098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chemeClr val="tx1"/>
                </a:solidFill>
              </a:rPr>
              <a:t>Background</a:t>
            </a:r>
            <a:r>
              <a:rPr lang="en-US" sz="3200" dirty="0" smtClean="0">
                <a:solidFill>
                  <a:srgbClr val="FF0000"/>
                </a:solidFill>
              </a:rPr>
              <a:t> </a:t>
            </a:r>
            <a:endParaRPr lang="en-IN" sz="3200" dirty="0">
              <a:solidFill>
                <a:srgbClr val="FF0000"/>
              </a:solidFill>
            </a:endParaRPr>
          </a:p>
        </p:txBody>
      </p:sp>
      <p:sp>
        <p:nvSpPr>
          <p:cNvPr id="3" name="Content Placeholder 2"/>
          <p:cNvSpPr>
            <a:spLocks noGrp="1"/>
          </p:cNvSpPr>
          <p:nvPr>
            <p:ph sz="quarter" idx="1"/>
          </p:nvPr>
        </p:nvSpPr>
        <p:spPr/>
        <p:txBody>
          <a:bodyPr>
            <a:normAutofit lnSpcReduction="10000"/>
          </a:bodyPr>
          <a:lstStyle/>
          <a:p>
            <a:pPr algn="just">
              <a:buFont typeface="Wingdings" pitchFamily="2" charset="2"/>
              <a:buChar char="v"/>
            </a:pPr>
            <a:r>
              <a:rPr lang="en-US" sz="2800" dirty="0" smtClean="0"/>
              <a:t>20</a:t>
            </a:r>
            <a:r>
              <a:rPr lang="en-US" sz="2800" baseline="30000" dirty="0" smtClean="0"/>
              <a:t>th</a:t>
            </a:r>
            <a:r>
              <a:rPr lang="en-US" sz="2800" dirty="0" smtClean="0"/>
              <a:t> century was the bloodiest century with two world wars and endless conflicts among individuals, communities, states and environment. </a:t>
            </a:r>
          </a:p>
          <a:p>
            <a:pPr marL="0" indent="0" algn="just">
              <a:buNone/>
            </a:pPr>
            <a:endParaRPr lang="en-IN" sz="2800" dirty="0"/>
          </a:p>
          <a:p>
            <a:pPr algn="just">
              <a:buFont typeface="Wingdings" pitchFamily="2" charset="2"/>
              <a:buChar char="v"/>
            </a:pPr>
            <a:r>
              <a:rPr lang="en-US" sz="2800" dirty="0" smtClean="0"/>
              <a:t>The last decades of the century has put the humanity on the path of globalization, where intolerance, terrorism and wars are inherent.</a:t>
            </a:r>
          </a:p>
          <a:p>
            <a:pPr marL="0" indent="0" algn="just">
              <a:buNone/>
            </a:pPr>
            <a:endParaRPr lang="en-US" sz="2800" dirty="0" smtClean="0"/>
          </a:p>
          <a:p>
            <a:pPr algn="just">
              <a:buFont typeface="Wingdings" pitchFamily="2" charset="2"/>
              <a:buChar char="v"/>
            </a:pPr>
            <a:r>
              <a:rPr lang="en-US" sz="2800" dirty="0" smtClean="0"/>
              <a:t>Globalization is dividing the already divided world. It is increasing the gap between rich and poor. </a:t>
            </a:r>
            <a:endParaRPr lang="en-IN" sz="2800" dirty="0" smtClean="0"/>
          </a:p>
          <a:p>
            <a:pPr algn="just"/>
            <a:endParaRPr lang="en-IN" dirty="0"/>
          </a:p>
        </p:txBody>
      </p:sp>
    </p:spTree>
    <p:extLst>
      <p:ext uri="{BB962C8B-B14F-4D97-AF65-F5344CB8AC3E}">
        <p14:creationId xmlns:p14="http://schemas.microsoft.com/office/powerpoint/2010/main" val="9978386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86800" cy="5181600"/>
          </a:xfrm>
        </p:spPr>
        <p:txBody>
          <a:bodyPr>
            <a:noAutofit/>
          </a:bodyPr>
          <a:lstStyle/>
          <a:p>
            <a:pPr algn="just">
              <a:buFont typeface="Wingdings" pitchFamily="2" charset="2"/>
              <a:buChar char="v"/>
            </a:pPr>
            <a:r>
              <a:rPr lang="en-US" sz="2800" dirty="0" smtClean="0">
                <a:latin typeface="Franklin Gothic Book (Body)"/>
                <a:cs typeface="Times New Roman" pitchFamily="18" charset="0"/>
              </a:rPr>
              <a:t>In </a:t>
            </a:r>
            <a:r>
              <a:rPr lang="en-US" sz="2800" dirty="0">
                <a:latin typeface="Franklin Gothic Book (Body)"/>
                <a:cs typeface="Times New Roman" pitchFamily="18" charset="0"/>
              </a:rPr>
              <a:t>view of the explosion in information technology that has affected human life in all its aspects, care will have to be taken to see that modern methods and techniques of education are adopted and utilized not only for acquiring new knowledge but also for preserving all that is good and useful in the traditional value System</a:t>
            </a:r>
            <a:r>
              <a:rPr lang="en-US" sz="2800" dirty="0" smtClean="0">
                <a:latin typeface="Franklin Gothic Book (Body)"/>
                <a:cs typeface="Times New Roman" pitchFamily="18" charset="0"/>
              </a:rPr>
              <a:t>.</a:t>
            </a:r>
          </a:p>
          <a:p>
            <a:pPr marL="0" indent="0" algn="just">
              <a:buNone/>
            </a:pPr>
            <a:endParaRPr lang="en-US" sz="2800" dirty="0" smtClean="0">
              <a:latin typeface="Franklin Gothic Book (Body)"/>
              <a:cs typeface="Times New Roman" pitchFamily="18" charset="0"/>
            </a:endParaRPr>
          </a:p>
          <a:p>
            <a:pPr algn="just">
              <a:buFont typeface="Wingdings" pitchFamily="2" charset="2"/>
              <a:buChar char="v"/>
            </a:pPr>
            <a:r>
              <a:rPr lang="en-US" sz="2800" dirty="0" smtClean="0">
                <a:latin typeface="Franklin Gothic Book (Body)"/>
                <a:cs typeface="Times New Roman" pitchFamily="18" charset="0"/>
              </a:rPr>
              <a:t> </a:t>
            </a:r>
            <a:r>
              <a:rPr lang="en-US" sz="2800" dirty="0">
                <a:latin typeface="Franklin Gothic Book (Body)"/>
              </a:rPr>
              <a:t>Gandhi and other well known educationists of the world agreed that the aim of education must be character building </a:t>
            </a:r>
          </a:p>
          <a:p>
            <a:pPr>
              <a:buFont typeface="Wingdings" pitchFamily="2" charset="2"/>
              <a:buChar char="v"/>
            </a:pPr>
            <a:endParaRPr lang="en-IN" sz="2800" dirty="0">
              <a:latin typeface="Franklin Gothic Book (Body)"/>
            </a:endParaRPr>
          </a:p>
        </p:txBody>
      </p:sp>
    </p:spTree>
    <p:extLst>
      <p:ext uri="{BB962C8B-B14F-4D97-AF65-F5344CB8AC3E}">
        <p14:creationId xmlns:p14="http://schemas.microsoft.com/office/powerpoint/2010/main" val="1478590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013325"/>
          </a:xfrm>
        </p:spPr>
        <p:txBody>
          <a:bodyPr>
            <a:normAutofit/>
          </a:bodyPr>
          <a:lstStyle/>
          <a:p>
            <a:pPr algn="just">
              <a:buFont typeface="Wingdings" pitchFamily="2" charset="2"/>
              <a:buChar char="v"/>
            </a:pPr>
            <a:r>
              <a:rPr lang="en-US" sz="2800" dirty="0">
                <a:latin typeface="Franklin Gothic Book (Body)"/>
              </a:rPr>
              <a:t>Developing wisdom and the capability of differentiating between right and </a:t>
            </a:r>
            <a:r>
              <a:rPr lang="en-US" sz="2800" dirty="0" smtClean="0">
                <a:latin typeface="Franklin Gothic Book (Body)"/>
              </a:rPr>
              <a:t>wrong. </a:t>
            </a:r>
            <a:endParaRPr lang="en-US" sz="2800" dirty="0">
              <a:latin typeface="Franklin Gothic Book (Body)"/>
            </a:endParaRPr>
          </a:p>
          <a:p>
            <a:pPr algn="just">
              <a:buFont typeface="Wingdings" pitchFamily="2" charset="2"/>
              <a:buChar char="v"/>
            </a:pPr>
            <a:r>
              <a:rPr lang="en-US" sz="2800" dirty="0">
                <a:latin typeface="Franklin Gothic Book (Body)"/>
              </a:rPr>
              <a:t>Appreciating the importance of Love, Care and nonviolence. </a:t>
            </a:r>
          </a:p>
          <a:p>
            <a:pPr algn="just">
              <a:buFont typeface="Wingdings" pitchFamily="2" charset="2"/>
              <a:buChar char="v"/>
            </a:pPr>
            <a:r>
              <a:rPr lang="en-US" sz="2800" dirty="0">
                <a:latin typeface="Franklin Gothic Book (Body)"/>
              </a:rPr>
              <a:t>An ideal society as visualized by Gandhi is a harmonious community based on co-operation and mutual aid. </a:t>
            </a:r>
          </a:p>
          <a:p>
            <a:pPr algn="just">
              <a:buFont typeface="Wingdings" pitchFamily="2" charset="2"/>
              <a:buChar char="v"/>
            </a:pPr>
            <a:r>
              <a:rPr lang="en-US" sz="2800" dirty="0">
                <a:latin typeface="Franklin Gothic Book (Body)"/>
              </a:rPr>
              <a:t>Peace education is looked upon by the Mahatma as a means for the establishment of a society based on equality and social justice.</a:t>
            </a:r>
            <a:endParaRPr lang="en-US" sz="2800" dirty="0">
              <a:latin typeface="Franklin Gothic Book (Body)"/>
              <a:cs typeface="Times New Roman" pitchFamily="18" charset="0"/>
            </a:endParaRPr>
          </a:p>
          <a:p>
            <a:endParaRPr lang="en-IN" sz="2800" dirty="0"/>
          </a:p>
        </p:txBody>
      </p:sp>
    </p:spTree>
    <p:extLst>
      <p:ext uri="{BB962C8B-B14F-4D97-AF65-F5344CB8AC3E}">
        <p14:creationId xmlns:p14="http://schemas.microsoft.com/office/powerpoint/2010/main" val="1725827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143000"/>
            <a:ext cx="8610600" cy="5693866"/>
          </a:xfrm>
          <a:prstGeom prst="rect">
            <a:avLst/>
          </a:prstGeom>
          <a:noFill/>
        </p:spPr>
        <p:txBody>
          <a:bodyPr wrap="square" rtlCol="0">
            <a:spAutoFit/>
          </a:bodyPr>
          <a:lstStyle/>
          <a:p>
            <a:pPr marL="457200" indent="-457200" algn="just">
              <a:buFont typeface="Wingdings" pitchFamily="2" charset="2"/>
              <a:buChar char="v"/>
            </a:pPr>
            <a:r>
              <a:rPr lang="en-US" sz="2700" dirty="0" smtClean="0"/>
              <a:t>Gandhi </a:t>
            </a:r>
            <a:r>
              <a:rPr lang="en-US" sz="2700" dirty="0"/>
              <a:t>and other well known </a:t>
            </a:r>
            <a:r>
              <a:rPr lang="en-US" sz="2700" dirty="0" smtClean="0"/>
              <a:t>educators </a:t>
            </a:r>
            <a:r>
              <a:rPr lang="en-US" sz="2700" dirty="0"/>
              <a:t>of the world agreed that the aim </a:t>
            </a:r>
            <a:r>
              <a:rPr lang="en-US" sz="2700" dirty="0" smtClean="0"/>
              <a:t>of education </a:t>
            </a:r>
            <a:r>
              <a:rPr lang="en-US" sz="2700" dirty="0"/>
              <a:t>must be character </a:t>
            </a:r>
            <a:r>
              <a:rPr lang="en-US" sz="2700" dirty="0" smtClean="0"/>
              <a:t>building.</a:t>
            </a:r>
          </a:p>
          <a:p>
            <a:pPr marL="457200" indent="-457200" algn="just">
              <a:buFont typeface="Wingdings" pitchFamily="2" charset="2"/>
              <a:buChar char="v"/>
            </a:pPr>
            <a:r>
              <a:rPr lang="en-US" sz="2700" dirty="0" smtClean="0"/>
              <a:t>Developing wisdom </a:t>
            </a:r>
            <a:r>
              <a:rPr lang="en-US" sz="2700" dirty="0"/>
              <a:t>and the capability of differentiating between right and </a:t>
            </a:r>
            <a:r>
              <a:rPr lang="en-US" sz="2700" dirty="0" smtClean="0"/>
              <a:t>wrong. </a:t>
            </a:r>
          </a:p>
          <a:p>
            <a:pPr marL="457200" indent="-457200" algn="just">
              <a:buFont typeface="Wingdings" pitchFamily="2" charset="2"/>
              <a:buChar char="v"/>
            </a:pPr>
            <a:r>
              <a:rPr lang="en-US" sz="2700" dirty="0"/>
              <a:t>A</a:t>
            </a:r>
            <a:r>
              <a:rPr lang="en-US" sz="2700" dirty="0" smtClean="0"/>
              <a:t>ppreciating </a:t>
            </a:r>
            <a:r>
              <a:rPr lang="en-US" sz="2700" dirty="0"/>
              <a:t>the importance of </a:t>
            </a:r>
            <a:r>
              <a:rPr lang="en-US" sz="2700" dirty="0" smtClean="0"/>
              <a:t>Love, Care and nonviolence. </a:t>
            </a:r>
          </a:p>
          <a:p>
            <a:pPr marL="457200" indent="-457200" algn="just">
              <a:buFont typeface="Wingdings" pitchFamily="2" charset="2"/>
              <a:buChar char="v"/>
            </a:pPr>
            <a:r>
              <a:rPr lang="en-US" sz="2700" dirty="0" smtClean="0"/>
              <a:t>An </a:t>
            </a:r>
            <a:r>
              <a:rPr lang="en-US" sz="2700" dirty="0"/>
              <a:t>ideal </a:t>
            </a:r>
            <a:r>
              <a:rPr lang="en-US" sz="2700" dirty="0" smtClean="0"/>
              <a:t>society </a:t>
            </a:r>
            <a:r>
              <a:rPr lang="en-US" sz="2700" dirty="0"/>
              <a:t>as visualized by Gandhi is a harmonious community based </a:t>
            </a:r>
            <a:r>
              <a:rPr lang="en-US" sz="2700" dirty="0" smtClean="0"/>
              <a:t>on </a:t>
            </a:r>
            <a:r>
              <a:rPr lang="en-US" sz="2700" dirty="0"/>
              <a:t>co-operation and mutual aid. </a:t>
            </a:r>
            <a:endParaRPr lang="en-US" sz="2700" dirty="0" smtClean="0"/>
          </a:p>
          <a:p>
            <a:pPr marL="457200" indent="-457200" algn="just">
              <a:buFont typeface="Wingdings" pitchFamily="2" charset="2"/>
              <a:buChar char="v"/>
            </a:pPr>
            <a:r>
              <a:rPr lang="en-US" sz="2700" dirty="0" smtClean="0"/>
              <a:t>Peace </a:t>
            </a:r>
            <a:r>
              <a:rPr lang="en-US" sz="2700" dirty="0"/>
              <a:t>education is looked upon by the Mahatma as a means for the establishment of a society based on equality and social justice.</a:t>
            </a:r>
          </a:p>
        </p:txBody>
      </p:sp>
      <p:sp>
        <p:nvSpPr>
          <p:cNvPr id="4" name="Slide Number Placeholder 3"/>
          <p:cNvSpPr>
            <a:spLocks noGrp="1"/>
          </p:cNvSpPr>
          <p:nvPr>
            <p:ph type="sldNum" sz="quarter" idx="12"/>
          </p:nvPr>
        </p:nvSpPr>
        <p:spPr/>
        <p:txBody>
          <a:bodyPr/>
          <a:lstStyle/>
          <a:p>
            <a:fld id="{1A2AC448-3FD9-4848-8016-454009142800}" type="slidenum">
              <a:rPr lang="en-US" smtClean="0"/>
              <a:pPr/>
              <a:t>22</a:t>
            </a:fld>
            <a:endParaRPr lang="en-US"/>
          </a:p>
        </p:txBody>
      </p:sp>
    </p:spTree>
    <p:extLst>
      <p:ext uri="{BB962C8B-B14F-4D97-AF65-F5344CB8AC3E}">
        <p14:creationId xmlns:p14="http://schemas.microsoft.com/office/powerpoint/2010/main" val="445106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447800"/>
            <a:ext cx="8610600" cy="3970318"/>
          </a:xfrm>
          <a:prstGeom prst="rect">
            <a:avLst/>
          </a:prstGeom>
          <a:noFill/>
        </p:spPr>
        <p:txBody>
          <a:bodyPr wrap="square" rtlCol="0">
            <a:spAutoFit/>
          </a:bodyPr>
          <a:lstStyle/>
          <a:p>
            <a:pPr marL="457200" indent="-457200" algn="just">
              <a:buFont typeface="Wingdings" pitchFamily="2" charset="2"/>
              <a:buChar char="v"/>
            </a:pPr>
            <a:r>
              <a:rPr lang="en-US" sz="2800" dirty="0" smtClean="0"/>
              <a:t>In </a:t>
            </a:r>
            <a:r>
              <a:rPr lang="en-US" sz="2800" dirty="0"/>
              <a:t>Gandhi's scheme of peace education </a:t>
            </a:r>
            <a:r>
              <a:rPr lang="en-US" sz="2800" dirty="0" smtClean="0"/>
              <a:t>creation of </a:t>
            </a:r>
            <a:r>
              <a:rPr lang="en-US" sz="2800" dirty="0"/>
              <a:t>a new and integrated man wedded not to lesser loyalties of nation or community but to world peace and universal </a:t>
            </a:r>
            <a:r>
              <a:rPr lang="en-US" sz="2800" dirty="0" smtClean="0"/>
              <a:t>brotherhood.</a:t>
            </a:r>
          </a:p>
          <a:p>
            <a:pPr algn="just"/>
            <a:endParaRPr lang="en-US" sz="2800" dirty="0" smtClean="0"/>
          </a:p>
          <a:p>
            <a:pPr marL="457200" indent="-457200" algn="just">
              <a:buFont typeface="Wingdings" pitchFamily="2" charset="2"/>
              <a:buChar char="v"/>
            </a:pPr>
            <a:r>
              <a:rPr lang="en-US" sz="2800" dirty="0" smtClean="0"/>
              <a:t>Gandhi </a:t>
            </a:r>
            <a:r>
              <a:rPr lang="en-US" sz="2800" dirty="0"/>
              <a:t>offered an alternative </a:t>
            </a:r>
            <a:r>
              <a:rPr lang="en-US" sz="2800" dirty="0" smtClean="0"/>
              <a:t>life-style, </a:t>
            </a:r>
            <a:r>
              <a:rPr lang="en-US" sz="2800" dirty="0"/>
              <a:t>alternative world vision and a viable set of strategies and methods for societal </a:t>
            </a:r>
            <a:r>
              <a:rPr lang="en-US" sz="2800" dirty="0" smtClean="0"/>
              <a:t>transformation, </a:t>
            </a:r>
            <a:r>
              <a:rPr lang="en-US" sz="2800" dirty="0"/>
              <a:t>peace and stability by invoking the infinite </a:t>
            </a:r>
            <a:r>
              <a:rPr lang="en-US" sz="2800" dirty="0" smtClean="0"/>
              <a:t>power </a:t>
            </a:r>
            <a:r>
              <a:rPr lang="en-US" sz="2800" dirty="0"/>
              <a:t>of </a:t>
            </a:r>
            <a:r>
              <a:rPr lang="en-US" sz="2800" dirty="0" smtClean="0"/>
              <a:t>nonviolence.</a:t>
            </a:r>
            <a:endParaRPr lang="en-US" sz="2800" dirty="0"/>
          </a:p>
        </p:txBody>
      </p:sp>
      <p:sp>
        <p:nvSpPr>
          <p:cNvPr id="4" name="Slide Number Placeholder 3"/>
          <p:cNvSpPr>
            <a:spLocks noGrp="1"/>
          </p:cNvSpPr>
          <p:nvPr>
            <p:ph type="sldNum" sz="quarter" idx="12"/>
          </p:nvPr>
        </p:nvSpPr>
        <p:spPr/>
        <p:txBody>
          <a:bodyPr/>
          <a:lstStyle/>
          <a:p>
            <a:fld id="{1A2AC448-3FD9-4848-8016-454009142800}" type="slidenum">
              <a:rPr lang="en-US" smtClean="0"/>
              <a:pPr/>
              <a:t>23</a:t>
            </a:fld>
            <a:endParaRPr lang="en-US"/>
          </a:p>
        </p:txBody>
      </p:sp>
    </p:spTree>
    <p:extLst>
      <p:ext uri="{BB962C8B-B14F-4D97-AF65-F5344CB8AC3E}">
        <p14:creationId xmlns:p14="http://schemas.microsoft.com/office/powerpoint/2010/main" val="31834413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066800"/>
            <a:ext cx="8610600" cy="5262979"/>
          </a:xfrm>
          <a:prstGeom prst="rect">
            <a:avLst/>
          </a:prstGeom>
          <a:noFill/>
        </p:spPr>
        <p:txBody>
          <a:bodyPr wrap="square" rtlCol="0">
            <a:spAutoFit/>
          </a:bodyPr>
          <a:lstStyle/>
          <a:p>
            <a:pPr marL="457200" indent="-457200" algn="just">
              <a:buFont typeface="Wingdings" pitchFamily="2" charset="2"/>
              <a:buChar char="v"/>
            </a:pPr>
            <a:r>
              <a:rPr lang="en-US" sz="2800" dirty="0" smtClean="0"/>
              <a:t>Both </a:t>
            </a:r>
            <a:r>
              <a:rPr lang="en-US" sz="2800" dirty="0"/>
              <a:t>peace and environmental educators have a common goal of stopping violence, though in human communities there will always be conflicts. The challenge is to learn to resolve conflicts non-violently, to share limited resources equitably and to live within the limits of sustainability. </a:t>
            </a:r>
            <a:endParaRPr lang="en-US" sz="2800" dirty="0" smtClean="0"/>
          </a:p>
          <a:p>
            <a:pPr marL="457200" indent="-457200" algn="just">
              <a:buFont typeface="Wingdings" pitchFamily="2" charset="2"/>
              <a:buChar char="v"/>
            </a:pPr>
            <a:r>
              <a:rPr lang="en-US" sz="2800" dirty="0" smtClean="0"/>
              <a:t>New </a:t>
            </a:r>
            <a:r>
              <a:rPr lang="en-US" sz="2800" dirty="0"/>
              <a:t>ecological thinking instinctively understands the holistic nature of peace and ecological education. It develops the ability to comprehend and analyze integrally the processes going on in the natural environment, taking into account the current political situation and economic situations</a:t>
            </a:r>
            <a:r>
              <a:rPr lang="en-US" sz="2800" dirty="0" smtClean="0"/>
              <a:t>.</a:t>
            </a:r>
          </a:p>
        </p:txBody>
      </p:sp>
      <p:sp>
        <p:nvSpPr>
          <p:cNvPr id="5" name="Slide Number Placeholder 4"/>
          <p:cNvSpPr>
            <a:spLocks noGrp="1"/>
          </p:cNvSpPr>
          <p:nvPr>
            <p:ph type="sldNum" sz="quarter" idx="12"/>
          </p:nvPr>
        </p:nvSpPr>
        <p:spPr/>
        <p:txBody>
          <a:bodyPr/>
          <a:lstStyle/>
          <a:p>
            <a:fld id="{1A2AC448-3FD9-4848-8016-454009142800}" type="slidenum">
              <a:rPr lang="en-US" smtClean="0"/>
              <a:pPr/>
              <a:t>24</a:t>
            </a:fld>
            <a:endParaRPr lang="en-US"/>
          </a:p>
        </p:txBody>
      </p:sp>
    </p:spTree>
    <p:extLst>
      <p:ext uri="{BB962C8B-B14F-4D97-AF65-F5344CB8AC3E}">
        <p14:creationId xmlns:p14="http://schemas.microsoft.com/office/powerpoint/2010/main" val="20570331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135082"/>
            <a:ext cx="8382000" cy="3970318"/>
          </a:xfrm>
          <a:prstGeom prst="rect">
            <a:avLst/>
          </a:prstGeom>
          <a:noFill/>
        </p:spPr>
        <p:txBody>
          <a:bodyPr wrap="square" rtlCol="0">
            <a:spAutoFit/>
          </a:bodyPr>
          <a:lstStyle/>
          <a:p>
            <a:pPr marL="457200" indent="-457200" algn="just">
              <a:buFont typeface="Wingdings" pitchFamily="2" charset="2"/>
              <a:buChar char="v"/>
            </a:pPr>
            <a:r>
              <a:rPr lang="en-US" sz="2800" dirty="0"/>
              <a:t>To achieve peace and security, ecological education for peace and social responsibility must incorporate formal and non-formal learning opportunities. </a:t>
            </a:r>
            <a:endParaRPr lang="en-US" sz="2800" dirty="0" smtClean="0"/>
          </a:p>
          <a:p>
            <a:pPr marL="457200" indent="-457200" algn="just">
              <a:buFont typeface="Wingdings" pitchFamily="2" charset="2"/>
              <a:buChar char="v"/>
            </a:pPr>
            <a:endParaRPr lang="en-US" sz="2800" dirty="0"/>
          </a:p>
          <a:p>
            <a:pPr marL="457200" indent="-457200" algn="just">
              <a:buFont typeface="Wingdings" pitchFamily="2" charset="2"/>
              <a:buChar char="v"/>
            </a:pPr>
            <a:r>
              <a:rPr lang="en-US" sz="2800" dirty="0"/>
              <a:t>This approach highlights the value and benefit of participatory and experiential learning to enable children and youth to understand at a deeper level the integral dimensions of peace, social responsibility and ecological security</a:t>
            </a:r>
            <a:r>
              <a:rPr lang="en-US" sz="2800" dirty="0" smtClean="0"/>
              <a:t>.</a:t>
            </a:r>
            <a:endParaRPr lang="en-US" sz="2800" dirty="0"/>
          </a:p>
        </p:txBody>
      </p:sp>
      <p:sp>
        <p:nvSpPr>
          <p:cNvPr id="5" name="Slide Number Placeholder 4"/>
          <p:cNvSpPr>
            <a:spLocks noGrp="1"/>
          </p:cNvSpPr>
          <p:nvPr>
            <p:ph type="sldNum" sz="quarter" idx="12"/>
          </p:nvPr>
        </p:nvSpPr>
        <p:spPr/>
        <p:txBody>
          <a:bodyPr/>
          <a:lstStyle/>
          <a:p>
            <a:fld id="{1A2AC448-3FD9-4848-8016-454009142800}" type="slidenum">
              <a:rPr lang="en-US" smtClean="0"/>
              <a:pPr/>
              <a:t>25</a:t>
            </a:fld>
            <a:endParaRPr lang="en-US"/>
          </a:p>
        </p:txBody>
      </p:sp>
    </p:spTree>
    <p:extLst>
      <p:ext uri="{BB962C8B-B14F-4D97-AF65-F5344CB8AC3E}">
        <p14:creationId xmlns:p14="http://schemas.microsoft.com/office/powerpoint/2010/main" val="24458190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525963"/>
          </a:xfrm>
        </p:spPr>
        <p:txBody>
          <a:bodyPr>
            <a:noAutofit/>
          </a:bodyPr>
          <a:lstStyle/>
          <a:p>
            <a:pPr marL="457200" indent="-457200" algn="just">
              <a:buFont typeface="Wingdings" pitchFamily="2" charset="2"/>
              <a:buChar char="v"/>
            </a:pPr>
            <a:r>
              <a:rPr lang="en-US" sz="2800" dirty="0" smtClean="0"/>
              <a:t>The </a:t>
            </a:r>
            <a:r>
              <a:rPr lang="en-US" sz="2800" dirty="0"/>
              <a:t>framework of peace education and its co-disciplines - including environmental and ecological education - introduces the emerging call for and acceptance of peace pedagogy that sees learning as a collective process aimed at empowering and creating agents of change</a:t>
            </a:r>
            <a:r>
              <a:rPr lang="en-US" sz="2800" dirty="0" smtClean="0"/>
              <a:t>.</a:t>
            </a:r>
          </a:p>
          <a:p>
            <a:pPr marL="457200" indent="-457200" algn="just">
              <a:buFont typeface="Wingdings" pitchFamily="2" charset="2"/>
              <a:buChar char="v"/>
            </a:pPr>
            <a:r>
              <a:rPr lang="en-US" sz="2800" dirty="0"/>
              <a:t>A sustainable human being can only build sustainable society. Practice of </a:t>
            </a:r>
            <a:r>
              <a:rPr lang="en-US" sz="2800" dirty="0" err="1"/>
              <a:t>aswada</a:t>
            </a:r>
            <a:r>
              <a:rPr lang="en-US" sz="2800" dirty="0"/>
              <a:t> (Control over Palate), </a:t>
            </a:r>
            <a:r>
              <a:rPr lang="en-US" sz="2800" dirty="0" err="1"/>
              <a:t>asteya</a:t>
            </a:r>
            <a:r>
              <a:rPr lang="en-US" sz="2800" dirty="0"/>
              <a:t> (Non-Stealing), </a:t>
            </a:r>
            <a:r>
              <a:rPr lang="en-US" sz="2800" dirty="0" err="1"/>
              <a:t>aparigraha</a:t>
            </a:r>
            <a:r>
              <a:rPr lang="en-US" sz="2800" dirty="0"/>
              <a:t> (being trustee to the wealth), physical </a:t>
            </a:r>
            <a:r>
              <a:rPr lang="en-US" sz="2800" dirty="0" err="1"/>
              <a:t>labour</a:t>
            </a:r>
            <a:r>
              <a:rPr lang="en-US" sz="2800" dirty="0"/>
              <a:t> and </a:t>
            </a:r>
            <a:r>
              <a:rPr lang="en-US" sz="2800" dirty="0" smtClean="0"/>
              <a:t>ahimsa</a:t>
            </a:r>
            <a:endParaRPr lang="en-US" sz="2800" b="1" i="1" u="sng" dirty="0"/>
          </a:p>
        </p:txBody>
      </p:sp>
    </p:spTree>
    <p:extLst>
      <p:ext uri="{BB962C8B-B14F-4D97-AF65-F5344CB8AC3E}">
        <p14:creationId xmlns:p14="http://schemas.microsoft.com/office/powerpoint/2010/main" val="1649064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525963"/>
          </a:xfrm>
        </p:spPr>
        <p:txBody>
          <a:bodyPr>
            <a:normAutofit fontScale="85000" lnSpcReduction="20000"/>
          </a:bodyPr>
          <a:lstStyle/>
          <a:p>
            <a:pPr marL="0" indent="0" algn="just">
              <a:buNone/>
            </a:pPr>
            <a:r>
              <a:rPr lang="en-US" dirty="0" smtClean="0"/>
              <a:t>(nonviolence</a:t>
            </a:r>
            <a:r>
              <a:rPr lang="en-US" dirty="0"/>
              <a:t>) and interacting with others at micro level would answer main problems relating to aggregate demands, monopolistic practices, abnormal profits and ecological disasters. </a:t>
            </a:r>
            <a:endParaRPr lang="en-US" dirty="0" smtClean="0"/>
          </a:p>
          <a:p>
            <a:pPr algn="just">
              <a:buFont typeface="Wingdings" pitchFamily="2" charset="2"/>
              <a:buChar char="v"/>
            </a:pPr>
            <a:r>
              <a:rPr lang="en-US" dirty="0" err="1" smtClean="0"/>
              <a:t>Gandhian</a:t>
            </a:r>
            <a:r>
              <a:rPr lang="en-US" dirty="0" smtClean="0"/>
              <a:t> </a:t>
            </a:r>
            <a:r>
              <a:rPr lang="en-US" dirty="0"/>
              <a:t>model of individual behavior has greatest potential to bring a just socio-economic order</a:t>
            </a:r>
            <a:r>
              <a:rPr lang="en-US" dirty="0" smtClean="0"/>
              <a:t>.</a:t>
            </a:r>
          </a:p>
          <a:p>
            <a:pPr algn="just">
              <a:buFont typeface="Wingdings" pitchFamily="2" charset="2"/>
              <a:buChar char="v"/>
            </a:pPr>
            <a:endParaRPr lang="en-US" dirty="0" smtClean="0"/>
          </a:p>
          <a:p>
            <a:pPr algn="just">
              <a:buFont typeface="Wingdings" pitchFamily="2" charset="2"/>
              <a:buChar char="v"/>
            </a:pPr>
            <a:r>
              <a:rPr lang="en-US" dirty="0"/>
              <a:t>How this individual behavior can be ensured? How individual redesigns his role as a change-maker and not just as a beneficiary of the development. This is possible only through radical change in education system on </a:t>
            </a:r>
            <a:r>
              <a:rPr lang="en-US" dirty="0" err="1"/>
              <a:t>Gandhian</a:t>
            </a:r>
            <a:r>
              <a:rPr lang="en-US" dirty="0"/>
              <a:t> lines.</a:t>
            </a:r>
          </a:p>
          <a:p>
            <a:pPr algn="just">
              <a:buFont typeface="Wingdings" pitchFamily="2" charset="2"/>
              <a:buChar char="v"/>
            </a:pPr>
            <a:endParaRPr lang="en-US" b="1" i="1" u="sng" dirty="0"/>
          </a:p>
          <a:p>
            <a:endParaRPr lang="en-IN" dirty="0"/>
          </a:p>
        </p:txBody>
      </p:sp>
    </p:spTree>
    <p:extLst>
      <p:ext uri="{BB962C8B-B14F-4D97-AF65-F5344CB8AC3E}">
        <p14:creationId xmlns:p14="http://schemas.microsoft.com/office/powerpoint/2010/main" val="3935572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86800" cy="4860925"/>
          </a:xfrm>
        </p:spPr>
        <p:txBody>
          <a:bodyPr>
            <a:normAutofit fontScale="85000" lnSpcReduction="10000"/>
          </a:bodyPr>
          <a:lstStyle/>
          <a:p>
            <a:pPr marL="0" indent="0">
              <a:buNone/>
            </a:pPr>
            <a:endParaRPr lang="en-US" dirty="0"/>
          </a:p>
          <a:p>
            <a:pPr marL="457200" indent="-457200" algn="just">
              <a:buFont typeface="Wingdings" pitchFamily="2" charset="2"/>
              <a:buChar char="v"/>
            </a:pPr>
            <a:r>
              <a:rPr lang="en-US" dirty="0"/>
              <a:t>The educational agenda should aim at creating </a:t>
            </a:r>
            <a:r>
              <a:rPr lang="en-US" b="1" i="1" u="sng" dirty="0"/>
              <a:t>‘culture of peace’</a:t>
            </a:r>
            <a:r>
              <a:rPr lang="en-US" dirty="0"/>
              <a:t> in </a:t>
            </a:r>
            <a:r>
              <a:rPr lang="en-US" dirty="0" err="1"/>
              <a:t>favour</a:t>
            </a:r>
            <a:r>
              <a:rPr lang="en-US" dirty="0"/>
              <a:t> of life, personal realization, solidarity, happiness and harmony between human kind and nature. These different education </a:t>
            </a:r>
            <a:r>
              <a:rPr lang="en-US" dirty="0" err="1"/>
              <a:t>programmes</a:t>
            </a:r>
            <a:r>
              <a:rPr lang="en-US" dirty="0"/>
              <a:t>, methods and resources can be grouped under broad heading of peace education. </a:t>
            </a:r>
          </a:p>
          <a:p>
            <a:pPr marL="457200" indent="-457200" algn="just">
              <a:buFont typeface="Wingdings" pitchFamily="2" charset="2"/>
              <a:buChar char="v"/>
            </a:pPr>
            <a:endParaRPr lang="en-US" dirty="0"/>
          </a:p>
          <a:p>
            <a:pPr marL="457200" indent="-457200" algn="just">
              <a:buFont typeface="Wingdings" pitchFamily="2" charset="2"/>
              <a:buChar char="v"/>
            </a:pPr>
            <a:r>
              <a:rPr lang="en-US" dirty="0"/>
              <a:t>This includes human rights, environmental education, security and disarmament, conflict resolution, critical media awareness, gender studies, world citizenship and above all </a:t>
            </a:r>
            <a:r>
              <a:rPr lang="en-US" dirty="0" err="1"/>
              <a:t>Gandhian</a:t>
            </a:r>
            <a:r>
              <a:rPr lang="en-US" dirty="0"/>
              <a:t> studies.</a:t>
            </a:r>
          </a:p>
          <a:p>
            <a:endParaRPr lang="en-IN" dirty="0"/>
          </a:p>
          <a:p>
            <a:endParaRPr lang="en-IN" dirty="0"/>
          </a:p>
        </p:txBody>
      </p:sp>
    </p:spTree>
    <p:extLst>
      <p:ext uri="{BB962C8B-B14F-4D97-AF65-F5344CB8AC3E}">
        <p14:creationId xmlns:p14="http://schemas.microsoft.com/office/powerpoint/2010/main" val="2560065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A2AC448-3FD9-4848-8016-454009142800}" type="slidenum">
              <a:rPr lang="en-US" smtClean="0"/>
              <a:pPr/>
              <a:t>29</a:t>
            </a:fld>
            <a:endParaRPr lang="en-US"/>
          </a:p>
        </p:txBody>
      </p:sp>
      <p:sp>
        <p:nvSpPr>
          <p:cNvPr id="6" name="Rectangle 5"/>
          <p:cNvSpPr/>
          <p:nvPr/>
        </p:nvSpPr>
        <p:spPr>
          <a:xfrm>
            <a:off x="533400" y="1295400"/>
            <a:ext cx="8229600" cy="5693866"/>
          </a:xfrm>
          <a:prstGeom prst="rect">
            <a:avLst/>
          </a:prstGeom>
        </p:spPr>
        <p:txBody>
          <a:bodyPr wrap="square">
            <a:spAutoFit/>
          </a:bodyPr>
          <a:lstStyle/>
          <a:p>
            <a:pPr marL="457200" indent="-457200" algn="just">
              <a:buFont typeface="Wingdings" pitchFamily="2" charset="2"/>
              <a:buChar char="v"/>
            </a:pPr>
            <a:endParaRPr lang="en-US" sz="2800" dirty="0" smtClean="0"/>
          </a:p>
          <a:p>
            <a:pPr marL="457200" indent="-457200" algn="just">
              <a:buFont typeface="Wingdings" pitchFamily="2" charset="2"/>
              <a:buChar char="v"/>
            </a:pPr>
            <a:r>
              <a:rPr lang="en-US" sz="2800" dirty="0" smtClean="0"/>
              <a:t> I want to emphasize the promotion of Gandhian studies at all levels.</a:t>
            </a:r>
          </a:p>
          <a:p>
            <a:pPr algn="just"/>
            <a:endParaRPr lang="en-US" sz="2800" dirty="0" smtClean="0"/>
          </a:p>
          <a:p>
            <a:pPr algn="just"/>
            <a:endParaRPr lang="en-US" sz="2800" dirty="0" smtClean="0"/>
          </a:p>
          <a:p>
            <a:pPr marL="457200" indent="-457200" algn="just">
              <a:buFont typeface="Wingdings" pitchFamily="2" charset="2"/>
              <a:buChar char="v"/>
            </a:pPr>
            <a:r>
              <a:rPr lang="en-US" sz="2800" dirty="0" smtClean="0"/>
              <a:t> By furthering Gandhian studies a transformation in the mindset of young students is possible. A change in their character is bound to follow. </a:t>
            </a:r>
          </a:p>
          <a:p>
            <a:pPr marL="457200" indent="-457200" algn="just">
              <a:buFont typeface="Wingdings" pitchFamily="2" charset="2"/>
              <a:buChar char="v"/>
            </a:pPr>
            <a:endParaRPr lang="en-US" sz="2800" dirty="0" smtClean="0"/>
          </a:p>
          <a:p>
            <a:pPr algn="just"/>
            <a:endParaRPr lang="en-US" sz="2800" dirty="0" smtClean="0"/>
          </a:p>
          <a:p>
            <a:pPr marL="457200" indent="-457200" algn="just">
              <a:buFont typeface="Wingdings" pitchFamily="2" charset="2"/>
              <a:buChar char="v"/>
            </a:pPr>
            <a:r>
              <a:rPr lang="en-US" sz="2800" dirty="0" smtClean="0"/>
              <a:t>These young students would be the peace soldiers, the green change makers of tomorrow.	</a:t>
            </a:r>
            <a:endParaRPr lang="en-US" sz="2800" dirty="0"/>
          </a:p>
        </p:txBody>
      </p:sp>
    </p:spTree>
    <p:extLst>
      <p:ext uri="{BB962C8B-B14F-4D97-AF65-F5344CB8AC3E}">
        <p14:creationId xmlns:p14="http://schemas.microsoft.com/office/powerpoint/2010/main" val="573981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1" y="1219200"/>
            <a:ext cx="7467600" cy="5254752"/>
          </a:xfrm>
        </p:spPr>
        <p:txBody>
          <a:bodyPr>
            <a:normAutofit/>
          </a:bodyPr>
          <a:lstStyle/>
          <a:p>
            <a:pPr lvl="0" algn="just">
              <a:buFont typeface="Wingdings" pitchFamily="2" charset="2"/>
              <a:buChar char="v"/>
            </a:pPr>
            <a:r>
              <a:rPr lang="en-US" sz="2800" dirty="0" smtClean="0"/>
              <a:t>Globalization is concentration of power, wealth and knowledge in the hands of few. </a:t>
            </a:r>
          </a:p>
          <a:p>
            <a:pPr lvl="0" algn="just">
              <a:buFont typeface="Wingdings" pitchFamily="2" charset="2"/>
              <a:buChar char="v"/>
            </a:pPr>
            <a:endParaRPr lang="en-US" sz="2800" dirty="0"/>
          </a:p>
          <a:p>
            <a:pPr lvl="0" algn="just">
              <a:buFont typeface="Wingdings" pitchFamily="2" charset="2"/>
              <a:buChar char="v"/>
            </a:pPr>
            <a:r>
              <a:rPr lang="en-US" sz="2800" dirty="0" smtClean="0"/>
              <a:t>Globalization is neo-colonialism</a:t>
            </a:r>
            <a:r>
              <a:rPr lang="en-IN" sz="2800" dirty="0" smtClean="0"/>
              <a:t> and </a:t>
            </a:r>
            <a:r>
              <a:rPr lang="en-US" sz="2800" dirty="0" smtClean="0"/>
              <a:t>is creating new slavery, new holocaust and new apartheid. It is  a war of monocultures against diversity, of big against small, of technology against nature. </a:t>
            </a:r>
          </a:p>
          <a:p>
            <a:pPr lvl="0" algn="just">
              <a:buNone/>
            </a:pPr>
            <a:r>
              <a:rPr lang="en-US" sz="2800" dirty="0" smtClean="0"/>
              <a:t> </a:t>
            </a:r>
            <a:endParaRPr lang="en-IN" sz="2800" dirty="0"/>
          </a:p>
        </p:txBody>
      </p:sp>
    </p:spTree>
    <p:extLst>
      <p:ext uri="{BB962C8B-B14F-4D97-AF65-F5344CB8AC3E}">
        <p14:creationId xmlns:p14="http://schemas.microsoft.com/office/powerpoint/2010/main" val="3604057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8692308">
            <a:off x="1595812" y="3362232"/>
            <a:ext cx="6062761" cy="1200329"/>
          </a:xfrm>
          <a:prstGeom prst="rect">
            <a:avLst/>
          </a:prstGeom>
        </p:spPr>
        <p:txBody>
          <a:bodyPr wrap="square">
            <a:spAutoFit/>
          </a:bodyPr>
          <a:lstStyle/>
          <a:p>
            <a:pPr>
              <a:buNone/>
            </a:pPr>
            <a:r>
              <a:rPr lang="en-US" sz="7200" dirty="0" smtClean="0">
                <a:solidFill>
                  <a:schemeClr val="accent1">
                    <a:lumMod val="75000"/>
                  </a:schemeClr>
                </a:solidFill>
              </a:rPr>
              <a:t>  THANK </a:t>
            </a:r>
            <a:r>
              <a:rPr lang="en-US" sz="7200" dirty="0">
                <a:solidFill>
                  <a:schemeClr val="accent1">
                    <a:lumMod val="75000"/>
                  </a:schemeClr>
                </a:solidFill>
              </a:rPr>
              <a:t>YOU</a:t>
            </a:r>
          </a:p>
        </p:txBody>
      </p:sp>
    </p:spTree>
    <p:extLst>
      <p:ext uri="{BB962C8B-B14F-4D97-AF65-F5344CB8AC3E}">
        <p14:creationId xmlns:p14="http://schemas.microsoft.com/office/powerpoint/2010/main" val="229031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Gandhi’s hind </a:t>
            </a:r>
            <a:r>
              <a:rPr lang="en-US" i="1" dirty="0" smtClean="0"/>
              <a:t>swaraj</a:t>
            </a:r>
            <a:r>
              <a:rPr lang="en-US" dirty="0" smtClean="0"/>
              <a:t> : the seed book</a:t>
            </a:r>
            <a:endParaRPr lang="en-IN" dirty="0"/>
          </a:p>
        </p:txBody>
      </p:sp>
      <p:pic>
        <p:nvPicPr>
          <p:cNvPr id="4" name="Content Placeholder 3" descr="mk-gandhi.jpg"/>
          <p:cNvPicPr>
            <a:picLocks noGrp="1" noChangeAspect="1"/>
          </p:cNvPicPr>
          <p:nvPr>
            <p:ph sz="quarter" idx="1"/>
          </p:nvPr>
        </p:nvPicPr>
        <p:blipFill>
          <a:blip r:embed="rId2"/>
          <a:stretch>
            <a:fillRect/>
          </a:stretch>
        </p:blipFill>
        <p:spPr>
          <a:xfrm>
            <a:off x="304801" y="2362200"/>
            <a:ext cx="2000251" cy="2857500"/>
          </a:xfrm>
        </p:spPr>
      </p:pic>
      <p:sp>
        <p:nvSpPr>
          <p:cNvPr id="5" name="TextBox 4"/>
          <p:cNvSpPr txBox="1"/>
          <p:nvPr/>
        </p:nvSpPr>
        <p:spPr>
          <a:xfrm>
            <a:off x="2514601" y="1600202"/>
            <a:ext cx="5486400" cy="4832092"/>
          </a:xfrm>
          <a:prstGeom prst="rect">
            <a:avLst/>
          </a:prstGeom>
          <a:noFill/>
        </p:spPr>
        <p:txBody>
          <a:bodyPr wrap="square" rtlCol="0">
            <a:spAutoFit/>
          </a:bodyPr>
          <a:lstStyle/>
          <a:p>
            <a:pPr lvl="0" algn="just">
              <a:buClr>
                <a:schemeClr val="accent6"/>
              </a:buClr>
              <a:buFont typeface="Courier New" pitchFamily="49" charset="0"/>
              <a:buChar char="o"/>
            </a:pPr>
            <a:r>
              <a:rPr lang="en-US" sz="2200" dirty="0" smtClean="0"/>
              <a:t>Gandhi in as early as 1909 in his seed book ‘HIND SWARAJ’ highlighted the contradictions of the materialistic-consumerist life style, which are outcome of globalization. Gandhi could visualize the ills of this satanic civilization and came up with an alternative sketch of humane, non-exploitative and egalitarian society.  Gandhi is relevant today as he was never before. </a:t>
            </a:r>
          </a:p>
          <a:p>
            <a:pPr lvl="0" algn="just">
              <a:buClr>
                <a:schemeClr val="accent6"/>
              </a:buClr>
              <a:buFont typeface="Courier New" pitchFamily="49" charset="0"/>
              <a:buChar char="o"/>
            </a:pPr>
            <a:endParaRPr lang="en-US" sz="2200" dirty="0" smtClean="0"/>
          </a:p>
          <a:p>
            <a:pPr lvl="0" algn="just">
              <a:buClr>
                <a:schemeClr val="accent6"/>
              </a:buClr>
              <a:buFont typeface="Courier New" pitchFamily="49" charset="0"/>
              <a:buChar char="o"/>
            </a:pPr>
            <a:r>
              <a:rPr lang="en-US" sz="2200" dirty="0" smtClean="0"/>
              <a:t>Gandhi sets a tone for building the society which is mainly based on moral and ethical grounds.</a:t>
            </a:r>
            <a:endParaRPr lang="en-IN" sz="2200" dirty="0" smtClean="0"/>
          </a:p>
          <a:p>
            <a:endParaRPr lang="en-IN" sz="2200" dirty="0"/>
          </a:p>
        </p:txBody>
      </p:sp>
    </p:spTree>
    <p:extLst>
      <p:ext uri="{BB962C8B-B14F-4D97-AF65-F5344CB8AC3E}">
        <p14:creationId xmlns:p14="http://schemas.microsoft.com/office/powerpoint/2010/main" val="824876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Harmony : seed thought </a:t>
            </a:r>
            <a:endParaRPr lang="en-IN" dirty="0"/>
          </a:p>
        </p:txBody>
      </p:sp>
      <p:sp>
        <p:nvSpPr>
          <p:cNvPr id="3" name="Content Placeholder 2"/>
          <p:cNvSpPr>
            <a:spLocks noGrp="1"/>
          </p:cNvSpPr>
          <p:nvPr>
            <p:ph sz="quarter" idx="1"/>
          </p:nvPr>
        </p:nvSpPr>
        <p:spPr/>
        <p:txBody>
          <a:bodyPr>
            <a:noAutofit/>
          </a:bodyPr>
          <a:lstStyle/>
          <a:p>
            <a:pPr lvl="0" algn="just">
              <a:buFont typeface="Wingdings" pitchFamily="2" charset="2"/>
              <a:buChar char="v"/>
            </a:pPr>
            <a:r>
              <a:rPr lang="en-US" sz="2700" dirty="0" smtClean="0"/>
              <a:t>Harmony – Peaceful coexistence not only among  living but nonliving things as well. Men, animals, birds, mountains, rivers, lakes all are mutually dependent. </a:t>
            </a:r>
            <a:endParaRPr lang="en-IN" sz="2700" dirty="0" smtClean="0"/>
          </a:p>
          <a:p>
            <a:pPr lvl="0" algn="just">
              <a:buFont typeface="Wingdings" pitchFamily="2" charset="2"/>
              <a:buChar char="v"/>
            </a:pPr>
            <a:endParaRPr lang="en-US" sz="2800" dirty="0" smtClean="0"/>
          </a:p>
          <a:p>
            <a:pPr lvl="0" algn="just">
              <a:buFont typeface="Wingdings" pitchFamily="2" charset="2"/>
              <a:buChar char="v"/>
            </a:pPr>
            <a:r>
              <a:rPr lang="en-US" sz="2800" dirty="0" smtClean="0"/>
              <a:t>We </a:t>
            </a:r>
            <a:r>
              <a:rPr lang="en-US" sz="2800" dirty="0"/>
              <a:t>are not in competition but in symbolic relation with each other. </a:t>
            </a:r>
            <a:endParaRPr lang="en-IN" sz="2800" dirty="0"/>
          </a:p>
          <a:p>
            <a:pPr lvl="0" algn="just">
              <a:buFont typeface="Wingdings" pitchFamily="2" charset="2"/>
              <a:buChar char="v"/>
            </a:pPr>
            <a:endParaRPr lang="en-US" sz="2800" dirty="0" smtClean="0"/>
          </a:p>
          <a:p>
            <a:pPr lvl="0" algn="just">
              <a:buFont typeface="Wingdings" pitchFamily="2" charset="2"/>
              <a:buChar char="v"/>
            </a:pPr>
            <a:r>
              <a:rPr lang="en-US" sz="2800" dirty="0" smtClean="0"/>
              <a:t>Life </a:t>
            </a:r>
            <a:r>
              <a:rPr lang="en-US" sz="2800" dirty="0"/>
              <a:t>on earth is not a fight for survival rather earth nurtures life. </a:t>
            </a:r>
            <a:endParaRPr lang="en-IN" sz="2800" dirty="0"/>
          </a:p>
          <a:p>
            <a:endParaRPr lang="en-IN" sz="2800" dirty="0"/>
          </a:p>
          <a:p>
            <a:pPr lvl="0" algn="just">
              <a:buFont typeface="Wingdings" pitchFamily="2" charset="2"/>
              <a:buChar char="v"/>
            </a:pPr>
            <a:endParaRPr lang="en-IN" sz="2700" dirty="0"/>
          </a:p>
        </p:txBody>
      </p:sp>
    </p:spTree>
    <p:extLst>
      <p:ext uri="{BB962C8B-B14F-4D97-AF65-F5344CB8AC3E}">
        <p14:creationId xmlns:p14="http://schemas.microsoft.com/office/powerpoint/2010/main" val="1783088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533400"/>
            <a:ext cx="4419600"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rPr>
              <a:t>INTRODUCTION</a:t>
            </a:r>
            <a:endParaRPr lang="en-US" sz="2800" b="1" cap="none" spc="0" dirty="0">
              <a:ln w="11430"/>
            </a:endParaRPr>
          </a:p>
        </p:txBody>
      </p:sp>
      <p:sp>
        <p:nvSpPr>
          <p:cNvPr id="6" name="TextBox 5"/>
          <p:cNvSpPr txBox="1"/>
          <p:nvPr/>
        </p:nvSpPr>
        <p:spPr>
          <a:xfrm>
            <a:off x="381000" y="1905000"/>
            <a:ext cx="8305800" cy="4401205"/>
          </a:xfrm>
          <a:prstGeom prst="rect">
            <a:avLst/>
          </a:prstGeom>
          <a:noFill/>
        </p:spPr>
        <p:txBody>
          <a:bodyPr wrap="square" rtlCol="0">
            <a:spAutoFit/>
          </a:bodyPr>
          <a:lstStyle/>
          <a:p>
            <a:pPr marL="457200" indent="-457200" algn="just">
              <a:buFont typeface="Wingdings" pitchFamily="2" charset="2"/>
              <a:buChar char="v"/>
            </a:pPr>
            <a:r>
              <a:rPr lang="en-US" sz="2800" dirty="0">
                <a:latin typeface="Times New Roman" pitchFamily="18" charset="0"/>
                <a:cs typeface="Times New Roman" pitchFamily="18" charset="0"/>
              </a:rPr>
              <a:t>The objective of this paper is to explain briefly the major ideas of </a:t>
            </a:r>
            <a:r>
              <a:rPr lang="en-US" sz="2800" dirty="0" err="1">
                <a:latin typeface="Times New Roman" pitchFamily="18" charset="0"/>
                <a:cs typeface="Times New Roman" pitchFamily="18" charset="0"/>
              </a:rPr>
              <a:t>Gandhian</a:t>
            </a:r>
            <a:r>
              <a:rPr lang="en-US" sz="2800" dirty="0">
                <a:latin typeface="Times New Roman" pitchFamily="18" charset="0"/>
                <a:cs typeface="Times New Roman" pitchFamily="18" charset="0"/>
              </a:rPr>
              <a:t> individual which can serve as the foundation of a non violent social order. </a:t>
            </a:r>
            <a:endParaRPr lang="en-US" sz="2800" dirty="0" smtClean="0">
              <a:latin typeface="Times New Roman" pitchFamily="18" charset="0"/>
              <a:cs typeface="Times New Roman" pitchFamily="18" charset="0"/>
            </a:endParaRPr>
          </a:p>
          <a:p>
            <a:pPr marL="457200" indent="-457200" algn="just">
              <a:buFont typeface="Wingdings" pitchFamily="2" charset="2"/>
              <a:buChar char="v"/>
            </a:pPr>
            <a:endParaRPr lang="en-US" sz="2800" dirty="0">
              <a:latin typeface="Times New Roman" pitchFamily="18" charset="0"/>
              <a:cs typeface="Times New Roman" pitchFamily="18" charset="0"/>
            </a:endParaRPr>
          </a:p>
          <a:p>
            <a:pPr marL="457200" indent="-457200" algn="just">
              <a:buFont typeface="Wingdings" pitchFamily="2" charset="2"/>
              <a:buChar char="v"/>
            </a:pPr>
            <a:r>
              <a:rPr lang="en-US" sz="2800" dirty="0" err="1" smtClean="0">
                <a:latin typeface="Times New Roman" pitchFamily="18" charset="0"/>
                <a:cs typeface="Times New Roman" pitchFamily="18" charset="0"/>
              </a:rPr>
              <a:t>Gandhian</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model of individual behavior has greatest potential to bring a socio-economic order for moving towards non- </a:t>
            </a:r>
            <a:r>
              <a:rPr lang="en-US" sz="2800" dirty="0" smtClean="0">
                <a:latin typeface="Times New Roman" pitchFamily="18" charset="0"/>
                <a:cs typeface="Times New Roman" pitchFamily="18" charset="0"/>
              </a:rPr>
              <a:t>violent </a:t>
            </a:r>
            <a:r>
              <a:rPr lang="en-US" sz="2800" dirty="0">
                <a:latin typeface="Times New Roman" pitchFamily="18" charset="0"/>
                <a:cs typeface="Times New Roman" pitchFamily="18" charset="0"/>
              </a:rPr>
              <a:t>societies. </a:t>
            </a:r>
            <a:r>
              <a:rPr lang="en-US" sz="2800" dirty="0" err="1">
                <a:latin typeface="Times New Roman" pitchFamily="18" charset="0"/>
                <a:cs typeface="Times New Roman" pitchFamily="18" charset="0"/>
              </a:rPr>
              <a:t>Gandhian</a:t>
            </a:r>
            <a:r>
              <a:rPr lang="en-US" sz="2800" dirty="0">
                <a:latin typeface="Times New Roman" pitchFamily="18" charset="0"/>
                <a:cs typeface="Times New Roman" pitchFamily="18" charset="0"/>
              </a:rPr>
              <a:t> macro model of society is consistent with the micro model he sets for the individual</a:t>
            </a:r>
            <a:r>
              <a:rPr lang="en-US" sz="2800" dirty="0" smtClean="0">
                <a:latin typeface="Times New Roman" pitchFamily="18" charset="0"/>
                <a:cs typeface="Times New Roman" pitchFamily="18" charset="0"/>
              </a:rPr>
              <a:t>.</a:t>
            </a:r>
          </a:p>
          <a:p>
            <a:pPr algn="just"/>
            <a:endParaRPr lang="en-US" sz="2800" dirty="0" smtClean="0">
              <a:latin typeface="Times New Roman" pitchFamily="18" charset="0"/>
              <a:cs typeface="Times New Roman" pitchFamily="18" charset="0"/>
            </a:endParaRPr>
          </a:p>
        </p:txBody>
      </p:sp>
      <p:sp>
        <p:nvSpPr>
          <p:cNvPr id="8" name="Slide Number Placeholder 7"/>
          <p:cNvSpPr>
            <a:spLocks noGrp="1"/>
          </p:cNvSpPr>
          <p:nvPr>
            <p:ph type="sldNum" sz="quarter" idx="12"/>
          </p:nvPr>
        </p:nvSpPr>
        <p:spPr/>
        <p:txBody>
          <a:bodyPr/>
          <a:lstStyle/>
          <a:p>
            <a:fld id="{44458F90-643F-4952-A119-73F27FE8B7E5}" type="slidenum">
              <a:rPr lang="en-US" smtClean="0"/>
              <a:pPr/>
              <a:t>6</a:t>
            </a:fld>
            <a:endParaRPr lang="en-US"/>
          </a:p>
        </p:txBody>
      </p:sp>
    </p:spTree>
    <p:extLst>
      <p:ext uri="{BB962C8B-B14F-4D97-AF65-F5344CB8AC3E}">
        <p14:creationId xmlns:p14="http://schemas.microsoft.com/office/powerpoint/2010/main" val="1972027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86800" cy="5089525"/>
          </a:xfrm>
        </p:spPr>
        <p:txBody>
          <a:bodyPr>
            <a:noAutofit/>
          </a:bodyPr>
          <a:lstStyle/>
          <a:p>
            <a:pPr algn="just">
              <a:buFont typeface="Wingdings" pitchFamily="2" charset="2"/>
              <a:buChar char="v"/>
            </a:pPr>
            <a:r>
              <a:rPr lang="en-US" sz="2700" dirty="0">
                <a:latin typeface="Franklin Gothic Book (Body)"/>
                <a:cs typeface="Times New Roman" pitchFamily="18" charset="0"/>
              </a:rPr>
              <a:t>The modern life all around the world is becoming increasingly characterized by the lack of concern or feeling for others, alienation, anger, restlessness, hatred, aggression and absence of inner and outer peace and happiness. </a:t>
            </a:r>
            <a:endParaRPr lang="en-US" sz="2700" dirty="0" smtClean="0">
              <a:latin typeface="Franklin Gothic Book (Body)"/>
              <a:cs typeface="Times New Roman" pitchFamily="18" charset="0"/>
            </a:endParaRPr>
          </a:p>
          <a:p>
            <a:pPr algn="just">
              <a:buFont typeface="Wingdings" pitchFamily="2" charset="2"/>
              <a:buChar char="v"/>
            </a:pPr>
            <a:r>
              <a:rPr lang="en-US" sz="2700" dirty="0" smtClean="0">
                <a:latin typeface="Franklin Gothic Book (Body)"/>
                <a:cs typeface="Times New Roman" pitchFamily="18" charset="0"/>
              </a:rPr>
              <a:t>The </a:t>
            </a:r>
            <a:r>
              <a:rPr lang="en-US" sz="2700" dirty="0">
                <a:latin typeface="Franklin Gothic Book (Body)"/>
                <a:cs typeface="Times New Roman" pitchFamily="18" charset="0"/>
              </a:rPr>
              <a:t>suicides, fratricides, torturing, assaulting, raping, street wars, terrorist massacres, communal homicides, wars between nations, destruction of environment, ecology and nature, extinction of the spaces and species of flora and fauna are but only a few glaring examples of the present violent state of human </a:t>
            </a:r>
            <a:r>
              <a:rPr lang="en-US" sz="2700" dirty="0" smtClean="0">
                <a:latin typeface="Franklin Gothic Book (Body)"/>
                <a:cs typeface="Times New Roman" pitchFamily="18" charset="0"/>
              </a:rPr>
              <a:t>society.</a:t>
            </a:r>
            <a:endParaRPr lang="en-US" sz="2700" dirty="0">
              <a:latin typeface="Franklin Gothic Book (Body)"/>
              <a:cs typeface="Times New Roman" pitchFamily="18" charset="0"/>
            </a:endParaRPr>
          </a:p>
          <a:p>
            <a:pPr algn="just">
              <a:buBlip>
                <a:blip r:embed="rId2"/>
              </a:buBlip>
            </a:pPr>
            <a:endParaRPr lang="en-US" sz="2700" dirty="0">
              <a:latin typeface="Franklin Gothic Book (Body)"/>
              <a:cs typeface="Times New Roman" pitchFamily="18" charset="0"/>
            </a:endParaRPr>
          </a:p>
          <a:p>
            <a:endParaRPr lang="en-IN" sz="2700" dirty="0">
              <a:latin typeface="Franklin Gothic Book (Body)"/>
              <a:cs typeface="Times New Roman" pitchFamily="18" charset="0"/>
            </a:endParaRPr>
          </a:p>
        </p:txBody>
      </p:sp>
    </p:spTree>
    <p:extLst>
      <p:ext uri="{BB962C8B-B14F-4D97-AF65-F5344CB8AC3E}">
        <p14:creationId xmlns:p14="http://schemas.microsoft.com/office/powerpoint/2010/main" val="2924222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4458F90-643F-4952-A119-73F27FE8B7E5}" type="slidenum">
              <a:rPr lang="en-US" smtClean="0"/>
              <a:pPr/>
              <a:t>8</a:t>
            </a:fld>
            <a:endParaRPr lang="en-US"/>
          </a:p>
        </p:txBody>
      </p:sp>
      <p:sp>
        <p:nvSpPr>
          <p:cNvPr id="5" name="Rectangle 4"/>
          <p:cNvSpPr/>
          <p:nvPr/>
        </p:nvSpPr>
        <p:spPr>
          <a:xfrm>
            <a:off x="533400" y="1603236"/>
            <a:ext cx="8077200" cy="4832092"/>
          </a:xfrm>
          <a:prstGeom prst="rect">
            <a:avLst/>
          </a:prstGeom>
        </p:spPr>
        <p:txBody>
          <a:bodyPr wrap="square">
            <a:spAutoFit/>
          </a:bodyPr>
          <a:lstStyle/>
          <a:p>
            <a:pPr marL="457200" indent="-457200" algn="just">
              <a:buFont typeface="Wingdings" pitchFamily="2" charset="2"/>
              <a:buChar char="v"/>
            </a:pPr>
            <a:r>
              <a:rPr lang="en-US" sz="2800" dirty="0" smtClean="0">
                <a:latin typeface="Franklin Gothic Book (Body)"/>
                <a:cs typeface="Times New Roman" pitchFamily="18" charset="0"/>
              </a:rPr>
              <a:t>Gandhi </a:t>
            </a:r>
            <a:r>
              <a:rPr lang="en-US" sz="2800" dirty="0">
                <a:latin typeface="Franklin Gothic Book (Body)"/>
                <a:cs typeface="Times New Roman" pitchFamily="18" charset="0"/>
              </a:rPr>
              <a:t>was firm about his ‘Individual’ because he was arguing a case for non-violent societies. A self – regulated individual according to Gandhi, could contribute best to a non-violent society, because there would be least opportunity to govern, Gandhi stood for ‘minimal state’.</a:t>
            </a:r>
          </a:p>
          <a:p>
            <a:pPr marL="457200" indent="-457200" algn="just">
              <a:buFont typeface="Wingdings" pitchFamily="2" charset="2"/>
              <a:buChar char="v"/>
            </a:pPr>
            <a:endParaRPr lang="en-US" sz="2800" dirty="0" smtClean="0">
              <a:latin typeface="Franklin Gothic Book (Body)"/>
              <a:cs typeface="Times New Roman" pitchFamily="18" charset="0"/>
            </a:endParaRPr>
          </a:p>
          <a:p>
            <a:pPr marL="457200" indent="-457200" algn="just">
              <a:buFont typeface="Wingdings" pitchFamily="2" charset="2"/>
              <a:buChar char="v"/>
            </a:pPr>
            <a:r>
              <a:rPr lang="en-US" sz="2800" dirty="0">
                <a:latin typeface="Franklin Gothic Book (Body)"/>
                <a:cs typeface="Times New Roman" pitchFamily="18" charset="0"/>
              </a:rPr>
              <a:t>Minimal state is possible in his scheme only when individuals are liberated by high degree of self-regulation and are thus disciplined. </a:t>
            </a:r>
          </a:p>
        </p:txBody>
      </p:sp>
    </p:spTree>
    <p:extLst>
      <p:ext uri="{BB962C8B-B14F-4D97-AF65-F5344CB8AC3E}">
        <p14:creationId xmlns:p14="http://schemas.microsoft.com/office/powerpoint/2010/main" val="1069250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lgn="just">
              <a:buFont typeface="Wingdings" pitchFamily="2" charset="2"/>
              <a:buChar char="v"/>
            </a:pPr>
            <a:r>
              <a:rPr lang="en-US" sz="2800" dirty="0" smtClean="0">
                <a:latin typeface="Franklin Gothic Book (Body)"/>
                <a:cs typeface="Times New Roman" pitchFamily="18" charset="0"/>
              </a:rPr>
              <a:t>Gandhi </a:t>
            </a:r>
            <a:r>
              <a:rPr lang="en-US" sz="2800" dirty="0">
                <a:latin typeface="Franklin Gothic Book (Body)"/>
                <a:cs typeface="Times New Roman" pitchFamily="18" charset="0"/>
              </a:rPr>
              <a:t>sets a code of conduct for the sustainable Individual. Practice of this conduct for living and interacting with others at micro level would answer main problems at macro level relating to insatiable aggregate demands, monopolistic practices, abnormal profit appropriations and ecological disasters. </a:t>
            </a:r>
          </a:p>
          <a:p>
            <a:pPr marL="457200" indent="-457200" algn="just">
              <a:buFont typeface="Wingdings" pitchFamily="2" charset="2"/>
              <a:buChar char="v"/>
            </a:pPr>
            <a:endParaRPr lang="en-US" sz="2800" dirty="0">
              <a:latin typeface="Franklin Gothic Book (Body)"/>
              <a:cs typeface="Times New Roman" pitchFamily="18" charset="0"/>
            </a:endParaRPr>
          </a:p>
          <a:p>
            <a:pPr algn="just">
              <a:buFont typeface="Arial" pitchFamily="34" charset="0"/>
              <a:buChar char="•"/>
            </a:pPr>
            <a:endParaRPr lang="en-US" sz="2800" dirty="0">
              <a:latin typeface="Franklin Gothic Book (Body)"/>
              <a:cs typeface="Times New Roman" pitchFamily="18" charset="0"/>
            </a:endParaRPr>
          </a:p>
          <a:p>
            <a:endParaRPr lang="en-IN" sz="2800" dirty="0"/>
          </a:p>
        </p:txBody>
      </p:sp>
    </p:spTree>
    <p:extLst>
      <p:ext uri="{BB962C8B-B14F-4D97-AF65-F5344CB8AC3E}">
        <p14:creationId xmlns:p14="http://schemas.microsoft.com/office/powerpoint/2010/main" val="305889275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TotalTime>
  <Words>1961</Words>
  <Application>Microsoft Office PowerPoint</Application>
  <PresentationFormat>On-screen Show (4:3)</PresentationFormat>
  <Paragraphs>151</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Courier New</vt:lpstr>
      <vt:lpstr>Franklin Gothic Book</vt:lpstr>
      <vt:lpstr>Franklin Gothic Book (Body)</vt:lpstr>
      <vt:lpstr>Franklin Gothic Medium</vt:lpstr>
      <vt:lpstr>Times New Roman</vt:lpstr>
      <vt:lpstr>Wingdings</vt:lpstr>
      <vt:lpstr>Wingdings 2</vt:lpstr>
      <vt:lpstr>Trek</vt:lpstr>
      <vt:lpstr>PowerPoint Presentation</vt:lpstr>
      <vt:lpstr>Background </vt:lpstr>
      <vt:lpstr>PowerPoint Presentation</vt:lpstr>
      <vt:lpstr>Gandhi’s hind swaraj : the seed book</vt:lpstr>
      <vt:lpstr>Harmony : seed thought </vt:lpstr>
      <vt:lpstr>PowerPoint Presentation</vt:lpstr>
      <vt:lpstr>PowerPoint Presentation</vt:lpstr>
      <vt:lpstr>PowerPoint Presentation</vt:lpstr>
      <vt:lpstr>PowerPoint Presentation</vt:lpstr>
      <vt:lpstr>PowerPoint Presentation</vt:lpstr>
      <vt:lpstr>PowerPoint Presentation</vt:lpstr>
      <vt:lpstr>TRUTH</vt:lpstr>
      <vt:lpstr>PowerPoint Presentation</vt:lpstr>
      <vt:lpstr>chastity</vt:lpstr>
      <vt:lpstr>Aswada or control over the palate</vt:lpstr>
      <vt:lpstr>Aparigraha or non-possession</vt:lpstr>
      <vt:lpstr>Removal of untouchability</vt:lpstr>
      <vt:lpstr>Swadeshi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HP-15 ac168tu</dc:creator>
  <cp:lastModifiedBy>Evelin Lindner</cp:lastModifiedBy>
  <cp:revision>23</cp:revision>
  <dcterms:created xsi:type="dcterms:W3CDTF">2006-08-16T00:00:00Z</dcterms:created>
  <dcterms:modified xsi:type="dcterms:W3CDTF">2020-12-01T19:37:26Z</dcterms:modified>
</cp:coreProperties>
</file>