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632" r:id="rId5"/>
    <p:sldId id="523" r:id="rId6"/>
    <p:sldId id="644" r:id="rId7"/>
    <p:sldId id="657" r:id="rId8"/>
    <p:sldId id="656" r:id="rId9"/>
    <p:sldId id="638" r:id="rId10"/>
    <p:sldId id="658" r:id="rId11"/>
    <p:sldId id="650" r:id="rId12"/>
    <p:sldId id="654" r:id="rId13"/>
    <p:sldId id="648" r:id="rId14"/>
    <p:sldId id="649" r:id="rId15"/>
    <p:sldId id="647" r:id="rId16"/>
    <p:sldId id="646" r:id="rId17"/>
    <p:sldId id="643" r:id="rId18"/>
    <p:sldId id="639" r:id="rId19"/>
    <p:sldId id="660" r:id="rId20"/>
    <p:sldId id="641" r:id="rId21"/>
    <p:sldId id="662" r:id="rId22"/>
    <p:sldId id="640" r:id="rId23"/>
    <p:sldId id="642" r:id="rId24"/>
    <p:sldId id="659" r:id="rId25"/>
    <p:sldId id="645"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3806" autoAdjust="0"/>
  </p:normalViewPr>
  <p:slideViewPr>
    <p:cSldViewPr>
      <p:cViewPr varScale="1">
        <p:scale>
          <a:sx n="92" d="100"/>
          <a:sy n="92" d="100"/>
        </p:scale>
        <p:origin x="1042" y="72"/>
      </p:cViewPr>
      <p:guideLst>
        <p:guide orient="horz" pos="2160"/>
        <p:guide pos="2880"/>
      </p:guideLst>
    </p:cSldViewPr>
  </p:slideViewPr>
  <p:outlineViewPr>
    <p:cViewPr>
      <p:scale>
        <a:sx n="33" d="100"/>
        <a:sy n="33" d="100"/>
      </p:scale>
      <p:origin x="0" y="-1871"/>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1" d="100"/>
          <a:sy n="51" d="100"/>
        </p:scale>
        <p:origin x="2575"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1008" cy="458788"/>
          </a:xfrm>
          <a:prstGeom prst="rect">
            <a:avLst/>
          </a:prstGeom>
        </p:spPr>
        <p:txBody>
          <a:bodyPr vert="horz" lIns="91440" tIns="45720" rIns="91440" bIns="45720" rtlCol="0"/>
          <a:lstStyle>
            <a:lvl1pPr algn="l">
              <a:defRPr sz="1200"/>
            </a:lvl1pPr>
          </a:lstStyle>
          <a:p>
            <a:r>
              <a:rPr lang="de-DE" dirty="0" err="1" smtClean="0">
                <a:latin typeface="Arial" panose="020B0604020202020204" pitchFamily="34" charset="0"/>
                <a:cs typeface="Arial" panose="020B0604020202020204" pitchFamily="34" charset="0"/>
              </a:rPr>
              <a:t>Oil</a:t>
            </a:r>
            <a:r>
              <a:rPr lang="de-DE" dirty="0" smtClean="0">
                <a:latin typeface="Arial" panose="020B0604020202020204" pitchFamily="34" charset="0"/>
                <a:cs typeface="Arial" panose="020B0604020202020204" pitchFamily="34" charset="0"/>
              </a:rPr>
              <a:t> Country </a:t>
            </a:r>
            <a:r>
              <a:rPr lang="de-DE" dirty="0" err="1" smtClean="0">
                <a:latin typeface="Arial" panose="020B0604020202020204" pitchFamily="34" charset="0"/>
                <a:cs typeface="Arial" panose="020B0604020202020204" pitchFamily="34" charset="0"/>
              </a:rPr>
              <a:t>Tubular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Goods</a:t>
            </a:r>
            <a:r>
              <a:rPr lang="de-DE" dirty="0" smtClean="0">
                <a:latin typeface="Arial" panose="020B0604020202020204" pitchFamily="34" charset="0"/>
                <a:cs typeface="Arial" panose="020B0604020202020204" pitchFamily="34" charset="0"/>
              </a:rPr>
              <a:t>, (OCTG) Handhabung und Mechanisiertes Verschrauben</a:t>
            </a:r>
            <a:endParaRPr lang="de-DE"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DE" dirty="0" smtClean="0">
                <a:latin typeface="Arial" panose="020B0604020202020204" pitchFamily="34" charset="0"/>
                <a:cs typeface="Arial" panose="020B0604020202020204" pitchFamily="34" charset="0"/>
              </a:rPr>
              <a:t>Schrobenhausen, 27.-29. Mai 2015</a:t>
            </a:r>
            <a:endParaRPr lang="de-DE"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4149080" cy="458788"/>
          </a:xfrm>
          <a:prstGeom prst="rect">
            <a:avLst/>
          </a:prstGeom>
        </p:spPr>
        <p:txBody>
          <a:bodyPr vert="horz" lIns="91440" tIns="45720" rIns="91440" bIns="45720" rtlCol="0" anchor="b"/>
          <a:lstStyle>
            <a:lvl1pPr algn="l">
              <a:defRPr sz="1200"/>
            </a:lvl1pPr>
          </a:lstStyle>
          <a:p>
            <a:r>
              <a:rPr lang="en-US" dirty="0">
                <a:latin typeface="Arial" panose="020B0604020202020204" pitchFamily="34" charset="0"/>
                <a:cs typeface="Arial" panose="020B0604020202020204" pitchFamily="34" charset="0"/>
              </a:rPr>
              <a:t>© 2015 planxty engineering &amp; consulting Services GmbH </a:t>
            </a:r>
          </a:p>
          <a:p>
            <a:r>
              <a:rPr lang="en-US" dirty="0">
                <a:latin typeface="Arial" panose="020B0604020202020204" pitchFamily="34" charset="0"/>
                <a:cs typeface="Arial" panose="020B0604020202020204" pitchFamily="34" charset="0"/>
              </a:rPr>
              <a:t>und Virtual Roughneck Engineering GmbH </a:t>
            </a:r>
            <a:endParaRPr lang="de-DE" dirty="0"/>
          </a:p>
        </p:txBody>
      </p:sp>
      <p:sp>
        <p:nvSpPr>
          <p:cNvPr id="5" name="Slide Number Placeholder 4"/>
          <p:cNvSpPr>
            <a:spLocks noGrp="1"/>
          </p:cNvSpPr>
          <p:nvPr>
            <p:ph type="sldNum" sz="quarter" idx="3"/>
          </p:nvPr>
        </p:nvSpPr>
        <p:spPr>
          <a:xfrm>
            <a:off x="4149079" y="8685213"/>
            <a:ext cx="2707333" cy="458788"/>
          </a:xfrm>
          <a:prstGeom prst="rect">
            <a:avLst/>
          </a:prstGeom>
        </p:spPr>
        <p:txBody>
          <a:bodyPr vert="horz" lIns="91440" tIns="45720" rIns="91440" bIns="45720" rtlCol="0" anchor="b"/>
          <a:lstStyle>
            <a:lvl1pPr algn="r">
              <a:defRPr sz="1200"/>
            </a:lvl1pPr>
          </a:lstStyle>
          <a:p>
            <a:fld id="{16D87B04-232A-424B-894C-475F6E896AF1}" type="slidenum">
              <a:rPr lang="de-DE" smtClean="0">
                <a:latin typeface="Arial" panose="020B0604020202020204" pitchFamily="34" charset="0"/>
                <a:cs typeface="Arial" panose="020B0604020202020204" pitchFamily="34" charset="0"/>
              </a:rPr>
              <a:t>‹#›</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32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D05EE-33E4-4289-A550-1640CDDA3BD1}" type="datetimeFigureOut">
              <a:rPr lang="de-DE" smtClean="0"/>
              <a:pPr/>
              <a:t>02.10.2016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8DDDF-5CE9-4C4F-B498-ED99F0DFBFF1}" type="slidenum">
              <a:rPr lang="de-DE" smtClean="0"/>
              <a:pPr/>
              <a:t>‹#›</a:t>
            </a:fld>
            <a:endParaRPr lang="de-DE"/>
          </a:p>
        </p:txBody>
      </p:sp>
    </p:spTree>
    <p:extLst>
      <p:ext uri="{BB962C8B-B14F-4D97-AF65-F5344CB8AC3E}">
        <p14:creationId xmlns:p14="http://schemas.microsoft.com/office/powerpoint/2010/main" val="371791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65666-F03A-4070-8B34-C12C1DD04867}" type="slidenum">
              <a:rPr lang="en-US"/>
              <a:pPr/>
              <a:t>1</a:t>
            </a:fld>
            <a:endParaRPr lang="en-US"/>
          </a:p>
        </p:txBody>
      </p:sp>
      <p:sp>
        <p:nvSpPr>
          <p:cNvPr id="5122" name="Rectangle 2"/>
          <p:cNvSpPr>
            <a:spLocks noGrp="1" noRot="1" noChangeAspect="1" noChangeArrowheads="1" noTextEdit="1"/>
          </p:cNvSpPr>
          <p:nvPr>
            <p:ph type="sldImg"/>
          </p:nvPr>
        </p:nvSpPr>
        <p:spPr>
          <a:xfrm>
            <a:off x="1146175" y="685800"/>
            <a:ext cx="4573588" cy="3430588"/>
          </a:xfrm>
          <a:ln/>
        </p:spPr>
      </p:sp>
      <p:sp>
        <p:nvSpPr>
          <p:cNvPr id="5123" name="Rectangle 3"/>
          <p:cNvSpPr>
            <a:spLocks noGrp="1" noChangeArrowheads="1"/>
          </p:cNvSpPr>
          <p:nvPr>
            <p:ph type="body" idx="1"/>
          </p:nvPr>
        </p:nvSpPr>
        <p:spPr>
          <a:xfrm>
            <a:off x="914400" y="4343400"/>
            <a:ext cx="5029200" cy="4114800"/>
          </a:xfrm>
        </p:spPr>
        <p:txBody>
          <a:bodyPr/>
          <a:lstStyle/>
          <a:p>
            <a:endParaRPr lang="de-DE"/>
          </a:p>
        </p:txBody>
      </p:sp>
    </p:spTree>
    <p:extLst>
      <p:ext uri="{BB962C8B-B14F-4D97-AF65-F5344CB8AC3E}">
        <p14:creationId xmlns:p14="http://schemas.microsoft.com/office/powerpoint/2010/main" val="1303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82600" y="1125538"/>
            <a:ext cx="7899400" cy="5746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79425" y="1711325"/>
            <a:ext cx="3884613"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16438" y="1711325"/>
            <a:ext cx="38862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434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7" indent="0" algn="ctr">
              <a:buNone/>
              <a:defRPr sz="1500"/>
            </a:lvl2pPr>
            <a:lvl3pPr marL="685814" indent="0" algn="ctr">
              <a:buNone/>
              <a:defRPr sz="1350"/>
            </a:lvl3pPr>
            <a:lvl4pPr marL="1028720" indent="0" algn="ctr">
              <a:buNone/>
              <a:defRPr sz="1200"/>
            </a:lvl4pPr>
            <a:lvl5pPr marL="1371628" indent="0" algn="ctr">
              <a:buNone/>
              <a:defRPr sz="1200"/>
            </a:lvl5pPr>
            <a:lvl6pPr marL="1714535" indent="0" algn="ctr">
              <a:buNone/>
              <a:defRPr sz="1200"/>
            </a:lvl6pPr>
            <a:lvl7pPr marL="2057441" indent="0" algn="ctr">
              <a:buNone/>
              <a:defRPr sz="1200"/>
            </a:lvl7pPr>
            <a:lvl8pPr marL="2400348" indent="0" algn="ctr">
              <a:buNone/>
              <a:defRPr sz="1200"/>
            </a:lvl8pPr>
            <a:lvl9pPr marL="2743255"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5D746823-F9A0-438F-9CC6-2104CD0B7619}" type="datetimeFigureOut">
              <a:rPr lang="en-US" smtClean="0"/>
              <a:t>10/2/2016</a:t>
            </a:fld>
            <a:endParaRPr lang="en-US"/>
          </a:p>
        </p:txBody>
      </p:sp>
      <p:sp>
        <p:nvSpPr>
          <p:cNvPr id="5" name="Footer Placeholder 4"/>
          <p:cNvSpPr>
            <a:spLocks noGrp="1"/>
          </p:cNvSpPr>
          <p:nvPr>
            <p:ph type="ftr" sz="quarter" idx="11"/>
          </p:nvPr>
        </p:nvSpPr>
        <p:spPr>
          <a:xfrm>
            <a:off x="251521" y="6405332"/>
            <a:ext cx="7263288" cy="287979"/>
          </a:xfrm>
          <a:prstGeom prst="rect">
            <a:avLst/>
          </a:prstGeom>
        </p:spPr>
        <p:txBody>
          <a:bodyPr/>
          <a:lstStyle/>
          <a:p>
            <a:endParaRPr lang="en-US"/>
          </a:p>
        </p:txBody>
      </p:sp>
      <p:sp>
        <p:nvSpPr>
          <p:cNvPr id="6" name="Slide Number Placeholder 5"/>
          <p:cNvSpPr>
            <a:spLocks noGrp="1"/>
          </p:cNvSpPr>
          <p:nvPr>
            <p:ph type="sldNum" sz="quarter" idx="12"/>
          </p:nvPr>
        </p:nvSpPr>
        <p:spPr>
          <a:xfrm>
            <a:off x="7896007" y="6405335"/>
            <a:ext cx="729192" cy="294812"/>
          </a:xfrm>
          <a:prstGeom prst="rect">
            <a:avLst/>
          </a:prstGeom>
        </p:spPr>
        <p:txBody>
          <a:bodyPr/>
          <a:lstStyle/>
          <a:p>
            <a:fld id="{F2AE055A-A040-4582-9BAA-6CD26418FE13}" type="slidenum">
              <a:rPr lang="en-US" smtClean="0"/>
              <a:t>‹#›</a:t>
            </a:fld>
            <a:endParaRPr lang="en-US"/>
          </a:p>
        </p:txBody>
      </p:sp>
    </p:spTree>
    <p:extLst>
      <p:ext uri="{BB962C8B-B14F-4D97-AF65-F5344CB8AC3E}">
        <p14:creationId xmlns:p14="http://schemas.microsoft.com/office/powerpoint/2010/main" val="405842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2" y="1412777"/>
            <a:ext cx="8352928" cy="480053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Fußzeilenplatzhalter 4"/>
          <p:cNvSpPr>
            <a:spLocks noGrp="1"/>
          </p:cNvSpPr>
          <p:nvPr>
            <p:ph type="ftr" sz="quarter" idx="3"/>
          </p:nvPr>
        </p:nvSpPr>
        <p:spPr>
          <a:xfrm>
            <a:off x="251521" y="6405332"/>
            <a:ext cx="7263288" cy="287979"/>
          </a:xfrm>
          <a:prstGeom prst="rect">
            <a:avLst/>
          </a:prstGeom>
        </p:spPr>
        <p:txBody>
          <a:bodyPr vert="horz" lIns="0" tIns="0" rIns="0" bIns="0" rtlCol="0" anchor="t" anchorCtr="0"/>
          <a:lstStyle>
            <a:lvl1pPr algn="l">
              <a:defRPr sz="563">
                <a:solidFill>
                  <a:srgbClr val="7F7F7F"/>
                </a:solidFill>
                <a:latin typeface="Arial" pitchFamily="34" charset="0"/>
                <a:cs typeface="Arial" pitchFamily="34" charset="0"/>
              </a:defRPr>
            </a:lvl1pPr>
          </a:lstStyle>
          <a:p>
            <a:r>
              <a:rPr lang="de-DE" dirty="0" smtClean="0"/>
              <a:t>Copyright © 2016 		Holger Kinzel – TU Bergakademie Freiberg</a:t>
            </a:r>
          </a:p>
          <a:p>
            <a:r>
              <a:rPr lang="de-DE" dirty="0" smtClean="0"/>
              <a:t>			</a:t>
            </a:r>
            <a:endParaRPr lang="de-DE" dirty="0"/>
          </a:p>
        </p:txBody>
      </p:sp>
      <p:sp>
        <p:nvSpPr>
          <p:cNvPr id="12" name="Foliennummernplatzhalter 5"/>
          <p:cNvSpPr>
            <a:spLocks noGrp="1"/>
          </p:cNvSpPr>
          <p:nvPr>
            <p:ph type="sldNum" sz="quarter" idx="4"/>
          </p:nvPr>
        </p:nvSpPr>
        <p:spPr>
          <a:xfrm>
            <a:off x="7896007" y="6405335"/>
            <a:ext cx="729192" cy="294812"/>
          </a:xfrm>
          <a:prstGeom prst="rect">
            <a:avLst/>
          </a:prstGeom>
        </p:spPr>
        <p:txBody>
          <a:bodyPr vert="horz" lIns="0" tIns="0" rIns="0" bIns="0" rtlCol="0" anchor="t" anchorCtr="0"/>
          <a:lstStyle>
            <a:lvl1pPr algn="r">
              <a:defRPr sz="563">
                <a:solidFill>
                  <a:srgbClr val="B3B3B3"/>
                </a:solidFill>
              </a:defRPr>
            </a:lvl1pPr>
          </a:lstStyle>
          <a:p>
            <a:fld id="{F9CA7F02-FF28-4D8F-AF3B-6C950C783A54}" type="slidenum">
              <a:rPr lang="de-DE" smtClean="0"/>
              <a:pPr/>
              <a:t>‹#›</a:t>
            </a:fld>
            <a:endParaRPr lang="de-DE" dirty="0"/>
          </a:p>
        </p:txBody>
      </p:sp>
    </p:spTree>
    <p:extLst>
      <p:ext uri="{BB962C8B-B14F-4D97-AF65-F5344CB8AC3E}">
        <p14:creationId xmlns:p14="http://schemas.microsoft.com/office/powerpoint/2010/main" val="223428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2" y="1412777"/>
            <a:ext cx="8352928" cy="480053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Fußzeilenplatzhalter 4"/>
          <p:cNvSpPr>
            <a:spLocks noGrp="1"/>
          </p:cNvSpPr>
          <p:nvPr>
            <p:ph type="ftr" sz="quarter" idx="3"/>
          </p:nvPr>
        </p:nvSpPr>
        <p:spPr>
          <a:xfrm>
            <a:off x="251521" y="6405332"/>
            <a:ext cx="7263288" cy="287979"/>
          </a:xfrm>
          <a:prstGeom prst="rect">
            <a:avLst/>
          </a:prstGeom>
        </p:spPr>
        <p:txBody>
          <a:bodyPr vert="horz" lIns="0" tIns="0" rIns="0" bIns="0" rtlCol="0" anchor="t" anchorCtr="0"/>
          <a:lstStyle>
            <a:lvl1pPr algn="l">
              <a:defRPr sz="563">
                <a:solidFill>
                  <a:srgbClr val="7F7F7F"/>
                </a:solidFill>
                <a:latin typeface="Arial" pitchFamily="34" charset="0"/>
                <a:cs typeface="Arial" pitchFamily="34" charset="0"/>
              </a:defRPr>
            </a:lvl1pPr>
          </a:lstStyle>
          <a:p>
            <a:r>
              <a:rPr lang="de-DE" dirty="0" smtClean="0"/>
              <a:t>Copyright © 2016 		Holger Kinzel – TU Bergakademie Freiberg</a:t>
            </a:r>
          </a:p>
          <a:p>
            <a:r>
              <a:rPr lang="de-DE" dirty="0" smtClean="0"/>
              <a:t>			</a:t>
            </a:r>
            <a:endParaRPr lang="de-DE" dirty="0"/>
          </a:p>
        </p:txBody>
      </p:sp>
      <p:sp>
        <p:nvSpPr>
          <p:cNvPr id="12" name="Foliennummernplatzhalter 5"/>
          <p:cNvSpPr>
            <a:spLocks noGrp="1"/>
          </p:cNvSpPr>
          <p:nvPr>
            <p:ph type="sldNum" sz="quarter" idx="4"/>
          </p:nvPr>
        </p:nvSpPr>
        <p:spPr>
          <a:xfrm>
            <a:off x="7896007" y="6405335"/>
            <a:ext cx="729192" cy="294812"/>
          </a:xfrm>
          <a:prstGeom prst="rect">
            <a:avLst/>
          </a:prstGeom>
        </p:spPr>
        <p:txBody>
          <a:bodyPr vert="horz" lIns="0" tIns="0" rIns="0" bIns="0" rtlCol="0" anchor="t" anchorCtr="0"/>
          <a:lstStyle>
            <a:lvl1pPr algn="r">
              <a:defRPr sz="563">
                <a:solidFill>
                  <a:srgbClr val="B3B3B3"/>
                </a:solidFill>
              </a:defRPr>
            </a:lvl1pPr>
          </a:lstStyle>
          <a:p>
            <a:fld id="{F9CA7F02-FF28-4D8F-AF3B-6C950C783A54}" type="slidenum">
              <a:rPr lang="de-DE" smtClean="0"/>
              <a:pPr/>
              <a:t>‹#›</a:t>
            </a:fld>
            <a:endParaRPr lang="de-DE" dirty="0"/>
          </a:p>
        </p:txBody>
      </p:sp>
    </p:spTree>
    <p:extLst>
      <p:ext uri="{BB962C8B-B14F-4D97-AF65-F5344CB8AC3E}">
        <p14:creationId xmlns:p14="http://schemas.microsoft.com/office/powerpoint/2010/main" val="77172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575643"/>
            <a:ext cx="8192710" cy="4418381"/>
          </a:xfrm>
        </p:spPr>
        <p:txBody>
          <a:bodyPr/>
          <a:lstStyle>
            <a:extLst/>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7" name="Titel 6"/>
          <p:cNvSpPr>
            <a:spLocks noGrp="1"/>
          </p:cNvSpPr>
          <p:nvPr>
            <p:ph type="title"/>
          </p:nvPr>
        </p:nvSpPr>
        <p:spPr>
          <a:xfrm>
            <a:off x="1187624" y="53752"/>
            <a:ext cx="6552728" cy="1143000"/>
          </a:xfrm>
        </p:spPr>
        <p:txBody>
          <a:bodyPr rtlCol="0">
            <a:noAutofit/>
          </a:bodyPr>
          <a:lstStyle>
            <a:lvl1pPr>
              <a:defRPr sz="2000">
                <a:latin typeface="Calibri" panose="020F0502020204030204" pitchFamily="34" charset="0"/>
              </a:defRPr>
            </a:lvl1pPr>
            <a:extLst/>
          </a:lstStyle>
          <a:p>
            <a:r>
              <a:rPr kumimoji="0" lang="de-DE" dirty="0" smtClean="0"/>
              <a:t>Titelmasterformat durch Klicken bearbeiten</a:t>
            </a:r>
            <a:endParaRPr kumimoji="0" lang="en-US" dirty="0"/>
          </a:p>
        </p:txBody>
      </p:sp>
      <p:cxnSp>
        <p:nvCxnSpPr>
          <p:cNvPr id="4" name="Straight Connector 3"/>
          <p:cNvCxnSpPr/>
          <p:nvPr userDrawn="1"/>
        </p:nvCxnSpPr>
        <p:spPr>
          <a:xfrm>
            <a:off x="0" y="1196752"/>
            <a:ext cx="91440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000" y="240000"/>
            <a:ext cx="840000" cy="8400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9" y="166621"/>
            <a:ext cx="1043608" cy="93765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dirty="0" smtClean="0"/>
              <a:t>Titelmasterformat durch Klicken bearbeiten</a:t>
            </a:r>
            <a:endParaRPr kumimoji="0" lang="en-US" dirty="0"/>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dirty="0" smtClean="0"/>
              <a:t>Textmasterformate durch Klicken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200706" name="AutoShape 2" descr="planxty_Logo_blau"/>
          <p:cNvSpPr>
            <a:spLocks noChangeAspect="1" noChangeArrowheads="1"/>
          </p:cNvSpPr>
          <p:nvPr userDrawn="1"/>
        </p:nvSpPr>
        <p:spPr bwMode="auto">
          <a:xfrm>
            <a:off x="155575" y="-258763"/>
            <a:ext cx="952500" cy="5429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0708" name="AutoShape 4" descr="planxty_Logo_blau"/>
          <p:cNvSpPr>
            <a:spLocks noChangeAspect="1" noChangeArrowheads="1"/>
          </p:cNvSpPr>
          <p:nvPr userDrawn="1"/>
        </p:nvSpPr>
        <p:spPr bwMode="auto">
          <a:xfrm>
            <a:off x="155575" y="-258763"/>
            <a:ext cx="952500" cy="5429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0710" name="AutoShape 6" descr="planxty_Logo_blau"/>
          <p:cNvSpPr>
            <a:spLocks noChangeAspect="1" noChangeArrowheads="1"/>
          </p:cNvSpPr>
          <p:nvPr userDrawn="1"/>
        </p:nvSpPr>
        <p:spPr bwMode="auto">
          <a:xfrm>
            <a:off x="155575" y="-258763"/>
            <a:ext cx="952500" cy="5429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0712" name="AutoShape 8" descr="planxty_Logo_blau"/>
          <p:cNvSpPr>
            <a:spLocks noChangeAspect="1" noChangeArrowheads="1"/>
          </p:cNvSpPr>
          <p:nvPr userDrawn="1"/>
        </p:nvSpPr>
        <p:spPr bwMode="auto">
          <a:xfrm>
            <a:off x="155575" y="-258763"/>
            <a:ext cx="952500" cy="5429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4" name="TextBox 33"/>
          <p:cNvSpPr txBox="1"/>
          <p:nvPr userDrawn="1"/>
        </p:nvSpPr>
        <p:spPr>
          <a:xfrm>
            <a:off x="0" y="6590638"/>
            <a:ext cx="8388424" cy="246221"/>
          </a:xfrm>
          <a:prstGeom prst="rect">
            <a:avLst/>
          </a:prstGeom>
          <a:noFill/>
        </p:spPr>
        <p:txBody>
          <a:bodyPr wrap="square" rtlCol="0">
            <a:spAutoFit/>
          </a:bodyPr>
          <a:lstStyle/>
          <a:p>
            <a:pPr algn="l"/>
            <a:r>
              <a:rPr lang="en-US" sz="1000" dirty="0" smtClean="0">
                <a:latin typeface="Calibri" panose="020F0502020204030204" pitchFamily="34" charset="0"/>
                <a:cs typeface="Arial" panose="020B0604020202020204" pitchFamily="34" charset="0"/>
              </a:rPr>
              <a:t>© 2016 			</a:t>
            </a:r>
            <a:r>
              <a:rPr lang="en-US" sz="1000" baseline="0" dirty="0" smtClean="0">
                <a:latin typeface="Calibri" panose="020F0502020204030204" pitchFamily="34" charset="0"/>
                <a:cs typeface="Arial" panose="020B0604020202020204" pitchFamily="34" charset="0"/>
              </a:rPr>
              <a:t>                  </a:t>
            </a:r>
            <a:r>
              <a:rPr lang="en-US" sz="1000" dirty="0" smtClean="0">
                <a:latin typeface="Calibri" panose="020F0502020204030204" pitchFamily="34" charset="0"/>
                <a:cs typeface="Arial" panose="020B0604020202020204" pitchFamily="34" charset="0"/>
              </a:rPr>
              <a:t>Holger Kinzel – TU </a:t>
            </a:r>
            <a:r>
              <a:rPr lang="en-US" sz="1000" dirty="0" err="1" smtClean="0">
                <a:latin typeface="Calibri" panose="020F0502020204030204" pitchFamily="34" charset="0"/>
                <a:cs typeface="Arial" panose="020B0604020202020204" pitchFamily="34" charset="0"/>
              </a:rPr>
              <a:t>Bergakademie</a:t>
            </a:r>
            <a:r>
              <a:rPr lang="en-US" sz="1000" dirty="0" smtClean="0">
                <a:latin typeface="Calibri" panose="020F0502020204030204" pitchFamily="34" charset="0"/>
                <a:cs typeface="Arial" panose="020B0604020202020204" pitchFamily="34" charset="0"/>
              </a:rPr>
              <a:t> Freiberg</a:t>
            </a:r>
          </a:p>
        </p:txBody>
      </p:sp>
      <p:sp>
        <p:nvSpPr>
          <p:cNvPr id="36" name="TextBox 35"/>
          <p:cNvSpPr txBox="1"/>
          <p:nvPr userDrawn="1"/>
        </p:nvSpPr>
        <p:spPr>
          <a:xfrm>
            <a:off x="7164288" y="6590637"/>
            <a:ext cx="1872208" cy="246221"/>
          </a:xfrm>
          <a:prstGeom prst="rect">
            <a:avLst/>
          </a:prstGeom>
          <a:noFill/>
        </p:spPr>
        <p:txBody>
          <a:bodyPr wrap="square" rtlCol="0">
            <a:spAutoFit/>
          </a:bodyPr>
          <a:lstStyle/>
          <a:p>
            <a:pPr algn="r"/>
            <a:r>
              <a:rPr lang="de-DE" sz="1000" baseline="0" dirty="0" smtClean="0">
                <a:latin typeface="Calibri" panose="020F0502020204030204" pitchFamily="34" charset="0"/>
                <a:cs typeface="Arial" panose="020B0604020202020204" pitchFamily="34" charset="0"/>
              </a:rPr>
              <a:t>S. </a:t>
            </a:r>
            <a:fld id="{D27911BD-ED35-4935-853B-AB4EA6B7DB9D}" type="slidenum">
              <a:rPr lang="de-DE" sz="1000" smtClean="0">
                <a:latin typeface="Calibri" panose="020F0502020204030204" pitchFamily="34" charset="0"/>
                <a:cs typeface="Arial" panose="020B0604020202020204" pitchFamily="34" charset="0"/>
              </a:rPr>
              <a:pPr algn="r"/>
              <a:t>‹#›</a:t>
            </a:fld>
            <a:r>
              <a:rPr lang="de-DE" sz="1000" dirty="0" smtClean="0">
                <a:latin typeface="Calibri" panose="020F0502020204030204" pitchFamily="34" charset="0"/>
                <a:cs typeface="Arial" panose="020B0604020202020204" pitchFamily="34" charset="0"/>
              </a:rPr>
              <a:t>   </a:t>
            </a:r>
            <a:endParaRPr lang="de-DE" sz="1000" dirty="0">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1"/>
          </a:solidFill>
          <a:effectLst/>
          <a:latin typeface="Calibri" panose="020F050202020403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alibri" panose="020F050202020403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alibri" panose="020F0502020204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alibri" panose="020F0502020204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alibri" panose="020F0502020204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copu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0" y="-4554"/>
            <a:ext cx="9144652" cy="6858000"/>
          </a:xfrm>
          <a:prstGeom prst="rect">
            <a:avLst/>
          </a:prstGeom>
          <a:gradFill flip="none" rotWithShape="1">
            <a:gsLst>
              <a:gs pos="92000">
                <a:srgbClr val="0070C0"/>
              </a:gs>
              <a:gs pos="16000">
                <a:srgbClr val="50ADE0"/>
              </a:gs>
              <a:gs pos="45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00" y="240000"/>
            <a:ext cx="2983880" cy="840000"/>
          </a:xfrm>
          <a:prstGeom prst="rect">
            <a:avLst/>
          </a:prstGeom>
        </p:spPr>
      </p:pic>
      <p:sp>
        <p:nvSpPr>
          <p:cNvPr id="15" name="Titel 1"/>
          <p:cNvSpPr txBox="1">
            <a:spLocks/>
          </p:cNvSpPr>
          <p:nvPr/>
        </p:nvSpPr>
        <p:spPr>
          <a:xfrm>
            <a:off x="431032" y="1632363"/>
            <a:ext cx="8712968" cy="1242139"/>
          </a:xfrm>
          <a:prstGeom prst="rect">
            <a:avLst/>
          </a:prstGeom>
        </p:spPr>
        <p:txBody>
          <a:bodyPr>
            <a:noAutofit/>
          </a:bodyPr>
          <a:lstStyle>
            <a:lvl1pPr algn="l" rtl="0" eaLnBrk="1" latinLnBrk="0" hangingPunct="1">
              <a:spcBef>
                <a:spcPct val="0"/>
              </a:spcBef>
              <a:buNone/>
              <a:defRPr kumimoji="0" sz="4100" b="1" kern="1200">
                <a:solidFill>
                  <a:schemeClr val="tx1"/>
                </a:solidFill>
                <a:effectLst/>
                <a:latin typeface="+mj-lt"/>
                <a:ea typeface="+mj-ea"/>
                <a:cs typeface="+mj-cs"/>
              </a:defRPr>
            </a:lvl1pPr>
            <a:extLst/>
          </a:lstStyle>
          <a:p>
            <a:r>
              <a:rPr lang="en-US" sz="3600" dirty="0" smtClean="0">
                <a:solidFill>
                  <a:schemeClr val="bg1"/>
                </a:solidFill>
              </a:rPr>
              <a:t>Industry 4.0 – Where does this leave the Human Factor?</a:t>
            </a:r>
            <a:r>
              <a:rPr lang="en-US" sz="3200" dirty="0" smtClean="0"/>
              <a:t/>
            </a:r>
            <a:br>
              <a:rPr lang="en-US" sz="3200" dirty="0" smtClean="0"/>
            </a:br>
            <a:r>
              <a:rPr lang="de-DE" sz="3200" dirty="0" smtClean="0"/>
              <a:t/>
            </a:r>
            <a:br>
              <a:rPr lang="de-DE" sz="3200" dirty="0" smtClean="0"/>
            </a:br>
            <a:r>
              <a:rPr lang="de-DE" sz="3200" b="0" dirty="0" smtClean="0">
                <a:solidFill>
                  <a:schemeClr val="bg1"/>
                </a:solidFill>
              </a:rPr>
              <a:t>Holger Kinzel</a:t>
            </a:r>
            <a:endParaRPr lang="de-DE" sz="3200" b="0" dirty="0">
              <a:solidFill>
                <a:schemeClr val="bg1"/>
              </a:solidFill>
            </a:endParaRPr>
          </a:p>
        </p:txBody>
      </p:sp>
      <p:sp>
        <p:nvSpPr>
          <p:cNvPr id="16" name="TextBox 15"/>
          <p:cNvSpPr txBox="1"/>
          <p:nvPr/>
        </p:nvSpPr>
        <p:spPr>
          <a:xfrm>
            <a:off x="3167336" y="4224651"/>
            <a:ext cx="5437112" cy="2045945"/>
          </a:xfrm>
          <a:prstGeom prst="rect">
            <a:avLst/>
          </a:prstGeom>
          <a:noFill/>
        </p:spPr>
        <p:txBody>
          <a:bodyPr wrap="square" rtlCol="0">
            <a:spAutoFit/>
          </a:bodyPr>
          <a:lstStyle/>
          <a:p>
            <a:r>
              <a:rPr lang="en-US" sz="2116" dirty="0">
                <a:solidFill>
                  <a:schemeClr val="bg1"/>
                </a:solidFill>
              </a:rPr>
              <a:t>Annual Conference of Human Dignity and Humiliation Studies </a:t>
            </a:r>
          </a:p>
          <a:p>
            <a:r>
              <a:rPr lang="en-US" sz="2116" dirty="0">
                <a:solidFill>
                  <a:schemeClr val="bg1"/>
                </a:solidFill>
              </a:rPr>
              <a:t>Cities at Risk - From Humiliation to Dignity</a:t>
            </a:r>
          </a:p>
          <a:p>
            <a:endParaRPr lang="de-DE" sz="2116" dirty="0">
              <a:solidFill>
                <a:schemeClr val="bg1"/>
              </a:solidFill>
            </a:endParaRPr>
          </a:p>
          <a:p>
            <a:r>
              <a:rPr lang="en-US" sz="2116" dirty="0">
                <a:solidFill>
                  <a:schemeClr val="bg1"/>
                </a:solidFill>
              </a:rPr>
              <a:t>18th - 25th September 2016</a:t>
            </a:r>
          </a:p>
          <a:p>
            <a:r>
              <a:rPr lang="en-US" sz="2116" dirty="0">
                <a:solidFill>
                  <a:schemeClr val="bg1"/>
                </a:solidFill>
              </a:rPr>
              <a:t>Dubrovnik, Croatia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224651"/>
            <a:ext cx="2160240" cy="1940926"/>
          </a:xfrm>
          <a:prstGeom prst="rect">
            <a:avLst/>
          </a:prstGeom>
        </p:spPr>
      </p:pic>
    </p:spTree>
    <p:extLst>
      <p:ext uri="{BB962C8B-B14F-4D97-AF65-F5344CB8AC3E}">
        <p14:creationId xmlns:p14="http://schemas.microsoft.com/office/powerpoint/2010/main" val="73345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z="2800" dirty="0" smtClean="0"/>
              <a:t>Schwab (2016)</a:t>
            </a:r>
            <a:endParaRPr lang="en-US" sz="2800" dirty="0"/>
          </a:p>
        </p:txBody>
      </p:sp>
      <p:sp>
        <p:nvSpPr>
          <p:cNvPr id="2" name="TextBox 1"/>
          <p:cNvSpPr txBox="1"/>
          <p:nvPr/>
        </p:nvSpPr>
        <p:spPr>
          <a:xfrm>
            <a:off x="1331640" y="2276872"/>
            <a:ext cx="184731" cy="369332"/>
          </a:xfrm>
          <a:prstGeom prst="rect">
            <a:avLst/>
          </a:prstGeom>
          <a:noFill/>
        </p:spPr>
        <p:txBody>
          <a:bodyPr wrap="none" rtlCol="0">
            <a:spAutoFit/>
          </a:bodyPr>
          <a:lstStyle/>
          <a:p>
            <a:endParaRPr lang="en-US" dirty="0"/>
          </a:p>
        </p:txBody>
      </p:sp>
      <p:pic>
        <p:nvPicPr>
          <p:cNvPr id="13314" name="Picture 2" descr="C:\Users\holger\AppData\Local\Temp\SNAGHTML66381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8668"/>
            <a:ext cx="8642964" cy="1745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808" y="4149080"/>
            <a:ext cx="72008" cy="369332"/>
          </a:xfrm>
          <a:prstGeom prst="rect">
            <a:avLst/>
          </a:prstGeom>
          <a:noFill/>
        </p:spPr>
        <p:txBody>
          <a:bodyPr wrap="square" rtlCol="0">
            <a:spAutoFit/>
          </a:bodyPr>
          <a:lstStyle/>
          <a:p>
            <a:endParaRPr lang="en-US" dirty="0"/>
          </a:p>
        </p:txBody>
      </p:sp>
      <p:sp>
        <p:nvSpPr>
          <p:cNvPr id="4" name="Rectangle 3"/>
          <p:cNvSpPr/>
          <p:nvPr/>
        </p:nvSpPr>
        <p:spPr>
          <a:xfrm>
            <a:off x="4211960" y="3733582"/>
            <a:ext cx="4572000" cy="1815882"/>
          </a:xfrm>
          <a:prstGeom prst="rect">
            <a:avLst/>
          </a:prstGeom>
        </p:spPr>
        <p:txBody>
          <a:bodyPr>
            <a:spAutoFit/>
          </a:bodyPr>
          <a:lstStyle/>
          <a:p>
            <a:pPr marL="457200" indent="-457200">
              <a:spcAft>
                <a:spcPts val="0"/>
              </a:spcAft>
            </a:pPr>
            <a:r>
              <a:rPr lang="en-US" sz="1600" dirty="0">
                <a:latin typeface="Calibri" panose="020F0502020204030204" pitchFamily="34" charset="0"/>
                <a:ea typeface="Times New Roman" panose="02020603050405020304" pitchFamily="18" charset="0"/>
              </a:rPr>
              <a:t>Schwab, Klaus. "The Fourth Industrial Revolution: what it means, how to respond." </a:t>
            </a:r>
            <a:r>
              <a:rPr lang="en-US" sz="1600" i="1" dirty="0">
                <a:latin typeface="Calibri" panose="020F0502020204030204" pitchFamily="34" charset="0"/>
                <a:ea typeface="Times New Roman" panose="02020603050405020304" pitchFamily="18" charset="0"/>
              </a:rPr>
              <a:t>World Economic Forum.</a:t>
            </a:r>
            <a:r>
              <a:rPr lang="en-US" sz="1600" dirty="0">
                <a:latin typeface="Calibri" panose="020F0502020204030204" pitchFamily="34" charset="0"/>
                <a:ea typeface="Times New Roman" panose="02020603050405020304" pitchFamily="18" charset="0"/>
              </a:rPr>
              <a:t> January 2016, 2016. https://www.weforum.org/agenda/2016/01/the-fourth-industrial-revolution-what-it-means-and-how-to-respond (accessed September 1, 2016).</a:t>
            </a:r>
            <a:endParaRPr lang="en-US"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7395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z="2400" dirty="0" smtClean="0"/>
              <a:t>Quick Keyword Analysis </a:t>
            </a:r>
            <a:r>
              <a:rPr lang="de-DE" sz="2400" dirty="0" err="1" smtClean="0"/>
              <a:t>of</a:t>
            </a:r>
            <a:r>
              <a:rPr lang="de-DE" sz="2400" dirty="0" smtClean="0"/>
              <a:t> </a:t>
            </a:r>
            <a:r>
              <a:rPr lang="de-DE" sz="2400" dirty="0" err="1" smtClean="0"/>
              <a:t>the</a:t>
            </a:r>
            <a:r>
              <a:rPr lang="de-DE" sz="2400" dirty="0" smtClean="0"/>
              <a:t> </a:t>
            </a:r>
            <a:r>
              <a:rPr lang="de-DE" sz="2400" dirty="0" err="1" smtClean="0"/>
              <a:t>Scopus</a:t>
            </a:r>
            <a:r>
              <a:rPr lang="de-DE" sz="2400" dirty="0" smtClean="0"/>
              <a:t> </a:t>
            </a:r>
            <a:r>
              <a:rPr lang="de-DE" sz="2400" dirty="0" err="1" smtClean="0"/>
              <a:t>Literature</a:t>
            </a:r>
            <a:r>
              <a:rPr lang="de-DE" sz="2400" dirty="0" smtClean="0"/>
              <a:t> Database (</a:t>
            </a:r>
            <a:r>
              <a:rPr lang="de-DE" sz="2400" dirty="0" smtClean="0">
                <a:hlinkClick r:id="rId2"/>
              </a:rPr>
              <a:t>www.scopus.com</a:t>
            </a:r>
            <a:r>
              <a:rPr lang="de-DE" sz="2400" dirty="0" smtClean="0"/>
              <a:t>), </a:t>
            </a:r>
            <a:r>
              <a:rPr lang="de-DE" sz="2400" dirty="0" err="1" smtClean="0"/>
              <a:t>as</a:t>
            </a:r>
            <a:r>
              <a:rPr lang="de-DE" sz="2400" dirty="0" smtClean="0"/>
              <a:t> </a:t>
            </a:r>
            <a:r>
              <a:rPr lang="de-DE" sz="2400" dirty="0" err="1" smtClean="0"/>
              <a:t>of</a:t>
            </a:r>
            <a:r>
              <a:rPr lang="de-DE" sz="2400" dirty="0" smtClean="0"/>
              <a:t> August 9, 2016</a:t>
            </a:r>
            <a:endParaRPr lang="en-US" sz="2400" dirty="0"/>
          </a:p>
        </p:txBody>
      </p:sp>
      <p:sp>
        <p:nvSpPr>
          <p:cNvPr id="3" name="TextBox 2"/>
          <p:cNvSpPr txBox="1"/>
          <p:nvPr/>
        </p:nvSpPr>
        <p:spPr>
          <a:xfrm>
            <a:off x="811062" y="3935322"/>
            <a:ext cx="4248472" cy="1354217"/>
          </a:xfrm>
          <a:prstGeom prst="rect">
            <a:avLst/>
          </a:prstGeom>
          <a:noFill/>
        </p:spPr>
        <p:txBody>
          <a:bodyPr wrap="square" rtlCol="0">
            <a:spAutoFit/>
          </a:bodyPr>
          <a:lstStyle/>
          <a:p>
            <a:r>
              <a:rPr lang="en-US" sz="3200" dirty="0">
                <a:latin typeface="Calibri" panose="020F0502020204030204" pitchFamily="34" charset="0"/>
                <a:ea typeface="Times New Roman" panose="02020603050405020304" pitchFamily="18" charset="0"/>
              </a:rPr>
              <a:t>Keywords “Industry 4.0” </a:t>
            </a:r>
            <a:r>
              <a:rPr lang="en-US" sz="3200" b="1" dirty="0">
                <a:latin typeface="Calibri" panose="020F0502020204030204" pitchFamily="34" charset="0"/>
                <a:ea typeface="Times New Roman" panose="02020603050405020304" pitchFamily="18" charset="0"/>
              </a:rPr>
              <a:t>AND</a:t>
            </a:r>
            <a:r>
              <a:rPr lang="en-US" sz="3200" dirty="0">
                <a:latin typeface="Calibri" panose="020F0502020204030204" pitchFamily="34" charset="0"/>
                <a:ea typeface="Times New Roman" panose="02020603050405020304" pitchFamily="18" charset="0"/>
              </a:rPr>
              <a:t> “Human Factor</a:t>
            </a:r>
            <a:r>
              <a:rPr lang="en-US" sz="3200" dirty="0" smtClean="0">
                <a:latin typeface="Calibri" panose="020F0502020204030204" pitchFamily="34" charset="0"/>
                <a:ea typeface="Times New Roman" panose="02020603050405020304" pitchFamily="18" charset="0"/>
              </a:rPr>
              <a:t>”  </a:t>
            </a:r>
            <a:endParaRPr lang="en-US" sz="3200" dirty="0">
              <a:latin typeface="Calibri" panose="020F0502020204030204" pitchFamily="34" charset="0"/>
              <a:ea typeface="Times New Roman" panose="02020603050405020304" pitchFamily="18" charset="0"/>
            </a:endParaRPr>
          </a:p>
          <a:p>
            <a:endParaRPr lang="en-US" dirty="0"/>
          </a:p>
        </p:txBody>
      </p:sp>
      <p:sp>
        <p:nvSpPr>
          <p:cNvPr id="5" name="TextBox 4"/>
          <p:cNvSpPr txBox="1"/>
          <p:nvPr/>
        </p:nvSpPr>
        <p:spPr>
          <a:xfrm>
            <a:off x="703050" y="2047781"/>
            <a:ext cx="4464496" cy="584775"/>
          </a:xfrm>
          <a:prstGeom prst="rect">
            <a:avLst/>
          </a:prstGeom>
          <a:noFill/>
        </p:spPr>
        <p:txBody>
          <a:bodyPr wrap="square" rtlCol="0">
            <a:spAutoFit/>
          </a:bodyPr>
          <a:lstStyle/>
          <a:p>
            <a:r>
              <a:rPr lang="en-US" sz="3200" dirty="0" smtClean="0">
                <a:latin typeface="Calibri" panose="020F0502020204030204" pitchFamily="34" charset="0"/>
                <a:ea typeface="Times New Roman" panose="02020603050405020304" pitchFamily="18" charset="0"/>
              </a:rPr>
              <a:t>Keyword </a:t>
            </a:r>
            <a:r>
              <a:rPr lang="en-US" sz="3200" dirty="0">
                <a:latin typeface="Calibri" panose="020F0502020204030204" pitchFamily="34" charset="0"/>
                <a:ea typeface="Times New Roman" panose="02020603050405020304" pitchFamily="18" charset="0"/>
              </a:rPr>
              <a:t>“Industry 4.0</a:t>
            </a:r>
            <a:r>
              <a:rPr lang="en-US" sz="3200" dirty="0" smtClean="0">
                <a:latin typeface="Calibri" panose="020F0502020204030204" pitchFamily="34" charset="0"/>
                <a:ea typeface="Times New Roman" panose="02020603050405020304" pitchFamily="18" charset="0"/>
              </a:rPr>
              <a:t>”</a:t>
            </a:r>
            <a:endParaRPr lang="en-US" sz="3200" dirty="0"/>
          </a:p>
        </p:txBody>
      </p:sp>
      <p:sp>
        <p:nvSpPr>
          <p:cNvPr id="4" name="TextBox 3"/>
          <p:cNvSpPr txBox="1"/>
          <p:nvPr/>
        </p:nvSpPr>
        <p:spPr>
          <a:xfrm>
            <a:off x="5724128" y="2061279"/>
            <a:ext cx="2918812" cy="861774"/>
          </a:xfrm>
          <a:prstGeom prst="rect">
            <a:avLst/>
          </a:prstGeom>
          <a:noFill/>
        </p:spPr>
        <p:txBody>
          <a:bodyPr wrap="none" rtlCol="0">
            <a:spAutoFit/>
          </a:bodyPr>
          <a:lstStyle/>
          <a:p>
            <a:r>
              <a:rPr lang="en-US" sz="3200" dirty="0">
                <a:latin typeface="Calibri" panose="020F0502020204030204" pitchFamily="34" charset="0"/>
                <a:ea typeface="Times New Roman" panose="02020603050405020304" pitchFamily="18" charset="0"/>
              </a:rPr>
              <a:t>630 occurrences</a:t>
            </a:r>
          </a:p>
          <a:p>
            <a:endParaRPr lang="en-US" dirty="0"/>
          </a:p>
        </p:txBody>
      </p:sp>
      <p:sp>
        <p:nvSpPr>
          <p:cNvPr id="8" name="TextBox 7"/>
          <p:cNvSpPr txBox="1"/>
          <p:nvPr/>
        </p:nvSpPr>
        <p:spPr>
          <a:xfrm>
            <a:off x="5724128" y="3954546"/>
            <a:ext cx="2803396" cy="1354217"/>
          </a:xfrm>
          <a:prstGeom prst="rect">
            <a:avLst/>
          </a:prstGeom>
          <a:noFill/>
        </p:spPr>
        <p:txBody>
          <a:bodyPr wrap="none" rtlCol="0">
            <a:spAutoFit/>
          </a:bodyPr>
          <a:lstStyle/>
          <a:p>
            <a:r>
              <a:rPr lang="en-US" sz="3200" dirty="0">
                <a:latin typeface="Calibri" panose="020F0502020204030204" pitchFamily="34" charset="0"/>
                <a:ea typeface="Times New Roman" panose="02020603050405020304" pitchFamily="18" charset="0"/>
              </a:rPr>
              <a:t>33 occurrences </a:t>
            </a:r>
            <a:endParaRPr lang="en-US" sz="3200" dirty="0" smtClean="0">
              <a:latin typeface="Calibri" panose="020F0502020204030204" pitchFamily="34" charset="0"/>
              <a:ea typeface="Times New Roman" panose="02020603050405020304" pitchFamily="18" charset="0"/>
            </a:endParaRPr>
          </a:p>
          <a:p>
            <a:r>
              <a:rPr lang="en-US" sz="3200" dirty="0" smtClean="0">
                <a:latin typeface="Calibri" panose="020F0502020204030204" pitchFamily="34" charset="0"/>
                <a:ea typeface="Times New Roman" panose="02020603050405020304" pitchFamily="18" charset="0"/>
              </a:rPr>
              <a:t>(= 5%)</a:t>
            </a:r>
            <a:endParaRPr lang="en-US" dirty="0">
              <a:latin typeface="Calibri" panose="020F0502020204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19336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1832414"/>
            <a:ext cx="7143818" cy="3828834"/>
          </a:xfrm>
          <a:prstGeom prst="rect">
            <a:avLst/>
          </a:prstGeom>
        </p:spPr>
      </p:pic>
      <p:sp>
        <p:nvSpPr>
          <p:cNvPr id="6" name="Title 5"/>
          <p:cNvSpPr>
            <a:spLocks noGrp="1"/>
          </p:cNvSpPr>
          <p:nvPr>
            <p:ph type="title"/>
          </p:nvPr>
        </p:nvSpPr>
        <p:spPr/>
        <p:txBody>
          <a:bodyPr/>
          <a:lstStyle/>
          <a:p>
            <a:r>
              <a:rPr lang="en-US" sz="2800" dirty="0"/>
              <a:t>The human-machine interface described by </a:t>
            </a:r>
            <a:r>
              <a:rPr lang="en-US" sz="2800" dirty="0" err="1"/>
              <a:t>Helander</a:t>
            </a:r>
            <a:r>
              <a:rPr lang="en-US" sz="2800" dirty="0"/>
              <a:t> </a:t>
            </a:r>
            <a:r>
              <a:rPr lang="en-US" sz="2000" dirty="0"/>
              <a:t>(</a:t>
            </a:r>
            <a:r>
              <a:rPr lang="en-US" sz="2000" dirty="0" err="1"/>
              <a:t>Helander</a:t>
            </a:r>
            <a:r>
              <a:rPr lang="en-US" sz="2000" dirty="0"/>
              <a:t> 2006)</a:t>
            </a:r>
          </a:p>
        </p:txBody>
      </p:sp>
    </p:spTree>
    <p:extLst>
      <p:ext uri="{BB962C8B-B14F-4D97-AF65-F5344CB8AC3E}">
        <p14:creationId xmlns:p14="http://schemas.microsoft.com/office/powerpoint/2010/main" val="376054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1412776"/>
            <a:ext cx="7143818" cy="3828834"/>
          </a:xfrm>
          <a:prstGeom prst="rect">
            <a:avLst/>
          </a:prstGeom>
        </p:spPr>
      </p:pic>
      <p:sp>
        <p:nvSpPr>
          <p:cNvPr id="3" name="TextBox 2"/>
          <p:cNvSpPr txBox="1"/>
          <p:nvPr/>
        </p:nvSpPr>
        <p:spPr>
          <a:xfrm>
            <a:off x="755576" y="5434687"/>
            <a:ext cx="3227119" cy="592148"/>
          </a:xfrm>
          <a:prstGeom prst="rect">
            <a:avLst/>
          </a:prstGeom>
          <a:solidFill>
            <a:srgbClr val="FFFF00"/>
          </a:solidFill>
          <a:ln>
            <a:solidFill>
              <a:schemeClr val="tx1"/>
            </a:solidFill>
          </a:ln>
        </p:spPr>
        <p:txBody>
          <a:bodyPr wrap="square" rtlCol="0">
            <a:spAutoFit/>
          </a:bodyPr>
          <a:lstStyle/>
          <a:p>
            <a:r>
              <a:rPr lang="de-DE" sz="1286" b="1" dirty="0"/>
              <a:t>Users: </a:t>
            </a:r>
            <a:r>
              <a:rPr lang="de-DE" sz="1286" b="1" dirty="0" err="1"/>
              <a:t>Sociological</a:t>
            </a:r>
            <a:r>
              <a:rPr lang="de-DE" sz="1286" b="1" dirty="0"/>
              <a:t> Group </a:t>
            </a:r>
            <a:r>
              <a:rPr lang="de-DE" sz="1286" b="1" dirty="0">
                <a:sym typeface="Wingdings" panose="05000000000000000000" pitchFamily="2" charset="2"/>
              </a:rPr>
              <a:t> </a:t>
            </a:r>
          </a:p>
          <a:p>
            <a:pPr algn="ctr"/>
            <a:r>
              <a:rPr lang="de-DE" sz="1286" b="1" dirty="0" err="1">
                <a:sym typeface="Wingdings" panose="05000000000000000000" pitchFamily="2" charset="2"/>
              </a:rPr>
              <a:t>Sociological</a:t>
            </a:r>
            <a:r>
              <a:rPr lang="de-DE" sz="1286" b="1" dirty="0">
                <a:sym typeface="Wingdings" panose="05000000000000000000" pitchFamily="2" charset="2"/>
              </a:rPr>
              <a:t> Group Dynamics</a:t>
            </a:r>
            <a:endParaRPr lang="en-US" sz="1286" b="1" dirty="0"/>
          </a:p>
        </p:txBody>
      </p:sp>
      <p:sp>
        <p:nvSpPr>
          <p:cNvPr id="11" name="TextBox 10"/>
          <p:cNvSpPr txBox="1"/>
          <p:nvPr/>
        </p:nvSpPr>
        <p:spPr>
          <a:xfrm>
            <a:off x="4801265" y="5434687"/>
            <a:ext cx="3227119" cy="594000"/>
          </a:xfrm>
          <a:prstGeom prst="rect">
            <a:avLst/>
          </a:prstGeom>
          <a:solidFill>
            <a:srgbClr val="FFFF00"/>
          </a:solidFill>
          <a:ln>
            <a:solidFill>
              <a:schemeClr val="tx1"/>
            </a:solidFill>
          </a:ln>
        </p:spPr>
        <p:txBody>
          <a:bodyPr wrap="square" rtlCol="0">
            <a:spAutoFit/>
          </a:bodyPr>
          <a:lstStyle/>
          <a:p>
            <a:r>
              <a:rPr lang="de-DE" sz="1286" b="1" dirty="0"/>
              <a:t>Designers: </a:t>
            </a:r>
            <a:r>
              <a:rPr lang="de-DE" sz="1286" b="1" dirty="0" err="1"/>
              <a:t>Sociological</a:t>
            </a:r>
            <a:r>
              <a:rPr lang="de-DE" sz="1286" b="1" dirty="0"/>
              <a:t> Group </a:t>
            </a:r>
            <a:r>
              <a:rPr lang="de-DE" sz="1286" b="1" dirty="0">
                <a:sym typeface="Wingdings" panose="05000000000000000000" pitchFamily="2" charset="2"/>
              </a:rPr>
              <a:t> </a:t>
            </a:r>
          </a:p>
          <a:p>
            <a:pPr algn="ctr"/>
            <a:r>
              <a:rPr lang="de-DE" sz="1286" b="1" dirty="0" err="1">
                <a:sym typeface="Wingdings" panose="05000000000000000000" pitchFamily="2" charset="2"/>
              </a:rPr>
              <a:t>Sociological</a:t>
            </a:r>
            <a:r>
              <a:rPr lang="de-DE" sz="1286" b="1" dirty="0">
                <a:sym typeface="Wingdings" panose="05000000000000000000" pitchFamily="2" charset="2"/>
              </a:rPr>
              <a:t> Group Dynamics</a:t>
            </a:r>
            <a:endParaRPr lang="en-US" sz="1286" b="1" dirty="0"/>
          </a:p>
        </p:txBody>
      </p:sp>
      <p:sp>
        <p:nvSpPr>
          <p:cNvPr id="5" name="Left-Right Arrow 4"/>
          <p:cNvSpPr/>
          <p:nvPr/>
        </p:nvSpPr>
        <p:spPr>
          <a:xfrm>
            <a:off x="3982696" y="5555363"/>
            <a:ext cx="818568" cy="337887"/>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4" name="Rectangle 3"/>
          <p:cNvSpPr/>
          <p:nvPr/>
        </p:nvSpPr>
        <p:spPr>
          <a:xfrm>
            <a:off x="2628873" y="2323761"/>
            <a:ext cx="1546318" cy="1953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Rectangle 6"/>
          <p:cNvSpPr/>
          <p:nvPr/>
        </p:nvSpPr>
        <p:spPr>
          <a:xfrm>
            <a:off x="4801266" y="2252303"/>
            <a:ext cx="1546318" cy="1953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196" y="2252303"/>
            <a:ext cx="1887568" cy="188763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949" y="2323761"/>
            <a:ext cx="1745438" cy="1745500"/>
          </a:xfrm>
          <a:prstGeom prst="rect">
            <a:avLst/>
          </a:prstGeom>
        </p:spPr>
      </p:pic>
      <p:sp>
        <p:nvSpPr>
          <p:cNvPr id="6" name="Title 5"/>
          <p:cNvSpPr>
            <a:spLocks noGrp="1"/>
          </p:cNvSpPr>
          <p:nvPr>
            <p:ph type="title"/>
          </p:nvPr>
        </p:nvSpPr>
        <p:spPr/>
        <p:txBody>
          <a:bodyPr/>
          <a:lstStyle/>
          <a:p>
            <a:r>
              <a:rPr lang="en-US" sz="2400" dirty="0"/>
              <a:t>Human-Machine Interface with sociological groups involved on the user and the designer side</a:t>
            </a:r>
            <a:r>
              <a:rPr lang="en-US" sz="2000" dirty="0"/>
              <a:t>, adapted after </a:t>
            </a:r>
            <a:r>
              <a:rPr lang="en-US" sz="2000" dirty="0" err="1"/>
              <a:t>Helander</a:t>
            </a:r>
            <a:r>
              <a:rPr lang="en-US" sz="2000" dirty="0"/>
              <a:t> (</a:t>
            </a:r>
            <a:r>
              <a:rPr lang="en-US" sz="2000" dirty="0" err="1"/>
              <a:t>Helander</a:t>
            </a:r>
            <a:r>
              <a:rPr lang="en-US" sz="2000" dirty="0"/>
              <a:t> 2006)</a:t>
            </a:r>
          </a:p>
        </p:txBody>
      </p:sp>
    </p:spTree>
    <p:extLst>
      <p:ext uri="{BB962C8B-B14F-4D97-AF65-F5344CB8AC3E}">
        <p14:creationId xmlns:p14="http://schemas.microsoft.com/office/powerpoint/2010/main" val="315071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839089" y="1628800"/>
            <a:ext cx="4928227" cy="424847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5" name="TextBox 4"/>
          <p:cNvSpPr txBox="1"/>
          <p:nvPr/>
        </p:nvSpPr>
        <p:spPr>
          <a:xfrm>
            <a:off x="1189491" y="5372378"/>
            <a:ext cx="6227428" cy="357649"/>
          </a:xfrm>
          <a:prstGeom prst="rect">
            <a:avLst/>
          </a:prstGeom>
          <a:solidFill>
            <a:schemeClr val="bg1"/>
          </a:solidFill>
          <a:ln>
            <a:solidFill>
              <a:schemeClr val="tx1"/>
            </a:solidFill>
          </a:ln>
        </p:spPr>
        <p:txBody>
          <a:bodyPr wrap="square" rtlCol="0">
            <a:spAutoFit/>
          </a:bodyPr>
          <a:lstStyle/>
          <a:p>
            <a:pPr algn="ctr"/>
            <a:r>
              <a:rPr lang="en-US" sz="1200" b="1" dirty="0"/>
              <a:t>Fundamental Physiological Needs </a:t>
            </a:r>
          </a:p>
        </p:txBody>
      </p:sp>
      <p:sp>
        <p:nvSpPr>
          <p:cNvPr id="16" name="TextBox 15"/>
          <p:cNvSpPr txBox="1"/>
          <p:nvPr/>
        </p:nvSpPr>
        <p:spPr>
          <a:xfrm>
            <a:off x="1429729" y="4882217"/>
            <a:ext cx="5746952" cy="357649"/>
          </a:xfrm>
          <a:prstGeom prst="rect">
            <a:avLst/>
          </a:prstGeom>
          <a:solidFill>
            <a:schemeClr val="bg1"/>
          </a:solidFill>
          <a:ln>
            <a:solidFill>
              <a:schemeClr val="tx1"/>
            </a:solidFill>
          </a:ln>
        </p:spPr>
        <p:txBody>
          <a:bodyPr wrap="square" rtlCol="0">
            <a:spAutoFit/>
          </a:bodyPr>
          <a:lstStyle/>
          <a:p>
            <a:pPr algn="ctr"/>
            <a:r>
              <a:rPr lang="en-US" sz="1200" b="1" dirty="0"/>
              <a:t>Safety and Security</a:t>
            </a:r>
          </a:p>
        </p:txBody>
      </p:sp>
      <p:sp>
        <p:nvSpPr>
          <p:cNvPr id="17" name="TextBox 16"/>
          <p:cNvSpPr txBox="1"/>
          <p:nvPr/>
        </p:nvSpPr>
        <p:spPr>
          <a:xfrm>
            <a:off x="1733826" y="4392057"/>
            <a:ext cx="5138761" cy="357649"/>
          </a:xfrm>
          <a:prstGeom prst="rect">
            <a:avLst/>
          </a:prstGeom>
          <a:solidFill>
            <a:schemeClr val="bg1"/>
          </a:solidFill>
          <a:ln>
            <a:solidFill>
              <a:schemeClr val="tx1"/>
            </a:solidFill>
          </a:ln>
        </p:spPr>
        <p:txBody>
          <a:bodyPr wrap="square" rtlCol="0">
            <a:spAutoFit/>
          </a:bodyPr>
          <a:lstStyle/>
          <a:p>
            <a:pPr algn="ctr"/>
            <a:r>
              <a:rPr lang="en-US" sz="1200" b="1" dirty="0"/>
              <a:t>Love and Belongingness Needs </a:t>
            </a:r>
          </a:p>
        </p:txBody>
      </p:sp>
      <p:sp>
        <p:nvSpPr>
          <p:cNvPr id="18" name="TextBox 17"/>
          <p:cNvSpPr txBox="1"/>
          <p:nvPr/>
        </p:nvSpPr>
        <p:spPr>
          <a:xfrm>
            <a:off x="2318853" y="3411738"/>
            <a:ext cx="3968699" cy="357649"/>
          </a:xfrm>
          <a:prstGeom prst="rect">
            <a:avLst/>
          </a:prstGeom>
          <a:solidFill>
            <a:schemeClr val="bg1"/>
          </a:solidFill>
          <a:ln>
            <a:solidFill>
              <a:schemeClr val="tx1"/>
            </a:solidFill>
          </a:ln>
        </p:spPr>
        <p:txBody>
          <a:bodyPr wrap="square" rtlCol="0">
            <a:spAutoFit/>
          </a:bodyPr>
          <a:lstStyle/>
          <a:p>
            <a:pPr algn="ctr"/>
            <a:r>
              <a:rPr lang="en-US" sz="1200" b="1" dirty="0"/>
              <a:t>Cognitive Needs </a:t>
            </a:r>
          </a:p>
        </p:txBody>
      </p:sp>
      <p:sp>
        <p:nvSpPr>
          <p:cNvPr id="19" name="TextBox 18"/>
          <p:cNvSpPr txBox="1"/>
          <p:nvPr/>
        </p:nvSpPr>
        <p:spPr>
          <a:xfrm>
            <a:off x="2602079" y="2921579"/>
            <a:ext cx="3402251" cy="357649"/>
          </a:xfrm>
          <a:prstGeom prst="rect">
            <a:avLst/>
          </a:prstGeom>
          <a:solidFill>
            <a:schemeClr val="bg1"/>
          </a:solidFill>
          <a:ln>
            <a:solidFill>
              <a:schemeClr val="tx1"/>
            </a:solidFill>
          </a:ln>
        </p:spPr>
        <p:txBody>
          <a:bodyPr wrap="square" rtlCol="0">
            <a:spAutoFit/>
          </a:bodyPr>
          <a:lstStyle/>
          <a:p>
            <a:pPr algn="ctr"/>
            <a:r>
              <a:rPr lang="en-US" sz="1200" b="1" dirty="0"/>
              <a:t>Aesthetic Needs</a:t>
            </a:r>
          </a:p>
        </p:txBody>
      </p:sp>
      <p:sp>
        <p:nvSpPr>
          <p:cNvPr id="20" name="TextBox 19"/>
          <p:cNvSpPr txBox="1"/>
          <p:nvPr/>
        </p:nvSpPr>
        <p:spPr>
          <a:xfrm>
            <a:off x="2025766" y="3901896"/>
            <a:ext cx="4554874" cy="357649"/>
          </a:xfrm>
          <a:prstGeom prst="rect">
            <a:avLst/>
          </a:prstGeom>
          <a:solidFill>
            <a:schemeClr val="bg1"/>
          </a:solidFill>
          <a:ln>
            <a:solidFill>
              <a:schemeClr val="tx1"/>
            </a:solidFill>
          </a:ln>
        </p:spPr>
        <p:txBody>
          <a:bodyPr wrap="square" rtlCol="0">
            <a:spAutoFit/>
          </a:bodyPr>
          <a:lstStyle/>
          <a:p>
            <a:pPr algn="ctr"/>
            <a:r>
              <a:rPr lang="en-US" sz="1200" b="1" dirty="0"/>
              <a:t>Esteem Needs</a:t>
            </a:r>
          </a:p>
        </p:txBody>
      </p:sp>
      <p:sp>
        <p:nvSpPr>
          <p:cNvPr id="21" name="TextBox 20"/>
          <p:cNvSpPr txBox="1"/>
          <p:nvPr/>
        </p:nvSpPr>
        <p:spPr>
          <a:xfrm>
            <a:off x="3183448" y="1910618"/>
            <a:ext cx="2239509" cy="356400"/>
          </a:xfrm>
          <a:prstGeom prst="rect">
            <a:avLst/>
          </a:prstGeom>
          <a:solidFill>
            <a:schemeClr val="bg1"/>
          </a:solidFill>
          <a:ln>
            <a:solidFill>
              <a:schemeClr val="tx1"/>
            </a:solidFill>
          </a:ln>
        </p:spPr>
        <p:txBody>
          <a:bodyPr wrap="square" rtlCol="0">
            <a:spAutoFit/>
          </a:bodyPr>
          <a:lstStyle/>
          <a:p>
            <a:pPr algn="ctr"/>
            <a:r>
              <a:rPr lang="de-DE" sz="1200" b="1" dirty="0" err="1"/>
              <a:t>Transcendence</a:t>
            </a:r>
            <a:r>
              <a:rPr lang="de-DE" sz="1200" b="1" dirty="0"/>
              <a:t> Needs</a:t>
            </a:r>
            <a:endParaRPr lang="en-US" sz="1200" b="1" dirty="0"/>
          </a:p>
        </p:txBody>
      </p:sp>
      <p:sp>
        <p:nvSpPr>
          <p:cNvPr id="22" name="TextBox 21"/>
          <p:cNvSpPr txBox="1"/>
          <p:nvPr/>
        </p:nvSpPr>
        <p:spPr>
          <a:xfrm>
            <a:off x="2882158" y="2431418"/>
            <a:ext cx="2842091" cy="357649"/>
          </a:xfrm>
          <a:prstGeom prst="rect">
            <a:avLst/>
          </a:prstGeom>
          <a:solidFill>
            <a:schemeClr val="bg1"/>
          </a:solidFill>
          <a:ln>
            <a:solidFill>
              <a:schemeClr val="tx1"/>
            </a:solidFill>
          </a:ln>
        </p:spPr>
        <p:txBody>
          <a:bodyPr wrap="square" rtlCol="0">
            <a:spAutoFit/>
          </a:bodyPr>
          <a:lstStyle/>
          <a:p>
            <a:pPr algn="ctr"/>
            <a:r>
              <a:rPr lang="en-US" sz="1200" b="1" dirty="0"/>
              <a:t>Self Actuation Needs</a:t>
            </a:r>
          </a:p>
        </p:txBody>
      </p:sp>
      <p:sp>
        <p:nvSpPr>
          <p:cNvPr id="2" name="Title 1"/>
          <p:cNvSpPr>
            <a:spLocks noGrp="1"/>
          </p:cNvSpPr>
          <p:nvPr>
            <p:ph type="title"/>
          </p:nvPr>
        </p:nvSpPr>
        <p:spPr/>
        <p:txBody>
          <a:bodyPr/>
          <a:lstStyle/>
          <a:p>
            <a:r>
              <a:rPr lang="en-US" dirty="0"/>
              <a:t>Maslow's Pyramid of Needs, adapted </a:t>
            </a:r>
            <a:r>
              <a:rPr lang="en-US" dirty="0" smtClean="0"/>
              <a:t>from Maslow </a:t>
            </a:r>
            <a:r>
              <a:rPr lang="en-US" dirty="0"/>
              <a:t>(Maslow, Motivation and personality 1970</a:t>
            </a:r>
            <a:r>
              <a:rPr lang="en-US" dirty="0" smtClean="0"/>
              <a:t>)</a:t>
            </a:r>
            <a:endParaRPr lang="en-US" dirty="0"/>
          </a:p>
        </p:txBody>
      </p:sp>
    </p:spTree>
    <p:extLst>
      <p:ext uri="{BB962C8B-B14F-4D97-AF65-F5344CB8AC3E}">
        <p14:creationId xmlns:p14="http://schemas.microsoft.com/office/powerpoint/2010/main" val="352789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4892" y="1692416"/>
            <a:ext cx="5314184" cy="3317716"/>
            <a:chOff x="7249894" y="3503595"/>
            <a:chExt cx="4017635" cy="2508263"/>
          </a:xfrm>
        </p:grpSpPr>
        <p:sp>
          <p:nvSpPr>
            <p:cNvPr id="7" name="Curved Down Arrow 6"/>
            <p:cNvSpPr/>
            <p:nvPr/>
          </p:nvSpPr>
          <p:spPr>
            <a:xfrm>
              <a:off x="8017843" y="3503595"/>
              <a:ext cx="2695074" cy="469866"/>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solidFill>
                  <a:schemeClr val="tx1"/>
                </a:solidFill>
              </a:endParaRPr>
            </a:p>
          </p:txBody>
        </p:sp>
        <p:sp>
          <p:nvSpPr>
            <p:cNvPr id="8" name="Curved Down Arrow 7"/>
            <p:cNvSpPr/>
            <p:nvPr/>
          </p:nvSpPr>
          <p:spPr>
            <a:xfrm rot="10800000">
              <a:off x="8017843" y="5541992"/>
              <a:ext cx="2695074" cy="469866"/>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894" y="4053234"/>
              <a:ext cx="1408936" cy="1408985"/>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593" y="4053233"/>
              <a:ext cx="1408936" cy="1408985"/>
            </a:xfrm>
            <a:prstGeom prst="rect">
              <a:avLst/>
            </a:prstGeom>
          </p:spPr>
        </p:pic>
      </p:grpSp>
      <p:sp>
        <p:nvSpPr>
          <p:cNvPr id="4" name="TextBox 3"/>
          <p:cNvSpPr txBox="1"/>
          <p:nvPr/>
        </p:nvSpPr>
        <p:spPr>
          <a:xfrm>
            <a:off x="3608707" y="1556792"/>
            <a:ext cx="2000764" cy="597444"/>
          </a:xfrm>
          <a:prstGeom prst="rect">
            <a:avLst/>
          </a:prstGeom>
          <a:solidFill>
            <a:schemeClr val="bg1"/>
          </a:solidFill>
        </p:spPr>
        <p:txBody>
          <a:bodyPr wrap="square" rtlCol="0">
            <a:spAutoFit/>
          </a:bodyPr>
          <a:lstStyle/>
          <a:p>
            <a:pPr algn="ctr"/>
            <a:r>
              <a:rPr lang="de-DE" sz="1286" b="1" dirty="0" err="1"/>
              <a:t>What</a:t>
            </a:r>
            <a:r>
              <a:rPr lang="de-DE" sz="1286" b="1" dirty="0"/>
              <a:t> </a:t>
            </a:r>
            <a:r>
              <a:rPr lang="de-DE" sz="1286" b="1" dirty="0" err="1"/>
              <a:t>can</a:t>
            </a:r>
            <a:r>
              <a:rPr lang="de-DE" sz="1286" b="1" dirty="0"/>
              <a:t> </a:t>
            </a:r>
            <a:r>
              <a:rPr lang="de-DE" sz="1286" b="1" dirty="0" err="1"/>
              <a:t>they</a:t>
            </a:r>
            <a:r>
              <a:rPr lang="de-DE" sz="1286" b="1" dirty="0"/>
              <a:t> do?</a:t>
            </a:r>
            <a:endParaRPr lang="en-US" sz="1286" b="1" dirty="0"/>
          </a:p>
        </p:txBody>
      </p:sp>
      <p:sp>
        <p:nvSpPr>
          <p:cNvPr id="13" name="TextBox 12"/>
          <p:cNvSpPr txBox="1"/>
          <p:nvPr/>
        </p:nvSpPr>
        <p:spPr>
          <a:xfrm>
            <a:off x="3649459" y="4801958"/>
            <a:ext cx="2160248" cy="355234"/>
          </a:xfrm>
          <a:prstGeom prst="rect">
            <a:avLst/>
          </a:prstGeom>
          <a:solidFill>
            <a:schemeClr val="bg1"/>
          </a:solidFill>
        </p:spPr>
        <p:txBody>
          <a:bodyPr wrap="square" rtlCol="0">
            <a:spAutoFit/>
          </a:bodyPr>
          <a:lstStyle/>
          <a:p>
            <a:pPr algn="ctr"/>
            <a:r>
              <a:rPr lang="de-DE" sz="1286" b="1" dirty="0" err="1"/>
              <a:t>What</a:t>
            </a:r>
            <a:r>
              <a:rPr lang="de-DE" sz="1286" b="1" dirty="0"/>
              <a:t> do </a:t>
            </a:r>
            <a:r>
              <a:rPr lang="de-DE" sz="1286" b="1" dirty="0" err="1"/>
              <a:t>they</a:t>
            </a:r>
            <a:r>
              <a:rPr lang="de-DE" sz="1286" b="1" dirty="0"/>
              <a:t> </a:t>
            </a:r>
            <a:r>
              <a:rPr lang="de-DE" sz="1286" b="1" dirty="0" err="1"/>
              <a:t>need</a:t>
            </a:r>
            <a:r>
              <a:rPr lang="de-DE" sz="1286" b="1" dirty="0"/>
              <a:t>?</a:t>
            </a:r>
            <a:endParaRPr lang="en-US" sz="1286" b="1" dirty="0"/>
          </a:p>
        </p:txBody>
      </p:sp>
      <p:sp>
        <p:nvSpPr>
          <p:cNvPr id="14" name="TextBox 13"/>
          <p:cNvSpPr txBox="1"/>
          <p:nvPr/>
        </p:nvSpPr>
        <p:spPr>
          <a:xfrm>
            <a:off x="827584" y="3178939"/>
            <a:ext cx="946300" cy="1081868"/>
          </a:xfrm>
          <a:prstGeom prst="rect">
            <a:avLst/>
          </a:prstGeom>
          <a:solidFill>
            <a:schemeClr val="bg1"/>
          </a:solidFill>
        </p:spPr>
        <p:txBody>
          <a:bodyPr wrap="square" rtlCol="0">
            <a:spAutoFit/>
          </a:bodyPr>
          <a:lstStyle/>
          <a:p>
            <a:pPr algn="ctr"/>
            <a:r>
              <a:rPr lang="de-DE" sz="1286" b="1" dirty="0" err="1"/>
              <a:t>What</a:t>
            </a:r>
            <a:r>
              <a:rPr lang="de-DE" sz="1286" b="1" dirty="0"/>
              <a:t> do </a:t>
            </a:r>
          </a:p>
          <a:p>
            <a:pPr algn="ctr"/>
            <a:r>
              <a:rPr lang="de-DE" sz="1286" b="1" dirty="0" err="1"/>
              <a:t>we</a:t>
            </a:r>
            <a:r>
              <a:rPr lang="de-DE" sz="1286" b="1" dirty="0"/>
              <a:t> </a:t>
            </a:r>
            <a:r>
              <a:rPr lang="de-DE" sz="1286" b="1" dirty="0" err="1"/>
              <a:t>need</a:t>
            </a:r>
            <a:r>
              <a:rPr lang="de-DE" sz="1286" b="1" dirty="0"/>
              <a:t>?</a:t>
            </a:r>
            <a:endParaRPr lang="en-US" sz="1286" b="1" dirty="0"/>
          </a:p>
        </p:txBody>
      </p:sp>
      <p:sp>
        <p:nvSpPr>
          <p:cNvPr id="16" name="TextBox 15"/>
          <p:cNvSpPr txBox="1"/>
          <p:nvPr/>
        </p:nvSpPr>
        <p:spPr>
          <a:xfrm>
            <a:off x="7151799" y="3178938"/>
            <a:ext cx="946300" cy="1081868"/>
          </a:xfrm>
          <a:prstGeom prst="rect">
            <a:avLst/>
          </a:prstGeom>
          <a:solidFill>
            <a:schemeClr val="bg1"/>
          </a:solidFill>
        </p:spPr>
        <p:txBody>
          <a:bodyPr wrap="square" rtlCol="0">
            <a:spAutoFit/>
          </a:bodyPr>
          <a:lstStyle/>
          <a:p>
            <a:pPr algn="ctr"/>
            <a:r>
              <a:rPr lang="de-DE" sz="1286" b="1" dirty="0" err="1"/>
              <a:t>What</a:t>
            </a:r>
            <a:r>
              <a:rPr lang="de-DE" sz="1286" b="1" dirty="0"/>
              <a:t> do </a:t>
            </a:r>
          </a:p>
          <a:p>
            <a:pPr algn="ctr"/>
            <a:r>
              <a:rPr lang="de-DE" sz="1286" b="1" dirty="0" err="1"/>
              <a:t>we</a:t>
            </a:r>
            <a:r>
              <a:rPr lang="de-DE" sz="1286" b="1" dirty="0"/>
              <a:t> </a:t>
            </a:r>
            <a:r>
              <a:rPr lang="de-DE" sz="1286" b="1" dirty="0" err="1"/>
              <a:t>need</a:t>
            </a:r>
            <a:r>
              <a:rPr lang="de-DE" sz="1286" b="1" dirty="0"/>
              <a:t>?</a:t>
            </a:r>
            <a:endParaRPr lang="en-US" sz="1286" b="1" dirty="0"/>
          </a:p>
        </p:txBody>
      </p:sp>
      <p:pic>
        <p:nvPicPr>
          <p:cNvPr id="5" name="Picture 4"/>
          <p:cNvPicPr>
            <a:picLocks noChangeAspect="1"/>
          </p:cNvPicPr>
          <p:nvPr/>
        </p:nvPicPr>
        <p:blipFill>
          <a:blip r:embed="rId3"/>
          <a:stretch>
            <a:fillRect/>
          </a:stretch>
        </p:blipFill>
        <p:spPr>
          <a:xfrm>
            <a:off x="4373053" y="2000545"/>
            <a:ext cx="440045" cy="2744613"/>
          </a:xfrm>
          <a:prstGeom prst="rect">
            <a:avLst/>
          </a:prstGeom>
        </p:spPr>
      </p:pic>
      <p:sp>
        <p:nvSpPr>
          <p:cNvPr id="9" name="Title 8"/>
          <p:cNvSpPr>
            <a:spLocks noGrp="1"/>
          </p:cNvSpPr>
          <p:nvPr>
            <p:ph type="title"/>
          </p:nvPr>
        </p:nvSpPr>
        <p:spPr/>
        <p:txBody>
          <a:bodyPr/>
          <a:lstStyle/>
          <a:p>
            <a:r>
              <a:rPr lang="en-US" sz="2400" dirty="0"/>
              <a:t>Communicating the factor "needs" within the teams and between them</a:t>
            </a:r>
          </a:p>
        </p:txBody>
      </p:sp>
      <p:sp>
        <p:nvSpPr>
          <p:cNvPr id="20" name="TextBox 19"/>
          <p:cNvSpPr txBox="1"/>
          <p:nvPr/>
        </p:nvSpPr>
        <p:spPr>
          <a:xfrm>
            <a:off x="755576" y="5434687"/>
            <a:ext cx="3227119" cy="592148"/>
          </a:xfrm>
          <a:prstGeom prst="rect">
            <a:avLst/>
          </a:prstGeom>
          <a:solidFill>
            <a:srgbClr val="FFFF00"/>
          </a:solidFill>
          <a:ln>
            <a:solidFill>
              <a:schemeClr val="tx1"/>
            </a:solidFill>
          </a:ln>
        </p:spPr>
        <p:txBody>
          <a:bodyPr wrap="square" rtlCol="0">
            <a:spAutoFit/>
          </a:bodyPr>
          <a:lstStyle/>
          <a:p>
            <a:r>
              <a:rPr lang="de-DE" sz="1286" b="1" dirty="0"/>
              <a:t>Users: </a:t>
            </a:r>
            <a:r>
              <a:rPr lang="de-DE" sz="1286" b="1" dirty="0" err="1"/>
              <a:t>Sociological</a:t>
            </a:r>
            <a:r>
              <a:rPr lang="de-DE" sz="1286" b="1" dirty="0"/>
              <a:t> Group </a:t>
            </a:r>
            <a:r>
              <a:rPr lang="de-DE" sz="1286" b="1" dirty="0">
                <a:sym typeface="Wingdings" panose="05000000000000000000" pitchFamily="2" charset="2"/>
              </a:rPr>
              <a:t> </a:t>
            </a:r>
          </a:p>
          <a:p>
            <a:pPr algn="ctr"/>
            <a:r>
              <a:rPr lang="de-DE" sz="1286" b="1" dirty="0" err="1">
                <a:sym typeface="Wingdings" panose="05000000000000000000" pitchFamily="2" charset="2"/>
              </a:rPr>
              <a:t>Sociological</a:t>
            </a:r>
            <a:r>
              <a:rPr lang="de-DE" sz="1286" b="1" dirty="0">
                <a:sym typeface="Wingdings" panose="05000000000000000000" pitchFamily="2" charset="2"/>
              </a:rPr>
              <a:t> Group Dynamics</a:t>
            </a:r>
            <a:endParaRPr lang="en-US" sz="1286" b="1" dirty="0"/>
          </a:p>
        </p:txBody>
      </p:sp>
      <p:sp>
        <p:nvSpPr>
          <p:cNvPr id="21" name="TextBox 20"/>
          <p:cNvSpPr txBox="1"/>
          <p:nvPr/>
        </p:nvSpPr>
        <p:spPr>
          <a:xfrm>
            <a:off x="4801265" y="5434687"/>
            <a:ext cx="3227119" cy="594000"/>
          </a:xfrm>
          <a:prstGeom prst="rect">
            <a:avLst/>
          </a:prstGeom>
          <a:solidFill>
            <a:srgbClr val="FFFF00"/>
          </a:solidFill>
          <a:ln>
            <a:solidFill>
              <a:schemeClr val="tx1"/>
            </a:solidFill>
          </a:ln>
        </p:spPr>
        <p:txBody>
          <a:bodyPr wrap="square" rtlCol="0">
            <a:spAutoFit/>
          </a:bodyPr>
          <a:lstStyle/>
          <a:p>
            <a:r>
              <a:rPr lang="de-DE" sz="1286" b="1" dirty="0"/>
              <a:t>Designers: </a:t>
            </a:r>
            <a:r>
              <a:rPr lang="de-DE" sz="1286" b="1" dirty="0" err="1"/>
              <a:t>Sociological</a:t>
            </a:r>
            <a:r>
              <a:rPr lang="de-DE" sz="1286" b="1" dirty="0"/>
              <a:t> Group </a:t>
            </a:r>
            <a:r>
              <a:rPr lang="de-DE" sz="1286" b="1" dirty="0">
                <a:sym typeface="Wingdings" panose="05000000000000000000" pitchFamily="2" charset="2"/>
              </a:rPr>
              <a:t> </a:t>
            </a:r>
          </a:p>
          <a:p>
            <a:pPr algn="ctr"/>
            <a:r>
              <a:rPr lang="de-DE" sz="1286" b="1" dirty="0" err="1">
                <a:sym typeface="Wingdings" panose="05000000000000000000" pitchFamily="2" charset="2"/>
              </a:rPr>
              <a:t>Sociological</a:t>
            </a:r>
            <a:r>
              <a:rPr lang="de-DE" sz="1286" b="1" dirty="0">
                <a:sym typeface="Wingdings" panose="05000000000000000000" pitchFamily="2" charset="2"/>
              </a:rPr>
              <a:t> Group Dynamics</a:t>
            </a:r>
            <a:endParaRPr lang="en-US" sz="1286" b="1" dirty="0"/>
          </a:p>
        </p:txBody>
      </p:sp>
      <p:sp>
        <p:nvSpPr>
          <p:cNvPr id="22" name="Left-Right Arrow 21"/>
          <p:cNvSpPr/>
          <p:nvPr/>
        </p:nvSpPr>
        <p:spPr>
          <a:xfrm>
            <a:off x="3982696" y="5555363"/>
            <a:ext cx="818568" cy="337887"/>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Tree>
    <p:extLst>
      <p:ext uri="{BB962C8B-B14F-4D97-AF65-F5344CB8AC3E}">
        <p14:creationId xmlns:p14="http://schemas.microsoft.com/office/powerpoint/2010/main" val="232611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76884" y="1612742"/>
            <a:ext cx="1767597" cy="784830"/>
          </a:xfrm>
          <a:prstGeom prst="rect">
            <a:avLst/>
          </a:prstGeom>
          <a:noFill/>
        </p:spPr>
        <p:txBody>
          <a:bodyPr wrap="square" rtlCol="0">
            <a:spAutoFit/>
          </a:bodyPr>
          <a:lstStyle/>
          <a:p>
            <a:pPr algn="ctr"/>
            <a:r>
              <a:rPr lang="de-DE" sz="1500" b="1" dirty="0"/>
              <a:t>Management</a:t>
            </a:r>
          </a:p>
          <a:p>
            <a:pPr algn="ctr"/>
            <a:r>
              <a:rPr lang="de-DE" sz="1500" b="1" i="1" dirty="0" err="1"/>
              <a:t>delegates</a:t>
            </a:r>
            <a:endParaRPr lang="de-DE" sz="1500" b="1" i="1" dirty="0"/>
          </a:p>
          <a:p>
            <a:pPr algn="ctr"/>
            <a:r>
              <a:rPr lang="de-DE" sz="1500" b="1" i="1" dirty="0" err="1"/>
              <a:t>Responsibilities</a:t>
            </a:r>
            <a:endParaRPr lang="de-DE" sz="1500" b="1" i="1" dirty="0"/>
          </a:p>
        </p:txBody>
      </p:sp>
      <p:sp>
        <p:nvSpPr>
          <p:cNvPr id="50" name="TextBox 49"/>
          <p:cNvSpPr txBox="1"/>
          <p:nvPr/>
        </p:nvSpPr>
        <p:spPr>
          <a:xfrm>
            <a:off x="3717571" y="1728159"/>
            <a:ext cx="1767597" cy="553998"/>
          </a:xfrm>
          <a:prstGeom prst="rect">
            <a:avLst/>
          </a:prstGeom>
          <a:noFill/>
        </p:spPr>
        <p:txBody>
          <a:bodyPr wrap="square" rtlCol="0">
            <a:spAutoFit/>
          </a:bodyPr>
          <a:lstStyle/>
          <a:p>
            <a:pPr algn="ctr"/>
            <a:r>
              <a:rPr lang="de-DE" sz="1500" b="1" dirty="0"/>
              <a:t>Company Management</a:t>
            </a:r>
            <a:endParaRPr lang="de-DE" sz="1500" b="1" i="1" dirty="0"/>
          </a:p>
        </p:txBody>
      </p:sp>
      <p:sp>
        <p:nvSpPr>
          <p:cNvPr id="3" name="Rectangle 2"/>
          <p:cNvSpPr/>
          <p:nvPr/>
        </p:nvSpPr>
        <p:spPr>
          <a:xfrm>
            <a:off x="3684564" y="1569184"/>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7" name="Rectangle 36"/>
          <p:cNvSpPr/>
          <p:nvPr/>
        </p:nvSpPr>
        <p:spPr>
          <a:xfrm>
            <a:off x="3684564" y="2771619"/>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8" name="Rectangle 37"/>
          <p:cNvSpPr/>
          <p:nvPr/>
        </p:nvSpPr>
        <p:spPr>
          <a:xfrm>
            <a:off x="3684564" y="3974054"/>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1" name="Rectangle 50"/>
          <p:cNvSpPr/>
          <p:nvPr/>
        </p:nvSpPr>
        <p:spPr>
          <a:xfrm>
            <a:off x="3684564" y="5176490"/>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Oval 3"/>
          <p:cNvSpPr/>
          <p:nvPr/>
        </p:nvSpPr>
        <p:spPr>
          <a:xfrm>
            <a:off x="465391" y="2259074"/>
            <a:ext cx="1941897" cy="19418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2" name="TextBox 51"/>
          <p:cNvSpPr txBox="1"/>
          <p:nvPr/>
        </p:nvSpPr>
        <p:spPr>
          <a:xfrm>
            <a:off x="3684564" y="3063456"/>
            <a:ext cx="1767597" cy="323165"/>
          </a:xfrm>
          <a:prstGeom prst="rect">
            <a:avLst/>
          </a:prstGeom>
          <a:noFill/>
        </p:spPr>
        <p:txBody>
          <a:bodyPr wrap="square" rtlCol="0">
            <a:spAutoFit/>
          </a:bodyPr>
          <a:lstStyle/>
          <a:p>
            <a:pPr algn="ctr"/>
            <a:r>
              <a:rPr lang="de-DE" sz="1500" b="1" dirty="0" err="1"/>
              <a:t>Safety</a:t>
            </a:r>
            <a:r>
              <a:rPr lang="de-DE" sz="1500" b="1" dirty="0"/>
              <a:t> Engineer</a:t>
            </a:r>
            <a:endParaRPr lang="de-DE" sz="1500" b="1" i="1" dirty="0"/>
          </a:p>
        </p:txBody>
      </p:sp>
      <p:sp>
        <p:nvSpPr>
          <p:cNvPr id="53" name="TextBox 52"/>
          <p:cNvSpPr txBox="1"/>
          <p:nvPr/>
        </p:nvSpPr>
        <p:spPr>
          <a:xfrm>
            <a:off x="3717572" y="4244765"/>
            <a:ext cx="1767597" cy="553998"/>
          </a:xfrm>
          <a:prstGeom prst="rect">
            <a:avLst/>
          </a:prstGeom>
          <a:noFill/>
        </p:spPr>
        <p:txBody>
          <a:bodyPr wrap="square" rtlCol="0">
            <a:spAutoFit/>
          </a:bodyPr>
          <a:lstStyle/>
          <a:p>
            <a:pPr algn="ctr"/>
            <a:r>
              <a:rPr lang="de-DE" sz="1500" b="1" dirty="0"/>
              <a:t>Head </a:t>
            </a:r>
            <a:r>
              <a:rPr lang="de-DE" sz="1500" b="1" dirty="0" err="1"/>
              <a:t>of</a:t>
            </a:r>
            <a:r>
              <a:rPr lang="de-DE" sz="1500" b="1" dirty="0"/>
              <a:t> Department</a:t>
            </a:r>
          </a:p>
        </p:txBody>
      </p:sp>
      <p:sp>
        <p:nvSpPr>
          <p:cNvPr id="54" name="TextBox 53"/>
          <p:cNvSpPr txBox="1"/>
          <p:nvPr/>
        </p:nvSpPr>
        <p:spPr>
          <a:xfrm>
            <a:off x="3717572" y="5484852"/>
            <a:ext cx="1767597" cy="323165"/>
          </a:xfrm>
          <a:prstGeom prst="rect">
            <a:avLst/>
          </a:prstGeom>
          <a:noFill/>
        </p:spPr>
        <p:txBody>
          <a:bodyPr wrap="square" rtlCol="0">
            <a:spAutoFit/>
          </a:bodyPr>
          <a:lstStyle/>
          <a:p>
            <a:pPr algn="ctr"/>
            <a:r>
              <a:rPr lang="de-DE" sz="1500" b="1" dirty="0" err="1"/>
              <a:t>Employee</a:t>
            </a:r>
            <a:endParaRPr lang="de-DE" sz="1500" b="1" i="1" dirty="0"/>
          </a:p>
        </p:txBody>
      </p:sp>
      <p:sp>
        <p:nvSpPr>
          <p:cNvPr id="55" name="TextBox 54"/>
          <p:cNvSpPr txBox="1"/>
          <p:nvPr/>
        </p:nvSpPr>
        <p:spPr>
          <a:xfrm>
            <a:off x="557387" y="2886534"/>
            <a:ext cx="1767597" cy="553998"/>
          </a:xfrm>
          <a:prstGeom prst="rect">
            <a:avLst/>
          </a:prstGeom>
          <a:noFill/>
        </p:spPr>
        <p:txBody>
          <a:bodyPr wrap="square" rtlCol="0">
            <a:spAutoFit/>
          </a:bodyPr>
          <a:lstStyle/>
          <a:p>
            <a:pPr algn="ctr"/>
            <a:r>
              <a:rPr lang="de-DE" sz="1500" b="1" dirty="0"/>
              <a:t>Work</a:t>
            </a:r>
          </a:p>
          <a:p>
            <a:pPr algn="ctr"/>
            <a:r>
              <a:rPr lang="de-DE" sz="1500" b="1" dirty="0" err="1"/>
              <a:t>Processes</a:t>
            </a:r>
            <a:endParaRPr lang="de-DE" sz="1500" b="1" dirty="0"/>
          </a:p>
        </p:txBody>
      </p:sp>
      <p:cxnSp>
        <p:nvCxnSpPr>
          <p:cNvPr id="7" name="Straight Arrow Connector 6"/>
          <p:cNvCxnSpPr>
            <a:stCxn id="3" idx="2"/>
            <a:endCxn id="37" idx="0"/>
          </p:cNvCxnSpPr>
          <p:nvPr/>
        </p:nvCxnSpPr>
        <p:spPr>
          <a:xfrm>
            <a:off x="4601371" y="2485990"/>
            <a:ext cx="0" cy="2856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601370" y="3688426"/>
            <a:ext cx="0" cy="2856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601369" y="4890861"/>
            <a:ext cx="0" cy="2856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415550" y="3250670"/>
            <a:ext cx="1285496" cy="283574"/>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8" name="Right Arrow 57"/>
          <p:cNvSpPr/>
          <p:nvPr/>
        </p:nvSpPr>
        <p:spPr>
          <a:xfrm flipH="1">
            <a:off x="2390999" y="2883637"/>
            <a:ext cx="1285496" cy="283574"/>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TextBox 58"/>
          <p:cNvSpPr txBox="1"/>
          <p:nvPr/>
        </p:nvSpPr>
        <p:spPr>
          <a:xfrm>
            <a:off x="5948964" y="3936167"/>
            <a:ext cx="2223436" cy="1246495"/>
          </a:xfrm>
          <a:prstGeom prst="rect">
            <a:avLst/>
          </a:prstGeom>
          <a:noFill/>
        </p:spPr>
        <p:txBody>
          <a:bodyPr wrap="square" rtlCol="0">
            <a:spAutoFit/>
          </a:bodyPr>
          <a:lstStyle/>
          <a:p>
            <a:pPr algn="ctr"/>
            <a:r>
              <a:rPr lang="de-DE" sz="1500" b="1" dirty="0"/>
              <a:t>Head </a:t>
            </a:r>
            <a:r>
              <a:rPr lang="de-DE" sz="1500" b="1" dirty="0" err="1"/>
              <a:t>of</a:t>
            </a:r>
            <a:r>
              <a:rPr lang="de-DE" sz="1500" b="1" dirty="0"/>
              <a:t> Department </a:t>
            </a:r>
            <a:r>
              <a:rPr lang="de-DE" sz="1500" b="1" dirty="0" err="1"/>
              <a:t>checks</a:t>
            </a:r>
            <a:r>
              <a:rPr lang="de-DE" sz="1500" b="1" dirty="0"/>
              <a:t> </a:t>
            </a:r>
            <a:r>
              <a:rPr lang="de-DE" sz="1500" b="1" dirty="0" err="1"/>
              <a:t>the</a:t>
            </a:r>
            <a:r>
              <a:rPr lang="de-DE" sz="1500" b="1" dirty="0"/>
              <a:t> </a:t>
            </a:r>
            <a:r>
              <a:rPr lang="de-DE" sz="1500" b="1" dirty="0" err="1"/>
              <a:t>procedures</a:t>
            </a:r>
            <a:r>
              <a:rPr lang="de-DE" sz="1500" b="1" dirty="0"/>
              <a:t> and </a:t>
            </a:r>
            <a:r>
              <a:rPr lang="de-DE" sz="1500" b="1" dirty="0" err="1"/>
              <a:t>delegates</a:t>
            </a:r>
            <a:r>
              <a:rPr lang="de-DE" sz="1500" b="1" dirty="0"/>
              <a:t> </a:t>
            </a:r>
            <a:r>
              <a:rPr lang="de-DE" sz="1500" b="1" dirty="0" err="1"/>
              <a:t>responsibilities</a:t>
            </a:r>
            <a:endParaRPr lang="de-DE" sz="1500" b="1" i="1" dirty="0"/>
          </a:p>
        </p:txBody>
      </p:sp>
      <p:sp>
        <p:nvSpPr>
          <p:cNvPr id="60" name="TextBox 59"/>
          <p:cNvSpPr txBox="1"/>
          <p:nvPr/>
        </p:nvSpPr>
        <p:spPr>
          <a:xfrm>
            <a:off x="6176884" y="2717207"/>
            <a:ext cx="1767597" cy="1015663"/>
          </a:xfrm>
          <a:prstGeom prst="rect">
            <a:avLst/>
          </a:prstGeom>
          <a:noFill/>
        </p:spPr>
        <p:txBody>
          <a:bodyPr wrap="square" rtlCol="0">
            <a:spAutoFit/>
          </a:bodyPr>
          <a:lstStyle/>
          <a:p>
            <a:pPr algn="ctr"/>
            <a:r>
              <a:rPr lang="de-DE" sz="1500" b="1" dirty="0" err="1"/>
              <a:t>Safety</a:t>
            </a:r>
            <a:r>
              <a:rPr lang="de-DE" sz="1500" b="1" dirty="0"/>
              <a:t> Engineer</a:t>
            </a:r>
          </a:p>
          <a:p>
            <a:pPr algn="ctr"/>
            <a:r>
              <a:rPr lang="de-DE" sz="1500" b="1" i="1" dirty="0" err="1"/>
              <a:t>analyzes</a:t>
            </a:r>
            <a:r>
              <a:rPr lang="de-DE" sz="1500" b="1" i="1" dirty="0"/>
              <a:t> </a:t>
            </a:r>
            <a:r>
              <a:rPr lang="de-DE" sz="1500" b="1" i="1" dirty="0" err="1"/>
              <a:t>risk</a:t>
            </a:r>
            <a:r>
              <a:rPr lang="de-DE" sz="1500" b="1" i="1" dirty="0"/>
              <a:t> and  </a:t>
            </a:r>
            <a:r>
              <a:rPr lang="de-DE" sz="1500" b="1" i="1" dirty="0" err="1"/>
              <a:t>writes</a:t>
            </a:r>
            <a:r>
              <a:rPr lang="de-DE" sz="1500" b="1" i="1" dirty="0"/>
              <a:t> </a:t>
            </a:r>
            <a:r>
              <a:rPr lang="de-DE" sz="1500" b="1" i="1" dirty="0" err="1"/>
              <a:t>safety</a:t>
            </a:r>
            <a:r>
              <a:rPr lang="de-DE" sz="1500" b="1" i="1" dirty="0"/>
              <a:t> </a:t>
            </a:r>
            <a:r>
              <a:rPr lang="de-DE" sz="1500" b="1" i="1" dirty="0" err="1"/>
              <a:t>procedures</a:t>
            </a:r>
            <a:endParaRPr lang="de-DE" sz="1500" b="1" i="1" dirty="0"/>
          </a:p>
        </p:txBody>
      </p:sp>
      <p:sp>
        <p:nvSpPr>
          <p:cNvPr id="61" name="TextBox 60"/>
          <p:cNvSpPr txBox="1"/>
          <p:nvPr/>
        </p:nvSpPr>
        <p:spPr>
          <a:xfrm>
            <a:off x="6176884" y="5254018"/>
            <a:ext cx="1767597" cy="784830"/>
          </a:xfrm>
          <a:prstGeom prst="rect">
            <a:avLst/>
          </a:prstGeom>
          <a:noFill/>
        </p:spPr>
        <p:txBody>
          <a:bodyPr wrap="square" rtlCol="0">
            <a:spAutoFit/>
          </a:bodyPr>
          <a:lstStyle/>
          <a:p>
            <a:pPr algn="ctr"/>
            <a:r>
              <a:rPr lang="de-DE" sz="1500" b="1" dirty="0" err="1"/>
              <a:t>Employee</a:t>
            </a:r>
            <a:r>
              <a:rPr lang="de-DE" sz="1500" b="1" dirty="0"/>
              <a:t> </a:t>
            </a:r>
            <a:r>
              <a:rPr lang="de-DE" sz="1500" b="1" dirty="0" err="1"/>
              <a:t>has</a:t>
            </a:r>
            <a:r>
              <a:rPr lang="de-DE" sz="1500" b="1" dirty="0"/>
              <a:t> </a:t>
            </a:r>
            <a:r>
              <a:rPr lang="de-DE" sz="1500" b="1" dirty="0" err="1"/>
              <a:t>to</a:t>
            </a:r>
            <a:r>
              <a:rPr lang="de-DE" sz="1500" b="1" dirty="0"/>
              <a:t> </a:t>
            </a:r>
            <a:r>
              <a:rPr lang="de-DE" sz="1500" b="1" dirty="0" err="1"/>
              <a:t>accept</a:t>
            </a:r>
            <a:r>
              <a:rPr lang="de-DE" sz="1500" b="1" dirty="0"/>
              <a:t> and </a:t>
            </a:r>
            <a:r>
              <a:rPr lang="de-DE" sz="1500" b="1" dirty="0" err="1"/>
              <a:t>to</a:t>
            </a:r>
            <a:r>
              <a:rPr lang="de-DE" sz="1500" b="1" dirty="0"/>
              <a:t> follow </a:t>
            </a:r>
            <a:r>
              <a:rPr lang="de-DE" sz="1500" b="1" dirty="0" err="1"/>
              <a:t>the</a:t>
            </a:r>
            <a:r>
              <a:rPr lang="de-DE" sz="1500" b="1" dirty="0"/>
              <a:t> </a:t>
            </a:r>
            <a:r>
              <a:rPr lang="de-DE" sz="1500" b="1" dirty="0" err="1"/>
              <a:t>rules</a:t>
            </a:r>
            <a:endParaRPr lang="de-DE" sz="1500" b="1" i="1" dirty="0"/>
          </a:p>
        </p:txBody>
      </p:sp>
      <p:sp>
        <p:nvSpPr>
          <p:cNvPr id="2" name="Title 1"/>
          <p:cNvSpPr>
            <a:spLocks noGrp="1"/>
          </p:cNvSpPr>
          <p:nvPr>
            <p:ph type="title"/>
          </p:nvPr>
        </p:nvSpPr>
        <p:spPr/>
        <p:txBody>
          <a:bodyPr/>
          <a:lstStyle/>
          <a:p>
            <a:r>
              <a:rPr lang="de-DE" sz="2800" dirty="0" err="1" smtClean="0"/>
              <a:t>Tradional</a:t>
            </a:r>
            <a:r>
              <a:rPr lang="de-DE" sz="2800" dirty="0" smtClean="0"/>
              <a:t> </a:t>
            </a:r>
            <a:r>
              <a:rPr lang="de-DE" sz="2800" dirty="0" err="1" smtClean="0"/>
              <a:t>Safety</a:t>
            </a:r>
            <a:r>
              <a:rPr lang="de-DE" sz="2800" dirty="0" smtClean="0"/>
              <a:t> Engineering / System Engineering</a:t>
            </a:r>
            <a:endParaRPr lang="en-US" sz="2800" dirty="0"/>
          </a:p>
        </p:txBody>
      </p:sp>
    </p:spTree>
    <p:extLst>
      <p:ext uri="{BB962C8B-B14F-4D97-AF65-F5344CB8AC3E}">
        <p14:creationId xmlns:p14="http://schemas.microsoft.com/office/powerpoint/2010/main" val="1285384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87624" y="1412776"/>
            <a:ext cx="1872208" cy="4940398"/>
            <a:chOff x="2449299" y="1449765"/>
            <a:chExt cx="1873318" cy="4943325"/>
          </a:xfrm>
        </p:grpSpPr>
        <p:sp>
          <p:nvSpPr>
            <p:cNvPr id="5" name="Right Arrow 4"/>
            <p:cNvSpPr/>
            <p:nvPr/>
          </p:nvSpPr>
          <p:spPr>
            <a:xfrm rot="5400000">
              <a:off x="3253310" y="2529600"/>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sp>
          <p:nvSpPr>
            <p:cNvPr id="4" name="Rectangle 3"/>
            <p:cNvSpPr/>
            <p:nvPr/>
          </p:nvSpPr>
          <p:spPr>
            <a:xfrm>
              <a:off x="3450929" y="2188654"/>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Position</a:t>
              </a:r>
            </a:p>
            <a:p>
              <a:pPr algn="ctr"/>
              <a:r>
                <a:rPr lang="de-DE" sz="1000" dirty="0" err="1">
                  <a:solidFill>
                    <a:schemeClr val="tx1"/>
                  </a:solidFill>
                  <a:latin typeface="Calibri" panose="020F0502020204030204" pitchFamily="34" charset="0"/>
                </a:rPr>
                <a:t>Conflict</a:t>
              </a:r>
              <a:r>
                <a:rPr lang="de-DE" sz="1000" dirty="0">
                  <a:solidFill>
                    <a:schemeClr val="tx1"/>
                  </a:solidFill>
                  <a:latin typeface="Calibri" panose="020F0502020204030204" pitchFamily="34" charset="0"/>
                </a:rPr>
                <a:t> Party </a:t>
              </a:r>
            </a:p>
            <a:p>
              <a:pPr algn="ctr"/>
              <a:r>
                <a:rPr lang="de-DE" sz="1000" dirty="0">
                  <a:solidFill>
                    <a:schemeClr val="tx1"/>
                  </a:solidFill>
                  <a:latin typeface="Calibri" panose="020F0502020204030204" pitchFamily="34" charset="0"/>
                </a:rPr>
                <a:t>2</a:t>
              </a:r>
              <a:endParaRPr lang="en-US" sz="1000" dirty="0">
                <a:solidFill>
                  <a:schemeClr val="tx1"/>
                </a:solidFill>
                <a:latin typeface="Calibri" panose="020F0502020204030204" pitchFamily="34" charset="0"/>
              </a:endParaRPr>
            </a:p>
          </p:txBody>
        </p:sp>
        <p:sp>
          <p:nvSpPr>
            <p:cNvPr id="9" name="Rectangle 8"/>
            <p:cNvSpPr/>
            <p:nvPr/>
          </p:nvSpPr>
          <p:spPr>
            <a:xfrm>
              <a:off x="2449299" y="2188654"/>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Position </a:t>
              </a:r>
            </a:p>
            <a:p>
              <a:pPr algn="ctr"/>
              <a:r>
                <a:rPr lang="de-DE" sz="1000" dirty="0" err="1">
                  <a:solidFill>
                    <a:schemeClr val="tx1"/>
                  </a:solidFill>
                  <a:latin typeface="Calibri" panose="020F0502020204030204" pitchFamily="34" charset="0"/>
                </a:rPr>
                <a:t>Conflict</a:t>
              </a:r>
              <a:r>
                <a:rPr lang="de-DE" sz="1000" dirty="0">
                  <a:solidFill>
                    <a:schemeClr val="tx1"/>
                  </a:solidFill>
                  <a:latin typeface="Calibri" panose="020F0502020204030204" pitchFamily="34" charset="0"/>
                </a:rPr>
                <a:t> Party</a:t>
              </a:r>
            </a:p>
            <a:p>
              <a:pPr algn="ctr"/>
              <a:r>
                <a:rPr lang="de-DE" sz="1000" dirty="0">
                  <a:solidFill>
                    <a:schemeClr val="tx1"/>
                  </a:solidFill>
                  <a:latin typeface="Calibri" panose="020F0502020204030204" pitchFamily="34" charset="0"/>
                </a:rPr>
                <a:t>1</a:t>
              </a:r>
              <a:endParaRPr lang="en-US" sz="1000" dirty="0">
                <a:solidFill>
                  <a:schemeClr val="tx1"/>
                </a:solidFill>
                <a:latin typeface="Calibri" panose="020F0502020204030204" pitchFamily="34" charset="0"/>
              </a:endParaRPr>
            </a:p>
          </p:txBody>
        </p:sp>
        <p:sp>
          <p:nvSpPr>
            <p:cNvPr id="10" name="Rectangle 9"/>
            <p:cNvSpPr/>
            <p:nvPr/>
          </p:nvSpPr>
          <p:spPr>
            <a:xfrm>
              <a:off x="2950114" y="1449765"/>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err="1">
                  <a:solidFill>
                    <a:schemeClr val="tx1"/>
                  </a:solidFill>
                  <a:latin typeface="Calibri" panose="020F0502020204030204" pitchFamily="34" charset="0"/>
                </a:rPr>
                <a:t>Preparation</a:t>
              </a:r>
              <a:endParaRPr lang="en-US" sz="700" dirty="0">
                <a:solidFill>
                  <a:schemeClr val="tx1"/>
                </a:solidFill>
                <a:latin typeface="Calibri" panose="020F0502020204030204" pitchFamily="34" charset="0"/>
              </a:endParaRPr>
            </a:p>
          </p:txBody>
        </p:sp>
        <p:sp>
          <p:nvSpPr>
            <p:cNvPr id="11" name="Rectangle 10"/>
            <p:cNvSpPr/>
            <p:nvPr/>
          </p:nvSpPr>
          <p:spPr>
            <a:xfrm>
              <a:off x="2950114" y="2939649"/>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Joint List </a:t>
              </a:r>
              <a:r>
                <a:rPr lang="de-DE" sz="1000" dirty="0" err="1">
                  <a:solidFill>
                    <a:schemeClr val="tx1"/>
                  </a:solidFill>
                  <a:latin typeface="Calibri" panose="020F0502020204030204" pitchFamily="34" charset="0"/>
                </a:rPr>
                <a:t>of</a:t>
              </a:r>
              <a:r>
                <a:rPr lang="de-DE" sz="1000" dirty="0">
                  <a:solidFill>
                    <a:schemeClr val="tx1"/>
                  </a:solidFill>
                  <a:latin typeface="Calibri" panose="020F0502020204030204" pitchFamily="34" charset="0"/>
                </a:rPr>
                <a:t> </a:t>
              </a:r>
              <a:r>
                <a:rPr lang="de-DE" sz="1000" dirty="0" err="1">
                  <a:solidFill>
                    <a:schemeClr val="tx1"/>
                  </a:solidFill>
                  <a:latin typeface="Calibri" panose="020F0502020204030204" pitchFamily="34" charset="0"/>
                </a:rPr>
                <a:t>Subjects</a:t>
              </a:r>
              <a:r>
                <a:rPr lang="de-DE" sz="1000" dirty="0">
                  <a:solidFill>
                    <a:schemeClr val="tx1"/>
                  </a:solidFill>
                  <a:latin typeface="Calibri" panose="020F0502020204030204" pitchFamily="34" charset="0"/>
                </a:rPr>
                <a:t> </a:t>
              </a:r>
              <a:r>
                <a:rPr lang="de-DE" sz="1000" dirty="0" err="1">
                  <a:solidFill>
                    <a:schemeClr val="tx1"/>
                  </a:solidFill>
                  <a:latin typeface="Calibri" panose="020F0502020204030204" pitchFamily="34" charset="0"/>
                </a:rPr>
                <a:t>to</a:t>
              </a:r>
              <a:r>
                <a:rPr lang="de-DE" sz="1000" dirty="0">
                  <a:solidFill>
                    <a:schemeClr val="tx1"/>
                  </a:solidFill>
                  <a:latin typeface="Calibri" panose="020F0502020204030204" pitchFamily="34" charset="0"/>
                </a:rPr>
                <a:t> </a:t>
              </a:r>
              <a:r>
                <a:rPr lang="de-DE" sz="1000" dirty="0" err="1">
                  <a:solidFill>
                    <a:schemeClr val="tx1"/>
                  </a:solidFill>
                  <a:latin typeface="Calibri" panose="020F0502020204030204" pitchFamily="34" charset="0"/>
                </a:rPr>
                <a:t>be</a:t>
              </a:r>
              <a:r>
                <a:rPr lang="de-DE" sz="1000" dirty="0">
                  <a:solidFill>
                    <a:schemeClr val="tx1"/>
                  </a:solidFill>
                  <a:latin typeface="Calibri" panose="020F0502020204030204" pitchFamily="34" charset="0"/>
                </a:rPr>
                <a:t> </a:t>
              </a:r>
              <a:r>
                <a:rPr lang="de-DE" sz="1000" dirty="0" err="1">
                  <a:solidFill>
                    <a:schemeClr val="tx1"/>
                  </a:solidFill>
                  <a:latin typeface="Calibri" panose="020F0502020204030204" pitchFamily="34" charset="0"/>
                </a:rPr>
                <a:t>Disucssed</a:t>
              </a:r>
              <a:endParaRPr lang="en-US" sz="1000" dirty="0">
                <a:solidFill>
                  <a:schemeClr val="tx1"/>
                </a:solidFill>
                <a:latin typeface="Calibri" panose="020F0502020204030204" pitchFamily="34" charset="0"/>
              </a:endParaRPr>
            </a:p>
          </p:txBody>
        </p:sp>
        <p:sp>
          <p:nvSpPr>
            <p:cNvPr id="12" name="Right Arrow 11"/>
            <p:cNvSpPr/>
            <p:nvPr/>
          </p:nvSpPr>
          <p:spPr>
            <a:xfrm rot="5400000">
              <a:off x="3253310" y="1790710"/>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sp>
          <p:nvSpPr>
            <p:cNvPr id="15" name="Right Arrow 14"/>
            <p:cNvSpPr/>
            <p:nvPr/>
          </p:nvSpPr>
          <p:spPr>
            <a:xfrm rot="5400000">
              <a:off x="3253310" y="3286686"/>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sp>
          <p:nvSpPr>
            <p:cNvPr id="16" name="Rectangle 15"/>
            <p:cNvSpPr/>
            <p:nvPr/>
          </p:nvSpPr>
          <p:spPr>
            <a:xfrm>
              <a:off x="3450929" y="3684630"/>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Need(s) </a:t>
              </a:r>
              <a:r>
                <a:rPr lang="de-DE" sz="1000" dirty="0" err="1">
                  <a:solidFill>
                    <a:schemeClr val="tx1"/>
                  </a:solidFill>
                  <a:latin typeface="Calibri" panose="020F0502020204030204" pitchFamily="34" charset="0"/>
                </a:rPr>
                <a:t>of</a:t>
              </a:r>
              <a:endParaRPr lang="de-DE" sz="1000" dirty="0">
                <a:solidFill>
                  <a:schemeClr val="tx1"/>
                </a:solidFill>
                <a:latin typeface="Calibri" panose="020F0502020204030204" pitchFamily="34" charset="0"/>
              </a:endParaRPr>
            </a:p>
            <a:p>
              <a:pPr algn="ctr"/>
              <a:r>
                <a:rPr lang="de-DE" sz="1000" dirty="0" err="1">
                  <a:solidFill>
                    <a:schemeClr val="tx1"/>
                  </a:solidFill>
                  <a:latin typeface="Calibri" panose="020F0502020204030204" pitchFamily="34" charset="0"/>
                </a:rPr>
                <a:t>Conflict</a:t>
              </a:r>
              <a:r>
                <a:rPr lang="de-DE" sz="1000" dirty="0">
                  <a:solidFill>
                    <a:schemeClr val="tx1"/>
                  </a:solidFill>
                  <a:latin typeface="Calibri" panose="020F0502020204030204" pitchFamily="34" charset="0"/>
                </a:rPr>
                <a:t> Party</a:t>
              </a:r>
            </a:p>
            <a:p>
              <a:pPr algn="ctr"/>
              <a:r>
                <a:rPr lang="de-DE" sz="1000" dirty="0">
                  <a:solidFill>
                    <a:schemeClr val="tx1"/>
                  </a:solidFill>
                  <a:latin typeface="Calibri" panose="020F0502020204030204" pitchFamily="34" charset="0"/>
                </a:rPr>
                <a:t>2</a:t>
              </a:r>
              <a:endParaRPr lang="en-US" sz="1000" dirty="0">
                <a:solidFill>
                  <a:schemeClr val="tx1"/>
                </a:solidFill>
                <a:latin typeface="Calibri" panose="020F0502020204030204" pitchFamily="34" charset="0"/>
              </a:endParaRPr>
            </a:p>
          </p:txBody>
        </p:sp>
        <p:sp>
          <p:nvSpPr>
            <p:cNvPr id="17" name="Rectangle 16"/>
            <p:cNvSpPr/>
            <p:nvPr/>
          </p:nvSpPr>
          <p:spPr>
            <a:xfrm>
              <a:off x="2449299" y="3684630"/>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Need(s) </a:t>
              </a:r>
              <a:r>
                <a:rPr lang="de-DE" sz="1000" dirty="0" err="1">
                  <a:solidFill>
                    <a:schemeClr val="tx1"/>
                  </a:solidFill>
                  <a:latin typeface="Calibri" panose="020F0502020204030204" pitchFamily="34" charset="0"/>
                </a:rPr>
                <a:t>of</a:t>
              </a:r>
              <a:endParaRPr lang="de-DE" sz="1000" dirty="0">
                <a:solidFill>
                  <a:schemeClr val="tx1"/>
                </a:solidFill>
                <a:latin typeface="Calibri" panose="020F0502020204030204" pitchFamily="34" charset="0"/>
              </a:endParaRPr>
            </a:p>
            <a:p>
              <a:pPr algn="ctr"/>
              <a:r>
                <a:rPr lang="de-DE" sz="1000" dirty="0" err="1">
                  <a:solidFill>
                    <a:schemeClr val="tx1"/>
                  </a:solidFill>
                  <a:latin typeface="Calibri" panose="020F0502020204030204" pitchFamily="34" charset="0"/>
                </a:rPr>
                <a:t>Conflict</a:t>
              </a:r>
              <a:r>
                <a:rPr lang="de-DE" sz="1000" dirty="0">
                  <a:solidFill>
                    <a:schemeClr val="tx1"/>
                  </a:solidFill>
                  <a:latin typeface="Calibri" panose="020F0502020204030204" pitchFamily="34" charset="0"/>
                </a:rPr>
                <a:t> Party</a:t>
              </a:r>
            </a:p>
            <a:p>
              <a:pPr algn="ctr"/>
              <a:r>
                <a:rPr lang="de-DE" sz="1000" dirty="0">
                  <a:solidFill>
                    <a:schemeClr val="tx1"/>
                  </a:solidFill>
                  <a:latin typeface="Calibri" panose="020F0502020204030204" pitchFamily="34" charset="0"/>
                </a:rPr>
                <a:t>1</a:t>
              </a:r>
              <a:endParaRPr lang="en-US" sz="1000" dirty="0">
                <a:solidFill>
                  <a:schemeClr val="tx1"/>
                </a:solidFill>
                <a:latin typeface="Calibri" panose="020F0502020204030204" pitchFamily="34" charset="0"/>
              </a:endParaRPr>
            </a:p>
          </p:txBody>
        </p:sp>
        <p:sp>
          <p:nvSpPr>
            <p:cNvPr id="18" name="Rectangle 17"/>
            <p:cNvSpPr/>
            <p:nvPr/>
          </p:nvSpPr>
          <p:spPr>
            <a:xfrm>
              <a:off x="2950114" y="4435625"/>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List </a:t>
              </a:r>
              <a:r>
                <a:rPr lang="de-DE" sz="1000" dirty="0" err="1">
                  <a:solidFill>
                    <a:schemeClr val="tx1"/>
                  </a:solidFill>
                  <a:latin typeface="Calibri" panose="020F0502020204030204" pitchFamily="34" charset="0"/>
                </a:rPr>
                <a:t>of</a:t>
              </a:r>
              <a:r>
                <a:rPr lang="de-DE" sz="1000" dirty="0">
                  <a:solidFill>
                    <a:schemeClr val="tx1"/>
                  </a:solidFill>
                  <a:latin typeface="Calibri" panose="020F0502020204030204" pitchFamily="34" charset="0"/>
                </a:rPr>
                <a:t> Solution Options</a:t>
              </a:r>
              <a:endParaRPr lang="en-US" sz="1000" dirty="0">
                <a:solidFill>
                  <a:schemeClr val="tx1"/>
                </a:solidFill>
                <a:latin typeface="Calibri" panose="020F0502020204030204" pitchFamily="34" charset="0"/>
              </a:endParaRPr>
            </a:p>
          </p:txBody>
        </p:sp>
        <p:sp>
          <p:nvSpPr>
            <p:cNvPr id="19" name="Right Arrow 18"/>
            <p:cNvSpPr/>
            <p:nvPr/>
          </p:nvSpPr>
          <p:spPr>
            <a:xfrm rot="5400000">
              <a:off x="3253310" y="4025576"/>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sp>
          <p:nvSpPr>
            <p:cNvPr id="20" name="Rectangle 19"/>
            <p:cNvSpPr/>
            <p:nvPr/>
          </p:nvSpPr>
          <p:spPr>
            <a:xfrm>
              <a:off x="2950114" y="5180606"/>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Mutual Solution(s)</a:t>
              </a:r>
              <a:endParaRPr lang="en-US" sz="1000" dirty="0">
                <a:solidFill>
                  <a:schemeClr val="tx1"/>
                </a:solidFill>
                <a:latin typeface="Calibri" panose="020F0502020204030204" pitchFamily="34" charset="0"/>
              </a:endParaRPr>
            </a:p>
          </p:txBody>
        </p:sp>
        <p:sp>
          <p:nvSpPr>
            <p:cNvPr id="21" name="Right Arrow 20"/>
            <p:cNvSpPr/>
            <p:nvPr/>
          </p:nvSpPr>
          <p:spPr>
            <a:xfrm rot="5400000">
              <a:off x="3253310" y="4782662"/>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sp>
          <p:nvSpPr>
            <p:cNvPr id="24" name="Rectangle 23"/>
            <p:cNvSpPr/>
            <p:nvPr/>
          </p:nvSpPr>
          <p:spPr>
            <a:xfrm>
              <a:off x="2950114" y="5919496"/>
              <a:ext cx="871688" cy="473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r>
                <a:rPr lang="de-DE" sz="1000" dirty="0">
                  <a:solidFill>
                    <a:schemeClr val="tx1"/>
                  </a:solidFill>
                  <a:latin typeface="Calibri" panose="020F0502020204030204" pitchFamily="34" charset="0"/>
                </a:rPr>
                <a:t>Agreement</a:t>
              </a:r>
              <a:endParaRPr lang="en-US" sz="1000" dirty="0">
                <a:solidFill>
                  <a:schemeClr val="tx1"/>
                </a:solidFill>
                <a:latin typeface="Calibri" panose="020F0502020204030204" pitchFamily="34" charset="0"/>
              </a:endParaRPr>
            </a:p>
          </p:txBody>
        </p:sp>
        <p:sp>
          <p:nvSpPr>
            <p:cNvPr id="25" name="Right Arrow 24"/>
            <p:cNvSpPr/>
            <p:nvPr/>
          </p:nvSpPr>
          <p:spPr>
            <a:xfrm rot="5400000">
              <a:off x="3253310" y="5521552"/>
              <a:ext cx="265296" cy="53059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00" tIns="7750" rIns="15500" bIns="7750" numCol="1" spcCol="0" rtlCol="0" fromWordArt="0" anchor="ctr" anchorCtr="0" forceAA="0" compatLnSpc="1">
              <a:prstTxWarp prst="textNoShape">
                <a:avLst/>
              </a:prstTxWarp>
              <a:noAutofit/>
            </a:bodyPr>
            <a:lstStyle/>
            <a:p>
              <a:pPr algn="ctr"/>
              <a:endParaRPr lang="en-US" sz="700">
                <a:latin typeface="Calibri" panose="020F0502020204030204" pitchFamily="34" charset="0"/>
              </a:endParaRPr>
            </a:p>
          </p:txBody>
        </p:sp>
      </p:grpSp>
      <p:sp>
        <p:nvSpPr>
          <p:cNvPr id="2" name="Title 1"/>
          <p:cNvSpPr>
            <a:spLocks noGrp="1"/>
          </p:cNvSpPr>
          <p:nvPr>
            <p:ph type="title"/>
          </p:nvPr>
        </p:nvSpPr>
        <p:spPr/>
        <p:txBody>
          <a:bodyPr/>
          <a:lstStyle/>
          <a:p>
            <a:r>
              <a:rPr lang="de-DE" sz="2400" dirty="0" err="1" smtClean="0"/>
              <a:t>Simplified</a:t>
            </a:r>
            <a:r>
              <a:rPr lang="de-DE" sz="2400" dirty="0" smtClean="0"/>
              <a:t> Flow-Chart </a:t>
            </a:r>
            <a:r>
              <a:rPr lang="de-DE" sz="2400" dirty="0" err="1" smtClean="0"/>
              <a:t>of</a:t>
            </a:r>
            <a:r>
              <a:rPr lang="de-DE" sz="2400" dirty="0" smtClean="0"/>
              <a:t> </a:t>
            </a:r>
            <a:r>
              <a:rPr lang="de-DE" sz="2400" dirty="0" err="1" smtClean="0"/>
              <a:t>the</a:t>
            </a:r>
            <a:r>
              <a:rPr lang="de-DE" sz="2400" dirty="0" smtClean="0"/>
              <a:t> Mediation </a:t>
            </a:r>
            <a:r>
              <a:rPr lang="de-DE" sz="2400" dirty="0" err="1" smtClean="0"/>
              <a:t>Process</a:t>
            </a:r>
            <a:endParaRPr lang="en-US" sz="2400" dirty="0"/>
          </a:p>
        </p:txBody>
      </p:sp>
      <p:sp>
        <p:nvSpPr>
          <p:cNvPr id="6" name="Rectangle 5"/>
          <p:cNvSpPr/>
          <p:nvPr/>
        </p:nvSpPr>
        <p:spPr>
          <a:xfrm>
            <a:off x="3851920" y="1268760"/>
            <a:ext cx="4572000" cy="5262979"/>
          </a:xfrm>
          <a:prstGeom prst="rect">
            <a:avLst/>
          </a:prstGeom>
        </p:spPr>
        <p:txBody>
          <a:bodyPr>
            <a:spAutoFit/>
          </a:bodyPr>
          <a:lstStyle/>
          <a:p>
            <a:pPr marL="342900" lvl="0" indent="-342900">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Preparation of the </a:t>
            </a:r>
            <a:r>
              <a:rPr lang="en-US" sz="2400" dirty="0" smtClean="0">
                <a:latin typeface="Calibri" panose="020F0502020204030204" pitchFamily="34" charset="0"/>
                <a:ea typeface="Times New Roman" panose="02020603050405020304" pitchFamily="18" charset="0"/>
              </a:rPr>
              <a:t>process</a:t>
            </a:r>
          </a:p>
          <a:p>
            <a:pPr lvl="0">
              <a:spcAft>
                <a:spcPts val="0"/>
              </a:spcAft>
            </a:pPr>
            <a:endParaRPr lang="en-US" sz="2400" dirty="0">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Statements of positions, collection of subjects to be discussed </a:t>
            </a:r>
            <a:endParaRPr lang="en-US" sz="2400" dirty="0" smtClean="0">
              <a:latin typeface="Calibri" panose="020F0502020204030204" pitchFamily="34" charset="0"/>
              <a:ea typeface="Times New Roman" panose="02020603050405020304" pitchFamily="18" charset="0"/>
            </a:endParaRPr>
          </a:p>
          <a:p>
            <a:pPr lvl="0">
              <a:spcAft>
                <a:spcPts val="0"/>
              </a:spcAft>
            </a:pPr>
            <a:endParaRPr lang="en-US" sz="2400" dirty="0">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Determining the </a:t>
            </a:r>
            <a:r>
              <a:rPr lang="en-US" sz="2400" b="1" dirty="0">
                <a:latin typeface="Calibri" panose="020F0502020204030204" pitchFamily="34" charset="0"/>
                <a:ea typeface="Times New Roman" panose="02020603050405020304" pitchFamily="18" charset="0"/>
              </a:rPr>
              <a:t>underlying needs </a:t>
            </a:r>
            <a:r>
              <a:rPr lang="en-US" sz="2400" dirty="0">
                <a:latin typeface="Calibri" panose="020F0502020204030204" pitchFamily="34" charset="0"/>
                <a:ea typeface="Times New Roman" panose="02020603050405020304" pitchFamily="18" charset="0"/>
              </a:rPr>
              <a:t>of all conflicting parties </a:t>
            </a:r>
          </a:p>
          <a:p>
            <a:pPr marL="342900" lvl="0" indent="-342900">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Creative development of several options to solve the conflict</a:t>
            </a:r>
          </a:p>
          <a:p>
            <a:pPr marL="342900" lvl="0" indent="-342900">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Joint assessment of these options </a:t>
            </a:r>
          </a:p>
          <a:p>
            <a:pPr marL="342900" lvl="0" indent="-342900">
              <a:spcAft>
                <a:spcPts val="0"/>
              </a:spcAft>
              <a:buFont typeface="Symbol" panose="05050102010706020507" pitchFamily="18" charset="2"/>
              <a:buChar char=""/>
            </a:pPr>
            <a:r>
              <a:rPr lang="en-US" sz="2400" b="1" dirty="0">
                <a:latin typeface="Calibri" panose="020F0502020204030204" pitchFamily="34" charset="0"/>
                <a:ea typeface="Times New Roman" panose="02020603050405020304" pitchFamily="18" charset="0"/>
              </a:rPr>
              <a:t>Mutual agreement between the parties.</a:t>
            </a:r>
            <a:endParaRPr lang="en-US" sz="24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37801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293056" y="1529020"/>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8" name="Rectangle 37"/>
          <p:cNvSpPr/>
          <p:nvPr/>
        </p:nvSpPr>
        <p:spPr>
          <a:xfrm>
            <a:off x="3286943" y="5080516"/>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1" name="Rectangle 50"/>
          <p:cNvSpPr/>
          <p:nvPr/>
        </p:nvSpPr>
        <p:spPr>
          <a:xfrm>
            <a:off x="5434966" y="3272040"/>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Oval 3"/>
          <p:cNvSpPr/>
          <p:nvPr/>
        </p:nvSpPr>
        <p:spPr>
          <a:xfrm>
            <a:off x="3519734" y="3152082"/>
            <a:ext cx="1201781" cy="1201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2" name="TextBox 51"/>
          <p:cNvSpPr txBox="1"/>
          <p:nvPr/>
        </p:nvSpPr>
        <p:spPr>
          <a:xfrm>
            <a:off x="3300478" y="1722874"/>
            <a:ext cx="1767597" cy="553998"/>
          </a:xfrm>
          <a:prstGeom prst="rect">
            <a:avLst/>
          </a:prstGeom>
          <a:noFill/>
        </p:spPr>
        <p:txBody>
          <a:bodyPr wrap="square" rtlCol="0">
            <a:spAutoFit/>
          </a:bodyPr>
          <a:lstStyle/>
          <a:p>
            <a:pPr algn="ctr"/>
            <a:r>
              <a:rPr lang="de-DE" sz="1500" b="1" dirty="0" smtClean="0"/>
              <a:t>System </a:t>
            </a:r>
            <a:r>
              <a:rPr lang="de-DE" sz="1500" b="1" dirty="0" err="1" smtClean="0"/>
              <a:t>Specialist</a:t>
            </a:r>
            <a:endParaRPr lang="de-DE" sz="1500" b="1" i="1" dirty="0"/>
          </a:p>
        </p:txBody>
      </p:sp>
      <p:sp>
        <p:nvSpPr>
          <p:cNvPr id="53" name="TextBox 52"/>
          <p:cNvSpPr txBox="1"/>
          <p:nvPr/>
        </p:nvSpPr>
        <p:spPr>
          <a:xfrm>
            <a:off x="3312654" y="5380259"/>
            <a:ext cx="1767597" cy="323165"/>
          </a:xfrm>
          <a:prstGeom prst="rect">
            <a:avLst/>
          </a:prstGeom>
          <a:noFill/>
        </p:spPr>
        <p:txBody>
          <a:bodyPr wrap="square" rtlCol="0">
            <a:spAutoFit/>
          </a:bodyPr>
          <a:lstStyle/>
          <a:p>
            <a:pPr algn="ctr"/>
            <a:r>
              <a:rPr lang="de-DE" sz="1500" b="1" dirty="0"/>
              <a:t>Developers</a:t>
            </a:r>
            <a:endParaRPr lang="de-DE" sz="1500" b="1" i="1" dirty="0"/>
          </a:p>
        </p:txBody>
      </p:sp>
      <p:sp>
        <p:nvSpPr>
          <p:cNvPr id="54" name="TextBox 53"/>
          <p:cNvSpPr txBox="1"/>
          <p:nvPr/>
        </p:nvSpPr>
        <p:spPr>
          <a:xfrm>
            <a:off x="5445916" y="3579389"/>
            <a:ext cx="1767597" cy="323165"/>
          </a:xfrm>
          <a:prstGeom prst="rect">
            <a:avLst/>
          </a:prstGeom>
          <a:noFill/>
        </p:spPr>
        <p:txBody>
          <a:bodyPr wrap="square" rtlCol="0">
            <a:spAutoFit/>
          </a:bodyPr>
          <a:lstStyle/>
          <a:p>
            <a:pPr algn="ctr"/>
            <a:r>
              <a:rPr lang="de-DE" sz="1500" b="1" dirty="0"/>
              <a:t>User</a:t>
            </a:r>
            <a:endParaRPr lang="de-DE" sz="1500" b="1" i="1" dirty="0"/>
          </a:p>
        </p:txBody>
      </p:sp>
      <p:sp>
        <p:nvSpPr>
          <p:cNvPr id="55" name="TextBox 54"/>
          <p:cNvSpPr txBox="1"/>
          <p:nvPr/>
        </p:nvSpPr>
        <p:spPr>
          <a:xfrm>
            <a:off x="3236427" y="3416871"/>
            <a:ext cx="1767597" cy="600164"/>
          </a:xfrm>
          <a:prstGeom prst="rect">
            <a:avLst/>
          </a:prstGeom>
          <a:noFill/>
        </p:spPr>
        <p:txBody>
          <a:bodyPr wrap="square" rtlCol="0">
            <a:spAutoFit/>
          </a:bodyPr>
          <a:lstStyle/>
          <a:p>
            <a:pPr algn="ctr"/>
            <a:r>
              <a:rPr lang="de-DE" sz="1100" b="1" dirty="0" err="1"/>
              <a:t>Characteristics</a:t>
            </a:r>
            <a:endParaRPr lang="de-DE" sz="1100" b="1" dirty="0"/>
          </a:p>
          <a:p>
            <a:pPr algn="ctr"/>
            <a:r>
              <a:rPr lang="de-DE" sz="1100" b="1" dirty="0" err="1"/>
              <a:t>of</a:t>
            </a:r>
            <a:r>
              <a:rPr lang="de-DE" sz="1100" b="1" dirty="0"/>
              <a:t> </a:t>
            </a:r>
            <a:r>
              <a:rPr lang="de-DE" sz="1100" b="1" dirty="0" err="1"/>
              <a:t>processes</a:t>
            </a:r>
            <a:endParaRPr lang="de-DE" sz="1100" b="1" dirty="0"/>
          </a:p>
          <a:p>
            <a:pPr algn="ctr"/>
            <a:r>
              <a:rPr lang="de-DE" sz="1100" b="1" dirty="0" smtClean="0"/>
              <a:t>and </a:t>
            </a:r>
            <a:r>
              <a:rPr lang="de-DE" sz="1100" b="1" dirty="0" err="1"/>
              <a:t>systems</a:t>
            </a:r>
            <a:endParaRPr lang="de-DE" sz="1100" b="1" dirty="0"/>
          </a:p>
        </p:txBody>
      </p:sp>
      <p:sp>
        <p:nvSpPr>
          <p:cNvPr id="22" name="Rectangle 21"/>
          <p:cNvSpPr/>
          <p:nvPr/>
        </p:nvSpPr>
        <p:spPr>
          <a:xfrm>
            <a:off x="827584" y="3276866"/>
            <a:ext cx="1833613" cy="916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TextBox 22"/>
          <p:cNvSpPr txBox="1"/>
          <p:nvPr/>
        </p:nvSpPr>
        <p:spPr>
          <a:xfrm>
            <a:off x="838173" y="3607136"/>
            <a:ext cx="1767597" cy="323165"/>
          </a:xfrm>
          <a:prstGeom prst="rect">
            <a:avLst/>
          </a:prstGeom>
          <a:noFill/>
        </p:spPr>
        <p:txBody>
          <a:bodyPr wrap="square" rtlCol="0">
            <a:spAutoFit/>
          </a:bodyPr>
          <a:lstStyle/>
          <a:p>
            <a:pPr algn="ctr"/>
            <a:r>
              <a:rPr lang="de-DE" sz="1500" b="1" i="1" dirty="0"/>
              <a:t>Mediato</a:t>
            </a:r>
            <a:r>
              <a:rPr lang="de-DE" sz="1500" b="1" dirty="0"/>
              <a:t>r</a:t>
            </a:r>
            <a:endParaRPr lang="de-DE" sz="1500" b="1" i="1" dirty="0"/>
          </a:p>
        </p:txBody>
      </p:sp>
      <p:grpSp>
        <p:nvGrpSpPr>
          <p:cNvPr id="32" name="Group 31"/>
          <p:cNvGrpSpPr/>
          <p:nvPr/>
        </p:nvGrpSpPr>
        <p:grpSpPr>
          <a:xfrm rot="5400000">
            <a:off x="3791553" y="4537937"/>
            <a:ext cx="739050" cy="367034"/>
            <a:chOff x="2109233" y="5170535"/>
            <a:chExt cx="1746729" cy="867476"/>
          </a:xfrm>
        </p:grpSpPr>
        <p:sp>
          <p:nvSpPr>
            <p:cNvPr id="33" name="Right Arrow 32"/>
            <p:cNvSpPr/>
            <p:nvPr/>
          </p:nvSpPr>
          <p:spPr>
            <a:xfrm>
              <a:off x="2141968" y="5659913"/>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4" name="Right Arrow 33"/>
            <p:cNvSpPr/>
            <p:nvPr/>
          </p:nvSpPr>
          <p:spPr>
            <a:xfrm flipH="1">
              <a:off x="2109233" y="5170535"/>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nvGrpSpPr>
          <p:cNvPr id="35" name="Group 34"/>
          <p:cNvGrpSpPr/>
          <p:nvPr/>
        </p:nvGrpSpPr>
        <p:grpSpPr>
          <a:xfrm rot="5400000">
            <a:off x="3751098" y="2622551"/>
            <a:ext cx="739050" cy="367034"/>
            <a:chOff x="2109233" y="5170535"/>
            <a:chExt cx="1746729" cy="867476"/>
          </a:xfrm>
        </p:grpSpPr>
        <p:sp>
          <p:nvSpPr>
            <p:cNvPr id="36" name="Right Arrow 35"/>
            <p:cNvSpPr/>
            <p:nvPr/>
          </p:nvSpPr>
          <p:spPr>
            <a:xfrm>
              <a:off x="2141968" y="5659913"/>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9" name="Right Arrow 38"/>
            <p:cNvSpPr/>
            <p:nvPr/>
          </p:nvSpPr>
          <p:spPr>
            <a:xfrm flipH="1">
              <a:off x="2109233" y="5170535"/>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40" name="Oval 39"/>
          <p:cNvSpPr/>
          <p:nvPr/>
        </p:nvSpPr>
        <p:spPr>
          <a:xfrm>
            <a:off x="5976672" y="5101369"/>
            <a:ext cx="706085" cy="7060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a:solidFill>
                  <a:schemeClr val="tx1"/>
                </a:solidFill>
              </a:rPr>
              <a:t>N</a:t>
            </a:r>
          </a:p>
        </p:txBody>
      </p:sp>
      <p:sp>
        <p:nvSpPr>
          <p:cNvPr id="41" name="Oval 40"/>
          <p:cNvSpPr/>
          <p:nvPr/>
        </p:nvSpPr>
        <p:spPr>
          <a:xfrm>
            <a:off x="3977562" y="4482836"/>
            <a:ext cx="382074" cy="3820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N</a:t>
            </a:r>
          </a:p>
        </p:txBody>
      </p:sp>
      <p:sp>
        <p:nvSpPr>
          <p:cNvPr id="44" name="Oval 43"/>
          <p:cNvSpPr/>
          <p:nvPr/>
        </p:nvSpPr>
        <p:spPr>
          <a:xfrm>
            <a:off x="3918720" y="2585764"/>
            <a:ext cx="382074" cy="3820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N</a:t>
            </a:r>
          </a:p>
        </p:txBody>
      </p:sp>
      <p:grpSp>
        <p:nvGrpSpPr>
          <p:cNvPr id="45" name="Group 44"/>
          <p:cNvGrpSpPr/>
          <p:nvPr/>
        </p:nvGrpSpPr>
        <p:grpSpPr>
          <a:xfrm>
            <a:off x="4706866" y="3569454"/>
            <a:ext cx="739050" cy="367034"/>
            <a:chOff x="2109233" y="5170535"/>
            <a:chExt cx="1746729" cy="867476"/>
          </a:xfrm>
        </p:grpSpPr>
        <p:sp>
          <p:nvSpPr>
            <p:cNvPr id="46" name="Right Arrow 45"/>
            <p:cNvSpPr/>
            <p:nvPr/>
          </p:nvSpPr>
          <p:spPr>
            <a:xfrm>
              <a:off x="2141968" y="5659913"/>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7" name="Right Arrow 46"/>
            <p:cNvSpPr/>
            <p:nvPr/>
          </p:nvSpPr>
          <p:spPr>
            <a:xfrm flipH="1">
              <a:off x="2109233" y="5170535"/>
              <a:ext cx="1713994" cy="378098"/>
            </a:xfrm>
            <a:prstGeom prst="rightArrow">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42" name="Oval 41"/>
          <p:cNvSpPr/>
          <p:nvPr/>
        </p:nvSpPr>
        <p:spPr>
          <a:xfrm>
            <a:off x="4900338" y="3554067"/>
            <a:ext cx="382074" cy="3820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N</a:t>
            </a:r>
          </a:p>
        </p:txBody>
      </p:sp>
      <p:sp>
        <p:nvSpPr>
          <p:cNvPr id="26" name="TextBox 25"/>
          <p:cNvSpPr txBox="1"/>
          <p:nvPr/>
        </p:nvSpPr>
        <p:spPr>
          <a:xfrm>
            <a:off x="6872653" y="5103085"/>
            <a:ext cx="2080886" cy="738664"/>
          </a:xfrm>
          <a:prstGeom prst="rect">
            <a:avLst/>
          </a:prstGeom>
          <a:noFill/>
        </p:spPr>
        <p:txBody>
          <a:bodyPr wrap="square" rtlCol="0">
            <a:spAutoFit/>
          </a:bodyPr>
          <a:lstStyle/>
          <a:p>
            <a:r>
              <a:rPr lang="de-DE" sz="2100" b="1" dirty="0"/>
              <a:t>= Needs, </a:t>
            </a:r>
            <a:r>
              <a:rPr lang="de-DE" sz="2100" b="1" dirty="0" err="1"/>
              <a:t>Interests</a:t>
            </a:r>
            <a:endParaRPr lang="de-DE" sz="2100" b="1" i="1" dirty="0"/>
          </a:p>
        </p:txBody>
      </p:sp>
      <p:sp>
        <p:nvSpPr>
          <p:cNvPr id="2" name="Title 1"/>
          <p:cNvSpPr>
            <a:spLocks noGrp="1"/>
          </p:cNvSpPr>
          <p:nvPr>
            <p:ph type="title"/>
          </p:nvPr>
        </p:nvSpPr>
        <p:spPr/>
        <p:txBody>
          <a:bodyPr/>
          <a:lstStyle/>
          <a:p>
            <a:r>
              <a:rPr lang="de-DE" sz="2400" dirty="0" err="1"/>
              <a:t>Adapted</a:t>
            </a:r>
            <a:r>
              <a:rPr lang="de-DE" sz="2400" dirty="0"/>
              <a:t> Mediation </a:t>
            </a:r>
            <a:r>
              <a:rPr lang="de-DE" sz="2400" dirty="0" err="1"/>
              <a:t>Process</a:t>
            </a:r>
            <a:r>
              <a:rPr lang="de-DE" sz="2400" dirty="0"/>
              <a:t> </a:t>
            </a:r>
            <a:r>
              <a:rPr lang="de-DE" sz="2400" dirty="0" err="1"/>
              <a:t>to</a:t>
            </a:r>
            <a:r>
              <a:rPr lang="de-DE" sz="2400" dirty="0"/>
              <a:t> </a:t>
            </a:r>
            <a:r>
              <a:rPr lang="de-DE" sz="2400" dirty="0" err="1"/>
              <a:t>achieve</a:t>
            </a:r>
            <a:r>
              <a:rPr lang="de-DE" sz="2400" dirty="0"/>
              <a:t> </a:t>
            </a:r>
            <a:r>
              <a:rPr lang="de-DE" sz="2400" dirty="0" err="1"/>
              <a:t>improved</a:t>
            </a:r>
            <a:r>
              <a:rPr lang="de-DE" sz="2400" dirty="0"/>
              <a:t> </a:t>
            </a:r>
            <a:r>
              <a:rPr lang="de-DE" sz="2400" dirty="0" err="1"/>
              <a:t>Safety</a:t>
            </a:r>
            <a:r>
              <a:rPr lang="de-DE" sz="2400" dirty="0"/>
              <a:t> </a:t>
            </a:r>
            <a:r>
              <a:rPr lang="de-DE" sz="2400" dirty="0" smtClean="0"/>
              <a:t>Engineering / System Engineering</a:t>
            </a:r>
            <a:endParaRPr lang="en-US" sz="2400" dirty="0"/>
          </a:p>
        </p:txBody>
      </p:sp>
    </p:spTree>
    <p:extLst>
      <p:ext uri="{BB962C8B-B14F-4D97-AF65-F5344CB8AC3E}">
        <p14:creationId xmlns:p14="http://schemas.microsoft.com/office/powerpoint/2010/main" val="4183403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5576" y="1484784"/>
            <a:ext cx="7463343" cy="4549954"/>
            <a:chOff x="1748156" y="1738818"/>
            <a:chExt cx="5755773" cy="350895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156" y="1738818"/>
              <a:ext cx="1507394" cy="150744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2618910"/>
              <a:ext cx="2052300" cy="2052371"/>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6535" y="1738818"/>
              <a:ext cx="1507394" cy="1507447"/>
            </a:xfrm>
            <a:prstGeom prst="rect">
              <a:avLst/>
            </a:prstGeom>
          </p:spPr>
        </p:pic>
        <p:sp>
          <p:nvSpPr>
            <p:cNvPr id="5" name="Right Arrow 4"/>
            <p:cNvSpPr/>
            <p:nvPr/>
          </p:nvSpPr>
          <p:spPr>
            <a:xfrm rot="3119311">
              <a:off x="2851271" y="3146229"/>
              <a:ext cx="808559" cy="4780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4" name="Right Arrow 23"/>
            <p:cNvSpPr/>
            <p:nvPr/>
          </p:nvSpPr>
          <p:spPr>
            <a:xfrm rot="8251848">
              <a:off x="5542941" y="3129787"/>
              <a:ext cx="808559" cy="4780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5" name="TextBox 24"/>
            <p:cNvSpPr txBox="1"/>
            <p:nvPr/>
          </p:nvSpPr>
          <p:spPr>
            <a:xfrm>
              <a:off x="3284722" y="4749314"/>
              <a:ext cx="2904068" cy="498454"/>
            </a:xfrm>
            <a:prstGeom prst="rect">
              <a:avLst/>
            </a:prstGeom>
            <a:solidFill>
              <a:srgbClr val="0070C0"/>
            </a:solidFill>
            <a:ln>
              <a:solidFill>
                <a:schemeClr val="tx1"/>
              </a:solidFill>
            </a:ln>
          </p:spPr>
          <p:txBody>
            <a:bodyPr wrap="square" rtlCol="0">
              <a:spAutoFit/>
            </a:bodyPr>
            <a:lstStyle/>
            <a:p>
              <a:pPr algn="ctr"/>
              <a:r>
                <a:rPr lang="de-DE" b="1" dirty="0" err="1">
                  <a:solidFill>
                    <a:schemeClr val="bg1"/>
                  </a:solidFill>
                </a:rPr>
                <a:t>Communicate</a:t>
              </a:r>
              <a:r>
                <a:rPr lang="de-DE" b="1" dirty="0">
                  <a:solidFill>
                    <a:schemeClr val="bg1"/>
                  </a:solidFill>
                </a:rPr>
                <a:t> </a:t>
              </a:r>
              <a:r>
                <a:rPr lang="de-DE" b="1" dirty="0" err="1">
                  <a:solidFill>
                    <a:schemeClr val="bg1"/>
                  </a:solidFill>
                </a:rPr>
                <a:t>the</a:t>
              </a:r>
              <a:r>
                <a:rPr lang="de-DE" b="1" dirty="0">
                  <a:solidFill>
                    <a:schemeClr val="bg1"/>
                  </a:solidFill>
                </a:rPr>
                <a:t> </a:t>
              </a:r>
              <a:r>
                <a:rPr lang="de-DE" b="1" dirty="0" err="1">
                  <a:solidFill>
                    <a:schemeClr val="bg1"/>
                  </a:solidFill>
                </a:rPr>
                <a:t>needs</a:t>
              </a:r>
              <a:r>
                <a:rPr lang="de-DE" b="1" dirty="0">
                  <a:solidFill>
                    <a:schemeClr val="bg1"/>
                  </a:solidFill>
                </a:rPr>
                <a:t> and </a:t>
              </a:r>
              <a:r>
                <a:rPr lang="de-DE" b="1" dirty="0" err="1">
                  <a:solidFill>
                    <a:schemeClr val="bg1"/>
                  </a:solidFill>
                </a:rPr>
                <a:t>develop</a:t>
              </a:r>
              <a:r>
                <a:rPr lang="de-DE" b="1" dirty="0">
                  <a:solidFill>
                    <a:schemeClr val="bg1"/>
                  </a:solidFill>
                </a:rPr>
                <a:t> </a:t>
              </a:r>
              <a:r>
                <a:rPr lang="de-DE" b="1" dirty="0" err="1">
                  <a:solidFill>
                    <a:schemeClr val="bg1"/>
                  </a:solidFill>
                </a:rPr>
                <a:t>solutions</a:t>
              </a:r>
              <a:r>
                <a:rPr lang="de-DE" b="1" dirty="0">
                  <a:solidFill>
                    <a:schemeClr val="bg1"/>
                  </a:solidFill>
                </a:rPr>
                <a:t> = Mediation</a:t>
              </a:r>
              <a:endParaRPr lang="en-US" b="1" dirty="0">
                <a:solidFill>
                  <a:schemeClr val="bg1"/>
                </a:solidFill>
              </a:endParaRPr>
            </a:p>
          </p:txBody>
        </p:sp>
      </p:grpSp>
      <p:sp>
        <p:nvSpPr>
          <p:cNvPr id="2" name="Title 1"/>
          <p:cNvSpPr>
            <a:spLocks noGrp="1"/>
          </p:cNvSpPr>
          <p:nvPr>
            <p:ph type="title"/>
          </p:nvPr>
        </p:nvSpPr>
        <p:spPr/>
        <p:txBody>
          <a:bodyPr/>
          <a:lstStyle/>
          <a:p>
            <a:r>
              <a:rPr lang="en-US" sz="2400" dirty="0"/>
              <a:t>Communicating the needs amongst the groups involved in the </a:t>
            </a:r>
            <a:r>
              <a:rPr lang="en-US" sz="2400" i="1" dirty="0"/>
              <a:t>Industry 4.0</a:t>
            </a:r>
            <a:r>
              <a:rPr lang="en-US" sz="2400" dirty="0"/>
              <a:t> concept</a:t>
            </a:r>
          </a:p>
        </p:txBody>
      </p:sp>
    </p:spTree>
    <p:extLst>
      <p:ext uri="{BB962C8B-B14F-4D97-AF65-F5344CB8AC3E}">
        <p14:creationId xmlns:p14="http://schemas.microsoft.com/office/powerpoint/2010/main" val="179888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251520" y="1628800"/>
            <a:ext cx="8424936" cy="2952328"/>
          </a:xfrm>
        </p:spPr>
        <p:txBody>
          <a:bodyPr>
            <a:normAutofit lnSpcReduction="10000"/>
          </a:bodyPr>
          <a:lstStyle/>
          <a:p>
            <a:r>
              <a:rPr lang="en-US" sz="3000" dirty="0" smtClean="0"/>
              <a:t>Background on my Research</a:t>
            </a:r>
          </a:p>
          <a:p>
            <a:r>
              <a:rPr lang="en-US" sz="3000" dirty="0" smtClean="0"/>
              <a:t>Industry 4.0</a:t>
            </a:r>
          </a:p>
          <a:p>
            <a:r>
              <a:rPr lang="de-DE" sz="3000" dirty="0" smtClean="0"/>
              <a:t>The Human </a:t>
            </a:r>
            <a:r>
              <a:rPr lang="de-DE" sz="3000" dirty="0" err="1" smtClean="0"/>
              <a:t>Factor</a:t>
            </a:r>
            <a:endParaRPr lang="de-DE" sz="3000" dirty="0" smtClean="0"/>
          </a:p>
          <a:p>
            <a:r>
              <a:rPr lang="de-DE" sz="3000" dirty="0" smtClean="0"/>
              <a:t>Needs and Motivation</a:t>
            </a:r>
          </a:p>
          <a:p>
            <a:r>
              <a:rPr lang="de-DE" sz="3000" dirty="0" smtClean="0"/>
              <a:t>Human </a:t>
            </a:r>
            <a:r>
              <a:rPr lang="de-DE" sz="3000" dirty="0" err="1" smtClean="0"/>
              <a:t>Factor</a:t>
            </a:r>
            <a:r>
              <a:rPr lang="de-DE" sz="3000" dirty="0" smtClean="0"/>
              <a:t> </a:t>
            </a:r>
            <a:r>
              <a:rPr lang="de-DE" sz="3000" dirty="0" err="1" smtClean="0"/>
              <a:t>Specialist</a:t>
            </a:r>
            <a:r>
              <a:rPr lang="de-DE" sz="3000" dirty="0" smtClean="0"/>
              <a:t>: Mediator and Mediation</a:t>
            </a:r>
          </a:p>
          <a:p>
            <a:r>
              <a:rPr lang="de-DE" sz="3000" dirty="0" err="1" smtClean="0"/>
              <a:t>Conclusions</a:t>
            </a:r>
            <a:endParaRPr lang="de-DE" sz="3000" dirty="0" smtClean="0"/>
          </a:p>
          <a:p>
            <a:endParaRPr lang="en-US" sz="2800" dirty="0" smtClean="0"/>
          </a:p>
          <a:p>
            <a:endParaRPr lang="en-US" sz="2400" dirty="0"/>
          </a:p>
        </p:txBody>
      </p:sp>
      <p:sp>
        <p:nvSpPr>
          <p:cNvPr id="226306" name="Rectangle 2"/>
          <p:cNvSpPr>
            <a:spLocks noGrp="1" noChangeArrowheads="1"/>
          </p:cNvSpPr>
          <p:nvPr>
            <p:ph type="title"/>
          </p:nvPr>
        </p:nvSpPr>
        <p:spPr>
          <a:xfrm>
            <a:off x="1187624" y="125760"/>
            <a:ext cx="6552728" cy="998984"/>
          </a:xfrm>
          <a:solidFill>
            <a:schemeClr val="bg1"/>
          </a:solidFill>
        </p:spPr>
        <p:txBody>
          <a:bodyPr>
            <a:normAutofit/>
          </a:bodyPr>
          <a:lstStyle/>
          <a:p>
            <a:pPr marL="109728"/>
            <a:r>
              <a:rPr lang="en-US" sz="2400" dirty="0" smtClean="0"/>
              <a:t>Overview</a:t>
            </a:r>
            <a:endParaRPr lang="en-US" sz="2400" dirty="0"/>
          </a:p>
        </p:txBody>
      </p:sp>
    </p:spTree>
    <p:extLst>
      <p:ext uri="{BB962C8B-B14F-4D97-AF65-F5344CB8AC3E}">
        <p14:creationId xmlns:p14="http://schemas.microsoft.com/office/powerpoint/2010/main" val="130590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71833" y="2167582"/>
            <a:ext cx="4303800" cy="3578843"/>
            <a:chOff x="2438732" y="1093392"/>
            <a:chExt cx="6702349" cy="5573367"/>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732" y="1093392"/>
              <a:ext cx="1494271" cy="149432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475" y="2097055"/>
              <a:ext cx="2012863" cy="2012932"/>
            </a:xfrm>
            <a:prstGeom prst="rect">
              <a:avLst/>
            </a:prstGeom>
          </p:spPr>
        </p:pic>
        <p:sp>
          <p:nvSpPr>
            <p:cNvPr id="5" name="Right Arrow 4"/>
            <p:cNvSpPr/>
            <p:nvPr/>
          </p:nvSpPr>
          <p:spPr>
            <a:xfrm rot="1760691">
              <a:off x="4019145" y="2061575"/>
              <a:ext cx="1067214" cy="6309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24" name="Right Arrow 23"/>
            <p:cNvSpPr/>
            <p:nvPr/>
          </p:nvSpPr>
          <p:spPr>
            <a:xfrm rot="9274591">
              <a:off x="6561904" y="2084066"/>
              <a:ext cx="1067214" cy="6309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810" y="1093392"/>
              <a:ext cx="1494271" cy="149432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39" y="5172436"/>
              <a:ext cx="1494271" cy="1494323"/>
            </a:xfrm>
            <a:prstGeom prst="rect">
              <a:avLst/>
            </a:prstGeom>
          </p:spPr>
        </p:pic>
        <p:sp>
          <p:nvSpPr>
            <p:cNvPr id="10" name="Right Arrow 9"/>
            <p:cNvSpPr/>
            <p:nvPr/>
          </p:nvSpPr>
          <p:spPr>
            <a:xfrm rot="16200000">
              <a:off x="5259458" y="4306732"/>
              <a:ext cx="1067213" cy="6309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grpSp>
      <p:sp>
        <p:nvSpPr>
          <p:cNvPr id="11" name="TextBox 10"/>
          <p:cNvSpPr txBox="1">
            <a:spLocks noChangeAspect="1"/>
          </p:cNvSpPr>
          <p:nvPr/>
        </p:nvSpPr>
        <p:spPr>
          <a:xfrm>
            <a:off x="683568" y="1299672"/>
            <a:ext cx="2184540" cy="707886"/>
          </a:xfrm>
          <a:prstGeom prst="rect">
            <a:avLst/>
          </a:prstGeom>
          <a:solidFill>
            <a:srgbClr val="FFFF00"/>
          </a:solidFill>
          <a:ln>
            <a:solidFill>
              <a:schemeClr val="tx1"/>
            </a:solidFill>
          </a:ln>
        </p:spPr>
        <p:txBody>
          <a:bodyPr wrap="square" rtlCol="0">
            <a:spAutoFit/>
          </a:bodyPr>
          <a:lstStyle/>
          <a:p>
            <a:pPr algn="ctr"/>
            <a:r>
              <a:rPr lang="de-DE" sz="2000" b="1" dirty="0"/>
              <a:t>System Users = </a:t>
            </a:r>
            <a:r>
              <a:rPr lang="de-DE" sz="2000" b="1" dirty="0" err="1"/>
              <a:t>Workers</a:t>
            </a:r>
            <a:endParaRPr lang="en-US" sz="2000" b="1" dirty="0"/>
          </a:p>
        </p:txBody>
      </p:sp>
      <p:sp>
        <p:nvSpPr>
          <p:cNvPr id="12" name="TextBox 11"/>
          <p:cNvSpPr txBox="1">
            <a:spLocks noChangeAspect="1"/>
          </p:cNvSpPr>
          <p:nvPr/>
        </p:nvSpPr>
        <p:spPr>
          <a:xfrm>
            <a:off x="3333491" y="5874178"/>
            <a:ext cx="2184540" cy="707886"/>
          </a:xfrm>
          <a:prstGeom prst="rect">
            <a:avLst/>
          </a:prstGeom>
          <a:solidFill>
            <a:srgbClr val="FFFF00"/>
          </a:solidFill>
          <a:ln>
            <a:solidFill>
              <a:schemeClr val="tx1"/>
            </a:solidFill>
          </a:ln>
        </p:spPr>
        <p:txBody>
          <a:bodyPr wrap="square" rtlCol="0">
            <a:spAutoFit/>
          </a:bodyPr>
          <a:lstStyle/>
          <a:p>
            <a:pPr algn="ctr"/>
            <a:r>
              <a:rPr lang="de-DE" sz="2000" b="1" dirty="0"/>
              <a:t>Clients = Society</a:t>
            </a:r>
            <a:endParaRPr lang="en-US" sz="2000" b="1" dirty="0"/>
          </a:p>
        </p:txBody>
      </p:sp>
      <p:sp>
        <p:nvSpPr>
          <p:cNvPr id="13" name="TextBox 12"/>
          <p:cNvSpPr txBox="1">
            <a:spLocks noChangeAspect="1"/>
          </p:cNvSpPr>
          <p:nvPr/>
        </p:nvSpPr>
        <p:spPr>
          <a:xfrm>
            <a:off x="6563924" y="1299672"/>
            <a:ext cx="2184540" cy="1015663"/>
          </a:xfrm>
          <a:prstGeom prst="rect">
            <a:avLst/>
          </a:prstGeom>
          <a:solidFill>
            <a:srgbClr val="FFFF00"/>
          </a:solidFill>
          <a:ln>
            <a:solidFill>
              <a:schemeClr val="tx1"/>
            </a:solidFill>
          </a:ln>
        </p:spPr>
        <p:txBody>
          <a:bodyPr wrap="square" rtlCol="0">
            <a:spAutoFit/>
          </a:bodyPr>
          <a:lstStyle/>
          <a:p>
            <a:pPr algn="ctr"/>
            <a:r>
              <a:rPr lang="de-DE" sz="2000" b="1" dirty="0"/>
              <a:t>System Developers</a:t>
            </a:r>
          </a:p>
          <a:p>
            <a:pPr algn="ctr"/>
            <a:r>
              <a:rPr lang="de-DE" sz="2000" b="1" dirty="0"/>
              <a:t>and Designers</a:t>
            </a:r>
            <a:endParaRPr lang="en-US" sz="2000" b="1" dirty="0"/>
          </a:p>
        </p:txBody>
      </p:sp>
      <p:sp>
        <p:nvSpPr>
          <p:cNvPr id="14" name="TextBox 13"/>
          <p:cNvSpPr txBox="1">
            <a:spLocks noChangeAspect="1"/>
          </p:cNvSpPr>
          <p:nvPr/>
        </p:nvSpPr>
        <p:spPr>
          <a:xfrm>
            <a:off x="5347942" y="3635799"/>
            <a:ext cx="2184540" cy="707886"/>
          </a:xfrm>
          <a:prstGeom prst="rect">
            <a:avLst/>
          </a:prstGeom>
          <a:solidFill>
            <a:srgbClr val="0070C0"/>
          </a:solidFill>
          <a:ln>
            <a:solidFill>
              <a:schemeClr val="tx1"/>
            </a:solidFill>
          </a:ln>
        </p:spPr>
        <p:txBody>
          <a:bodyPr wrap="square" rtlCol="0">
            <a:spAutoFit/>
          </a:bodyPr>
          <a:lstStyle/>
          <a:p>
            <a:pPr algn="ctr"/>
            <a:r>
              <a:rPr lang="de-DE" sz="2000" b="1" dirty="0">
                <a:solidFill>
                  <a:schemeClr val="bg1"/>
                </a:solidFill>
              </a:rPr>
              <a:t>Mediation </a:t>
            </a:r>
            <a:r>
              <a:rPr lang="de-DE" sz="2000" b="1" dirty="0" err="1">
                <a:solidFill>
                  <a:schemeClr val="bg1"/>
                </a:solidFill>
              </a:rPr>
              <a:t>Process</a:t>
            </a:r>
            <a:endParaRPr lang="en-US" sz="2000" b="1" dirty="0">
              <a:solidFill>
                <a:schemeClr val="bg1"/>
              </a:solidFill>
            </a:endParaRPr>
          </a:p>
        </p:txBody>
      </p:sp>
      <p:sp>
        <p:nvSpPr>
          <p:cNvPr id="4" name="Title 3"/>
          <p:cNvSpPr>
            <a:spLocks noGrp="1"/>
          </p:cNvSpPr>
          <p:nvPr>
            <p:ph type="title"/>
          </p:nvPr>
        </p:nvSpPr>
        <p:spPr/>
        <p:txBody>
          <a:bodyPr/>
          <a:lstStyle/>
          <a:p>
            <a:r>
              <a:rPr lang="en-US" sz="2400" dirty="0"/>
              <a:t>Communicating the needs and requirements amongst all involved, creating understanding, ownership and acceptance</a:t>
            </a:r>
          </a:p>
        </p:txBody>
      </p:sp>
    </p:spTree>
    <p:extLst>
      <p:ext uri="{BB962C8B-B14F-4D97-AF65-F5344CB8AC3E}">
        <p14:creationId xmlns:p14="http://schemas.microsoft.com/office/powerpoint/2010/main" val="2790767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251520" y="1412776"/>
            <a:ext cx="8192710" cy="3744416"/>
          </a:xfrm>
        </p:spPr>
        <p:txBody>
          <a:bodyPr>
            <a:normAutofit/>
          </a:bodyPr>
          <a:lstStyle/>
          <a:p>
            <a:pPr marL="109728" indent="0">
              <a:buNone/>
            </a:pPr>
            <a:r>
              <a:rPr lang="en-US" sz="3600" i="1" cap="small" dirty="0"/>
              <a:t>"We should be worried about what to do with these smart technologies, not about the smart technologies in themselves. They are in our hands to shape our future. They will not shape our future for us."</a:t>
            </a:r>
            <a:endParaRPr lang="en-US" sz="3600" i="1" dirty="0"/>
          </a:p>
          <a:p>
            <a:endParaRPr lang="en-US" sz="2400" dirty="0"/>
          </a:p>
        </p:txBody>
      </p:sp>
      <p:sp>
        <p:nvSpPr>
          <p:cNvPr id="226306" name="Rectangle 2"/>
          <p:cNvSpPr>
            <a:spLocks noGrp="1" noChangeArrowheads="1"/>
          </p:cNvSpPr>
          <p:nvPr>
            <p:ph type="title"/>
          </p:nvPr>
        </p:nvSpPr>
        <p:spPr>
          <a:xfrm>
            <a:off x="1187624" y="116632"/>
            <a:ext cx="6552728" cy="998984"/>
          </a:xfrm>
          <a:solidFill>
            <a:schemeClr val="bg1"/>
          </a:solidFill>
        </p:spPr>
        <p:txBody>
          <a:bodyPr>
            <a:normAutofit/>
          </a:bodyPr>
          <a:lstStyle/>
          <a:p>
            <a:pPr marL="109728"/>
            <a:r>
              <a:rPr lang="en-US" sz="2400" dirty="0"/>
              <a:t>Oxford Professor Luciano </a:t>
            </a:r>
            <a:r>
              <a:rPr lang="en-US" sz="2400" dirty="0" err="1"/>
              <a:t>Floridi</a:t>
            </a:r>
            <a:r>
              <a:rPr lang="en-US" sz="2400" dirty="0"/>
              <a:t> </a:t>
            </a:r>
            <a:r>
              <a:rPr lang="en-US" sz="2400" dirty="0" smtClean="0"/>
              <a:t>(</a:t>
            </a:r>
            <a:r>
              <a:rPr lang="en-US" sz="2400" dirty="0"/>
              <a:t>Frey 2016)</a:t>
            </a:r>
          </a:p>
        </p:txBody>
      </p:sp>
      <p:pic>
        <p:nvPicPr>
          <p:cNvPr id="14338" name="Picture 2" descr="http://i-know2015.know-center.tugraz.at/wp-content/uploads/2015/07/i-KNOW2015-Keynote-Florid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98" y="3914355"/>
            <a:ext cx="1540707" cy="248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0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36380" y="1988840"/>
            <a:ext cx="5908446" cy="9941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800" kern="1200">
                <a:solidFill>
                  <a:schemeClr val="tx1"/>
                </a:solidFill>
                <a:latin typeface="Calibri" pitchFamily="34" charset="0"/>
                <a:ea typeface="+mj-ea"/>
                <a:cs typeface="+mj-cs"/>
              </a:defRPr>
            </a:lvl1pPr>
            <a:lvl2pPr algn="l" rtl="0" eaLnBrk="0" fontAlgn="base" hangingPunct="0">
              <a:spcBef>
                <a:spcPct val="0"/>
              </a:spcBef>
              <a:spcAft>
                <a:spcPct val="0"/>
              </a:spcAft>
              <a:defRPr sz="3800">
                <a:solidFill>
                  <a:schemeClr val="tx1"/>
                </a:solidFill>
                <a:latin typeface="Calibri" pitchFamily="34" charset="0"/>
              </a:defRPr>
            </a:lvl2pPr>
            <a:lvl3pPr algn="l" rtl="0" eaLnBrk="0" fontAlgn="base" hangingPunct="0">
              <a:spcBef>
                <a:spcPct val="0"/>
              </a:spcBef>
              <a:spcAft>
                <a:spcPct val="0"/>
              </a:spcAft>
              <a:defRPr sz="3800">
                <a:solidFill>
                  <a:schemeClr val="tx1"/>
                </a:solidFill>
                <a:latin typeface="Calibri" pitchFamily="34" charset="0"/>
              </a:defRPr>
            </a:lvl3pPr>
            <a:lvl4pPr algn="l" rtl="0" eaLnBrk="0" fontAlgn="base" hangingPunct="0">
              <a:spcBef>
                <a:spcPct val="0"/>
              </a:spcBef>
              <a:spcAft>
                <a:spcPct val="0"/>
              </a:spcAft>
              <a:defRPr sz="3800">
                <a:solidFill>
                  <a:schemeClr val="tx1"/>
                </a:solidFill>
                <a:latin typeface="Calibri" pitchFamily="34" charset="0"/>
              </a:defRPr>
            </a:lvl4pPr>
            <a:lvl5pPr algn="l" rtl="0" eaLnBrk="0" fontAlgn="base" hangingPunct="0">
              <a:spcBef>
                <a:spcPct val="0"/>
              </a:spcBef>
              <a:spcAft>
                <a:spcPct val="0"/>
              </a:spcAft>
              <a:defRPr sz="3800">
                <a:solidFill>
                  <a:schemeClr val="tx1"/>
                </a:solidFill>
                <a:latin typeface="Calibri" pitchFamily="34" charset="0"/>
              </a:defRPr>
            </a:lvl5pPr>
            <a:lvl6pPr marL="457200" algn="l" rtl="0" fontAlgn="base">
              <a:spcBef>
                <a:spcPct val="0"/>
              </a:spcBef>
              <a:spcAft>
                <a:spcPct val="0"/>
              </a:spcAft>
              <a:defRPr sz="3800">
                <a:solidFill>
                  <a:schemeClr val="tx1"/>
                </a:solidFill>
                <a:latin typeface="Calibri" pitchFamily="34" charset="0"/>
              </a:defRPr>
            </a:lvl6pPr>
            <a:lvl7pPr marL="914400" algn="l" rtl="0" fontAlgn="base">
              <a:spcBef>
                <a:spcPct val="0"/>
              </a:spcBef>
              <a:spcAft>
                <a:spcPct val="0"/>
              </a:spcAft>
              <a:defRPr sz="3800">
                <a:solidFill>
                  <a:schemeClr val="tx1"/>
                </a:solidFill>
                <a:latin typeface="Calibri" pitchFamily="34" charset="0"/>
              </a:defRPr>
            </a:lvl7pPr>
            <a:lvl8pPr marL="1371600" algn="l" rtl="0" fontAlgn="base">
              <a:spcBef>
                <a:spcPct val="0"/>
              </a:spcBef>
              <a:spcAft>
                <a:spcPct val="0"/>
              </a:spcAft>
              <a:defRPr sz="3800">
                <a:solidFill>
                  <a:schemeClr val="tx1"/>
                </a:solidFill>
                <a:latin typeface="Calibri" pitchFamily="34" charset="0"/>
              </a:defRPr>
            </a:lvl8pPr>
            <a:lvl9pPr marL="1828800" algn="l" rtl="0" fontAlgn="base">
              <a:spcBef>
                <a:spcPct val="0"/>
              </a:spcBef>
              <a:spcAft>
                <a:spcPct val="0"/>
              </a:spcAft>
              <a:defRPr sz="3800">
                <a:solidFill>
                  <a:schemeClr val="tx1"/>
                </a:solidFill>
                <a:latin typeface="Calibri" pitchFamily="34" charset="0"/>
              </a:defRPr>
            </a:lvl9pPr>
          </a:lstStyle>
          <a:p>
            <a:r>
              <a:rPr lang="en-US" sz="7200" b="1" dirty="0"/>
              <a:t>Thank you! </a:t>
            </a:r>
          </a:p>
        </p:txBody>
      </p:sp>
      <p:sp>
        <p:nvSpPr>
          <p:cNvPr id="3" name="TextBox 2"/>
          <p:cNvSpPr txBox="1"/>
          <p:nvPr/>
        </p:nvSpPr>
        <p:spPr>
          <a:xfrm>
            <a:off x="1493659" y="4887163"/>
            <a:ext cx="184731" cy="300082"/>
          </a:xfrm>
          <a:prstGeom prst="rect">
            <a:avLst/>
          </a:prstGeom>
        </p:spPr>
        <p:txBody>
          <a:bodyPr wrap="none" rtlCol="0">
            <a:spAutoFit/>
          </a:bodyPr>
          <a:lstStyle/>
          <a:p>
            <a:endParaRPr lang="en-US" sz="1350" dirty="0"/>
          </a:p>
        </p:txBody>
      </p:sp>
      <p:sp>
        <p:nvSpPr>
          <p:cNvPr id="8" name="TextBox 7"/>
          <p:cNvSpPr txBox="1"/>
          <p:nvPr/>
        </p:nvSpPr>
        <p:spPr>
          <a:xfrm>
            <a:off x="107504" y="4265945"/>
            <a:ext cx="4804626" cy="2331407"/>
          </a:xfrm>
          <a:prstGeom prst="rect">
            <a:avLst/>
          </a:prstGeom>
        </p:spPr>
        <p:txBody>
          <a:bodyPr wrap="square" rtlCol="0">
            <a:spAutoFit/>
          </a:bodyPr>
          <a:lstStyle/>
          <a:p>
            <a:r>
              <a:rPr lang="en-US" sz="2400" b="1" dirty="0">
                <a:latin typeface="Calibri" panose="020F0502020204030204" pitchFamily="34" charset="0"/>
              </a:rPr>
              <a:t>Contact Information</a:t>
            </a:r>
            <a:r>
              <a:rPr lang="en-US" sz="1600" b="1" dirty="0">
                <a:latin typeface="Calibri" panose="020F0502020204030204" pitchFamily="34" charset="0"/>
              </a:rPr>
              <a:t>:</a:t>
            </a:r>
          </a:p>
          <a:p>
            <a:endParaRPr lang="en-US" sz="1600" b="1" dirty="0">
              <a:latin typeface="Calibri" panose="020F0502020204030204" pitchFamily="34" charset="0"/>
            </a:endParaRPr>
          </a:p>
          <a:p>
            <a:r>
              <a:rPr lang="de-DE" sz="2400" b="1" dirty="0">
                <a:latin typeface="Calibri" panose="020F0502020204030204" pitchFamily="34" charset="0"/>
              </a:rPr>
              <a:t>Holger Kinzel</a:t>
            </a:r>
          </a:p>
          <a:p>
            <a:r>
              <a:rPr lang="de-DE" sz="1600" b="1" dirty="0">
                <a:latin typeface="Calibri" panose="020F0502020204030204" pitchFamily="34" charset="0"/>
              </a:rPr>
              <a:t>Diplom-Ingenieur, Master </a:t>
            </a:r>
            <a:r>
              <a:rPr lang="de-DE" sz="1600" b="1" dirty="0" err="1">
                <a:latin typeface="Calibri" panose="020F0502020204030204" pitchFamily="34" charset="0"/>
              </a:rPr>
              <a:t>of</a:t>
            </a:r>
            <a:r>
              <a:rPr lang="de-DE" sz="1600" b="1" dirty="0">
                <a:latin typeface="Calibri" panose="020F0502020204030204" pitchFamily="34" charset="0"/>
              </a:rPr>
              <a:t> Mediation, </a:t>
            </a:r>
            <a:endParaRPr lang="de-DE" sz="1600" b="1" dirty="0" smtClean="0">
              <a:latin typeface="Calibri" panose="020F0502020204030204" pitchFamily="34" charset="0"/>
            </a:endParaRPr>
          </a:p>
          <a:p>
            <a:r>
              <a:rPr lang="de-DE" sz="1600" b="1" dirty="0" err="1" smtClean="0">
                <a:latin typeface="Calibri" panose="020F0502020204030204" pitchFamily="34" charset="0"/>
              </a:rPr>
              <a:t>PhD</a:t>
            </a:r>
            <a:r>
              <a:rPr lang="de-DE" sz="1600" b="1" dirty="0" smtClean="0">
                <a:latin typeface="Calibri" panose="020F0502020204030204" pitchFamily="34" charset="0"/>
              </a:rPr>
              <a:t> </a:t>
            </a:r>
            <a:r>
              <a:rPr lang="de-DE" sz="1600" b="1" dirty="0" err="1" smtClean="0">
                <a:latin typeface="Calibri" panose="020F0502020204030204" pitchFamily="34" charset="0"/>
              </a:rPr>
              <a:t>Candidate</a:t>
            </a:r>
            <a:r>
              <a:rPr lang="de-DE" sz="1600" b="1" dirty="0" smtClean="0">
                <a:latin typeface="Calibri" panose="020F0502020204030204" pitchFamily="34" charset="0"/>
              </a:rPr>
              <a:t> at </a:t>
            </a:r>
            <a:r>
              <a:rPr lang="de-DE" sz="1600" b="1" dirty="0" err="1" smtClean="0">
                <a:latin typeface="Calibri" panose="020F0502020204030204" pitchFamily="34" charset="0"/>
              </a:rPr>
              <a:t>the</a:t>
            </a:r>
            <a:r>
              <a:rPr lang="de-DE" sz="1600" b="1" dirty="0" smtClean="0">
                <a:latin typeface="Calibri" panose="020F0502020204030204" pitchFamily="34" charset="0"/>
              </a:rPr>
              <a:t> TU Bergakademie Freiberg</a:t>
            </a:r>
            <a:endParaRPr lang="de-DE" sz="1600" b="1" dirty="0">
              <a:latin typeface="Calibri" panose="020F0502020204030204" pitchFamily="34" charset="0"/>
            </a:endParaRPr>
          </a:p>
          <a:p>
            <a:endParaRPr lang="en-US" sz="1600" dirty="0">
              <a:latin typeface="Calibri" panose="020F0502020204030204" pitchFamily="34" charset="0"/>
            </a:endParaRPr>
          </a:p>
          <a:p>
            <a:r>
              <a:rPr lang="de-DE" sz="2000" dirty="0" err="1">
                <a:latin typeface="Calibri" panose="020F0502020204030204" pitchFamily="34" charset="0"/>
              </a:rPr>
              <a:t>holger.kinzel@student@tu-freiberg.de</a:t>
            </a:r>
            <a:endParaRPr lang="de-DE" sz="2000" dirty="0">
              <a:latin typeface="Calibri" panose="020F0502020204030204" pitchFamily="34" charset="0"/>
            </a:endParaRPr>
          </a:p>
          <a:p>
            <a:endParaRPr lang="en-US" sz="1350" dirty="0"/>
          </a:p>
        </p:txBody>
      </p:sp>
    </p:spTree>
    <p:extLst>
      <p:ext uri="{BB962C8B-B14F-4D97-AF65-F5344CB8AC3E}">
        <p14:creationId xmlns:p14="http://schemas.microsoft.com/office/powerpoint/2010/main" val="277632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336" y="1556792"/>
            <a:ext cx="8898160" cy="4418381"/>
          </a:xfrm>
        </p:spPr>
        <p:txBody>
          <a:bodyPr/>
          <a:lstStyle/>
          <a:p>
            <a:r>
              <a:rPr lang="de-DE" dirty="0" smtClean="0"/>
              <a:t>1983: Technical University </a:t>
            </a:r>
            <a:r>
              <a:rPr lang="de-DE" dirty="0" err="1" smtClean="0"/>
              <a:t>of</a:t>
            </a:r>
            <a:r>
              <a:rPr lang="de-DE" dirty="0" smtClean="0"/>
              <a:t> Clausthal (Diplom-Ingenieur) 1983 – 2014: </a:t>
            </a:r>
            <a:r>
              <a:rPr lang="de-DE" dirty="0" err="1" smtClean="0"/>
              <a:t>Industry</a:t>
            </a:r>
            <a:r>
              <a:rPr lang="de-DE" dirty="0" smtClean="0"/>
              <a:t> Experience </a:t>
            </a:r>
          </a:p>
          <a:p>
            <a:r>
              <a:rPr lang="de-DE" dirty="0" smtClean="0"/>
              <a:t>2014 – 2016: University </a:t>
            </a:r>
            <a:r>
              <a:rPr lang="de-DE" dirty="0" err="1" smtClean="0"/>
              <a:t>of</a:t>
            </a:r>
            <a:r>
              <a:rPr lang="de-DE" dirty="0" smtClean="0"/>
              <a:t> Hagen (Master </a:t>
            </a:r>
            <a:r>
              <a:rPr lang="de-DE" dirty="0" err="1" smtClean="0"/>
              <a:t>of</a:t>
            </a:r>
            <a:r>
              <a:rPr lang="de-DE" dirty="0" smtClean="0"/>
              <a:t> Mediation)</a:t>
            </a:r>
          </a:p>
          <a:p>
            <a:r>
              <a:rPr lang="de-DE" dirty="0" smtClean="0"/>
              <a:t>2015 - … : Technical University Freiberg (</a:t>
            </a:r>
            <a:r>
              <a:rPr lang="de-DE" dirty="0" err="1" smtClean="0"/>
              <a:t>PhD</a:t>
            </a:r>
            <a:r>
              <a:rPr lang="de-DE" dirty="0" smtClean="0"/>
              <a:t> </a:t>
            </a:r>
            <a:r>
              <a:rPr lang="de-DE" dirty="0" err="1" smtClean="0"/>
              <a:t>Candidate</a:t>
            </a:r>
            <a:r>
              <a:rPr lang="de-DE" dirty="0" smtClean="0"/>
              <a:t>)</a:t>
            </a:r>
            <a:endParaRPr lang="en-US" dirty="0"/>
          </a:p>
        </p:txBody>
      </p:sp>
      <p:sp>
        <p:nvSpPr>
          <p:cNvPr id="3" name="Title 2"/>
          <p:cNvSpPr>
            <a:spLocks noGrp="1"/>
          </p:cNvSpPr>
          <p:nvPr>
            <p:ph type="title"/>
          </p:nvPr>
        </p:nvSpPr>
        <p:spPr/>
        <p:txBody>
          <a:bodyPr/>
          <a:lstStyle/>
          <a:p>
            <a:r>
              <a:rPr lang="de-DE" sz="2400" dirty="0" err="1" smtClean="0"/>
              <a:t>Some</a:t>
            </a:r>
            <a:r>
              <a:rPr lang="de-DE" sz="2400" dirty="0" smtClean="0"/>
              <a:t> Background on </a:t>
            </a:r>
            <a:r>
              <a:rPr lang="de-DE" sz="2400" dirty="0" err="1" smtClean="0"/>
              <a:t>my</a:t>
            </a:r>
            <a:r>
              <a:rPr lang="de-DE" sz="2400" dirty="0" smtClean="0"/>
              <a:t> Research</a:t>
            </a:r>
            <a:endParaRPr lang="en-US" sz="2400" dirty="0"/>
          </a:p>
        </p:txBody>
      </p:sp>
      <p:sp>
        <p:nvSpPr>
          <p:cNvPr id="6" name="Slide Number Placeholder 5"/>
          <p:cNvSpPr>
            <a:spLocks noGrp="1"/>
          </p:cNvSpPr>
          <p:nvPr>
            <p:ph type="sldNum" sz="quarter" idx="4294967295"/>
          </p:nvPr>
        </p:nvSpPr>
        <p:spPr>
          <a:xfrm>
            <a:off x="8415338" y="6405563"/>
            <a:ext cx="728662" cy="295275"/>
          </a:xfrm>
          <a:prstGeom prst="rect">
            <a:avLst/>
          </a:prstGeom>
        </p:spPr>
        <p:txBody>
          <a:bodyPr/>
          <a:lstStyle/>
          <a:p>
            <a:fld id="{F9CA7F02-FF28-4D8F-AF3B-6C950C783A54}" type="slidenum">
              <a:rPr lang="de-DE" smtClean="0"/>
              <a:pPr/>
              <a:t>3</a:t>
            </a:fld>
            <a:endParaRPr lang="de-DE" dirty="0"/>
          </a:p>
        </p:txBody>
      </p:sp>
      <p:sp>
        <p:nvSpPr>
          <p:cNvPr id="7" name="TextBox 6"/>
          <p:cNvSpPr txBox="1"/>
          <p:nvPr/>
        </p:nvSpPr>
        <p:spPr>
          <a:xfrm>
            <a:off x="359532" y="3723244"/>
            <a:ext cx="8208912" cy="2523768"/>
          </a:xfrm>
          <a:prstGeom prst="rect">
            <a:avLst/>
          </a:prstGeom>
          <a:noFill/>
        </p:spPr>
        <p:txBody>
          <a:bodyPr wrap="square" rtlCol="0">
            <a:spAutoFit/>
          </a:bodyPr>
          <a:lstStyle/>
          <a:p>
            <a:r>
              <a:rPr lang="de-DE" sz="2800" b="1" dirty="0" err="1" smtClean="0">
                <a:latin typeface="Calibri" panose="020F0502020204030204" pitchFamily="34" charset="0"/>
              </a:rPr>
              <a:t>Subject</a:t>
            </a:r>
            <a:r>
              <a:rPr lang="de-DE" sz="2800" b="1" dirty="0" smtClean="0">
                <a:latin typeface="Calibri" panose="020F0502020204030204" pitchFamily="34" charset="0"/>
              </a:rPr>
              <a:t> </a:t>
            </a:r>
            <a:r>
              <a:rPr lang="de-DE" sz="2800" b="1" dirty="0" err="1" smtClean="0">
                <a:latin typeface="Calibri" panose="020F0502020204030204" pitchFamily="34" charset="0"/>
              </a:rPr>
              <a:t>of</a:t>
            </a:r>
            <a:r>
              <a:rPr lang="de-DE" sz="2800" b="1" dirty="0" smtClean="0">
                <a:latin typeface="Calibri" panose="020F0502020204030204" pitchFamily="34" charset="0"/>
              </a:rPr>
              <a:t> Thesis: </a:t>
            </a:r>
          </a:p>
          <a:p>
            <a:r>
              <a:rPr lang="en-US" sz="2800" dirty="0" smtClean="0">
                <a:latin typeface="Calibri" panose="020F0502020204030204" pitchFamily="34" charset="0"/>
              </a:rPr>
              <a:t>The </a:t>
            </a:r>
            <a:r>
              <a:rPr lang="en-US" sz="2800" dirty="0">
                <a:latin typeface="Calibri" panose="020F0502020204030204" pitchFamily="34" charset="0"/>
              </a:rPr>
              <a:t>use of Mediation and Mediative Elements to integrate the Human Factor in Risk Assessments in order to improve the Safety in the International Oil and Gas Industry</a:t>
            </a:r>
          </a:p>
          <a:p>
            <a:endParaRPr lang="en-US" dirty="0"/>
          </a:p>
        </p:txBody>
      </p:sp>
    </p:spTree>
    <p:extLst>
      <p:ext uri="{BB962C8B-B14F-4D97-AF65-F5344CB8AC3E}">
        <p14:creationId xmlns:p14="http://schemas.microsoft.com/office/powerpoint/2010/main" val="208500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sz="2400" dirty="0" err="1" smtClean="0"/>
              <a:t>Some</a:t>
            </a:r>
            <a:r>
              <a:rPr lang="de-DE" sz="2400" dirty="0" smtClean="0"/>
              <a:t> Background on </a:t>
            </a:r>
            <a:r>
              <a:rPr lang="de-DE" sz="2400" dirty="0" err="1" smtClean="0"/>
              <a:t>my</a:t>
            </a:r>
            <a:r>
              <a:rPr lang="de-DE" sz="2400" dirty="0" smtClean="0"/>
              <a:t> Research</a:t>
            </a:r>
            <a:endParaRPr lang="en-US" sz="2400" dirty="0"/>
          </a:p>
        </p:txBody>
      </p:sp>
      <p:sp>
        <p:nvSpPr>
          <p:cNvPr id="7" name="TextBox 6"/>
          <p:cNvSpPr txBox="1"/>
          <p:nvPr/>
        </p:nvSpPr>
        <p:spPr>
          <a:xfrm>
            <a:off x="251520" y="1315073"/>
            <a:ext cx="2664296" cy="4678204"/>
          </a:xfrm>
          <a:prstGeom prst="rect">
            <a:avLst/>
          </a:prstGeom>
          <a:noFill/>
        </p:spPr>
        <p:txBody>
          <a:bodyPr wrap="square" rtlCol="0">
            <a:spAutoFit/>
          </a:bodyPr>
          <a:lstStyle/>
          <a:p>
            <a:r>
              <a:rPr lang="de-DE" sz="2800" b="1" dirty="0" smtClean="0">
                <a:latin typeface="Calibri" panose="020F0502020204030204" pitchFamily="34" charset="0"/>
              </a:rPr>
              <a:t>Human </a:t>
            </a:r>
            <a:r>
              <a:rPr lang="de-DE" sz="2800" b="1" dirty="0" err="1" smtClean="0">
                <a:latin typeface="Calibri" panose="020F0502020204030204" pitchFamily="34" charset="0"/>
              </a:rPr>
              <a:t>Factor</a:t>
            </a:r>
            <a:endParaRPr lang="de-DE" sz="2800" b="1" dirty="0" smtClean="0">
              <a:latin typeface="Calibri" panose="020F0502020204030204" pitchFamily="34" charset="0"/>
            </a:endParaRPr>
          </a:p>
          <a:p>
            <a:endParaRPr lang="de-DE" sz="2800" b="1" dirty="0">
              <a:latin typeface="Calibri" panose="020F0502020204030204" pitchFamily="34" charset="0"/>
            </a:endParaRPr>
          </a:p>
          <a:p>
            <a:r>
              <a:rPr lang="de-DE" sz="2800" b="1" dirty="0" err="1" smtClean="0">
                <a:latin typeface="Calibri" panose="020F0502020204030204" pitchFamily="34" charset="0"/>
              </a:rPr>
              <a:t>Risk</a:t>
            </a:r>
            <a:r>
              <a:rPr lang="de-DE" sz="2800" b="1" dirty="0" smtClean="0">
                <a:latin typeface="Calibri" panose="020F0502020204030204" pitchFamily="34" charset="0"/>
              </a:rPr>
              <a:t> Assessment</a:t>
            </a:r>
          </a:p>
          <a:p>
            <a:endParaRPr lang="de-DE" sz="2800" b="1" dirty="0">
              <a:latin typeface="Calibri" panose="020F0502020204030204" pitchFamily="34" charset="0"/>
            </a:endParaRPr>
          </a:p>
          <a:p>
            <a:r>
              <a:rPr lang="de-DE" sz="2800" b="1" dirty="0" err="1" smtClean="0">
                <a:latin typeface="Calibri" panose="020F0502020204030204" pitchFamily="34" charset="0"/>
              </a:rPr>
              <a:t>Improve</a:t>
            </a:r>
            <a:r>
              <a:rPr lang="de-DE" sz="2800" b="1" dirty="0" smtClean="0">
                <a:latin typeface="Calibri" panose="020F0502020204030204" pitchFamily="34" charset="0"/>
              </a:rPr>
              <a:t> </a:t>
            </a:r>
            <a:r>
              <a:rPr lang="de-DE" sz="2800" b="1" dirty="0" err="1" smtClean="0">
                <a:latin typeface="Calibri" panose="020F0502020204030204" pitchFamily="34" charset="0"/>
              </a:rPr>
              <a:t>Safety</a:t>
            </a:r>
            <a:endParaRPr lang="de-DE" sz="2800" b="1" dirty="0" smtClean="0">
              <a:latin typeface="Calibri" panose="020F0502020204030204" pitchFamily="34" charset="0"/>
            </a:endParaRPr>
          </a:p>
          <a:p>
            <a:endParaRPr lang="de-DE" sz="2800" b="1" dirty="0">
              <a:latin typeface="Calibri" panose="020F0502020204030204" pitchFamily="34" charset="0"/>
            </a:endParaRPr>
          </a:p>
          <a:p>
            <a:endParaRPr lang="de-DE" sz="2800" b="1" dirty="0" smtClean="0">
              <a:latin typeface="Calibri" panose="020F0502020204030204" pitchFamily="34" charset="0"/>
            </a:endParaRPr>
          </a:p>
          <a:p>
            <a:endParaRPr lang="de-DE" sz="2800" b="1" dirty="0">
              <a:latin typeface="Calibri" panose="020F0502020204030204" pitchFamily="34" charset="0"/>
            </a:endParaRPr>
          </a:p>
          <a:p>
            <a:r>
              <a:rPr lang="de-DE" sz="2800" b="1" dirty="0" smtClean="0">
                <a:latin typeface="Calibri" panose="020F0502020204030204" pitchFamily="34" charset="0"/>
              </a:rPr>
              <a:t>Elements </a:t>
            </a:r>
            <a:r>
              <a:rPr lang="de-DE" sz="2800" b="1" dirty="0" err="1" smtClean="0">
                <a:latin typeface="Calibri" panose="020F0502020204030204" pitchFamily="34" charset="0"/>
              </a:rPr>
              <a:t>of</a:t>
            </a:r>
            <a:r>
              <a:rPr lang="de-DE" sz="2800" b="1" dirty="0" smtClean="0">
                <a:latin typeface="Calibri" panose="020F0502020204030204" pitchFamily="34" charset="0"/>
              </a:rPr>
              <a:t> Mediation</a:t>
            </a:r>
          </a:p>
          <a:p>
            <a:endParaRPr lang="en-US" dirty="0"/>
          </a:p>
        </p:txBody>
      </p:sp>
      <p:pic>
        <p:nvPicPr>
          <p:cNvPr id="8" name="Picture 2" descr="Die Deepwater Horizon bei dem Brand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340768"/>
            <a:ext cx="5760640" cy="4314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9912" y="5799639"/>
            <a:ext cx="4339714" cy="369332"/>
          </a:xfrm>
          <a:prstGeom prst="rect">
            <a:avLst/>
          </a:prstGeom>
          <a:noFill/>
        </p:spPr>
        <p:txBody>
          <a:bodyPr wrap="none" rtlCol="0">
            <a:spAutoFit/>
          </a:bodyPr>
          <a:lstStyle/>
          <a:p>
            <a:r>
              <a:rPr lang="de-DE" dirty="0" smtClean="0"/>
              <a:t>Macondo </a:t>
            </a:r>
            <a:r>
              <a:rPr lang="de-DE" dirty="0" err="1" smtClean="0"/>
              <a:t>Accident</a:t>
            </a:r>
            <a:r>
              <a:rPr lang="de-DE" dirty="0" smtClean="0"/>
              <a:t> 2010 (</a:t>
            </a:r>
            <a:r>
              <a:rPr lang="de-DE" dirty="0" err="1" smtClean="0"/>
              <a:t>Gulf</a:t>
            </a:r>
            <a:r>
              <a:rPr lang="de-DE" dirty="0" smtClean="0"/>
              <a:t> </a:t>
            </a:r>
            <a:r>
              <a:rPr lang="de-DE" dirty="0" err="1" smtClean="0"/>
              <a:t>of</a:t>
            </a:r>
            <a:r>
              <a:rPr lang="de-DE" dirty="0" smtClean="0"/>
              <a:t> Mexico)</a:t>
            </a:r>
            <a:endParaRPr lang="en-US" dirty="0"/>
          </a:p>
        </p:txBody>
      </p:sp>
      <p:sp>
        <p:nvSpPr>
          <p:cNvPr id="9" name="Down Arrow 8"/>
          <p:cNvSpPr/>
          <p:nvPr/>
        </p:nvSpPr>
        <p:spPr>
          <a:xfrm>
            <a:off x="1043608" y="3717032"/>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79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Industrial </a:t>
            </a:r>
            <a:r>
              <a:rPr lang="en-US" sz="2400" dirty="0"/>
              <a:t>Revolutions</a:t>
            </a:r>
            <a:r>
              <a:rPr lang="de-DE" sz="2400" dirty="0"/>
              <a:t> </a:t>
            </a:r>
            <a:r>
              <a:rPr lang="de-DE" dirty="0"/>
              <a:t>(Schwab 2016)</a:t>
            </a:r>
            <a:endParaRPr lang="en-US" dirty="0"/>
          </a:p>
        </p:txBody>
      </p:sp>
      <p:grpSp>
        <p:nvGrpSpPr>
          <p:cNvPr id="3" name="Group 2"/>
          <p:cNvGrpSpPr/>
          <p:nvPr/>
        </p:nvGrpSpPr>
        <p:grpSpPr>
          <a:xfrm>
            <a:off x="539552" y="1340768"/>
            <a:ext cx="8496944" cy="4801549"/>
            <a:chOff x="539552" y="1340768"/>
            <a:chExt cx="8496944" cy="4801549"/>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1538" t="9381" r="12984" b="1735"/>
            <a:stretch/>
          </p:blipFill>
          <p:spPr>
            <a:xfrm>
              <a:off x="539552" y="1367066"/>
              <a:ext cx="8003696" cy="4775251"/>
            </a:xfrm>
            <a:prstGeom prst="rect">
              <a:avLst/>
            </a:prstGeom>
          </p:spPr>
        </p:pic>
        <p:sp>
          <p:nvSpPr>
            <p:cNvPr id="2" name="Rectangle 1"/>
            <p:cNvSpPr/>
            <p:nvPr/>
          </p:nvSpPr>
          <p:spPr>
            <a:xfrm>
              <a:off x="8388424" y="1340768"/>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800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Macro perspective of </a:t>
            </a:r>
            <a:r>
              <a:rPr lang="en-US" sz="2800" i="1" dirty="0"/>
              <a:t>Industry 4.0</a:t>
            </a:r>
            <a:r>
              <a:rPr lang="en-US" dirty="0"/>
              <a:t> </a:t>
            </a:r>
            <a:r>
              <a:rPr lang="en-US" dirty="0" smtClean="0"/>
              <a:t/>
            </a:r>
            <a:br>
              <a:rPr lang="en-US" dirty="0" smtClean="0"/>
            </a:br>
            <a:r>
              <a:rPr lang="en-US" sz="2000" dirty="0" smtClean="0"/>
              <a:t>(</a:t>
            </a:r>
            <a:r>
              <a:rPr lang="en-US" sz="2000" dirty="0"/>
              <a:t>Stock und </a:t>
            </a:r>
            <a:r>
              <a:rPr lang="en-US" sz="2000" dirty="0" err="1"/>
              <a:t>Seliger</a:t>
            </a:r>
            <a:r>
              <a:rPr lang="en-US" sz="2000" dirty="0"/>
              <a:t> 2016)</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9093883" cy="4248472"/>
          </a:xfrm>
          <a:prstGeom prst="rect">
            <a:avLst/>
          </a:prstGeom>
          <a:noFill/>
          <a:ln>
            <a:noFill/>
          </a:ln>
        </p:spPr>
      </p:pic>
    </p:spTree>
    <p:extLst>
      <p:ext uri="{BB962C8B-B14F-4D97-AF65-F5344CB8AC3E}">
        <p14:creationId xmlns:p14="http://schemas.microsoft.com/office/powerpoint/2010/main" val="78566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367633" y="1628800"/>
            <a:ext cx="8192710" cy="3744416"/>
          </a:xfrm>
        </p:spPr>
        <p:txBody>
          <a:bodyPr>
            <a:normAutofit fontScale="55000" lnSpcReduction="20000"/>
          </a:bodyPr>
          <a:lstStyle/>
          <a:p>
            <a:pPr marL="342900" lvl="0" indent="-342900">
              <a:buFont typeface="Symbol" panose="05050102010706020507" pitchFamily="18" charset="2"/>
              <a:buChar char=""/>
            </a:pPr>
            <a:r>
              <a:rPr lang="en-US" sz="5100" dirty="0">
                <a:ea typeface="Times New Roman" panose="02020603050405020304" pitchFamily="18" charset="0"/>
              </a:rPr>
              <a:t>Big Data</a:t>
            </a:r>
          </a:p>
          <a:p>
            <a:pPr marL="342900" lvl="0" indent="-342900">
              <a:buFont typeface="Symbol" panose="05050102010706020507" pitchFamily="18" charset="2"/>
              <a:buChar char=""/>
            </a:pPr>
            <a:r>
              <a:rPr lang="en-US" sz="5100" dirty="0">
                <a:ea typeface="Times New Roman" panose="02020603050405020304" pitchFamily="18" charset="0"/>
              </a:rPr>
              <a:t>Cyber-Physical Systems (CPS) and Cyber-Physical Society (</a:t>
            </a:r>
            <a:r>
              <a:rPr lang="en-US" sz="5100" dirty="0" err="1">
                <a:ea typeface="Times New Roman" panose="02020603050405020304" pitchFamily="18" charset="0"/>
              </a:rPr>
              <a:t>CPSoc</a:t>
            </a:r>
            <a:r>
              <a:rPr lang="en-US" sz="5100" dirty="0">
                <a:ea typeface="Times New Roman" panose="02020603050405020304" pitchFamily="18" charset="0"/>
              </a:rPr>
              <a:t>)</a:t>
            </a:r>
          </a:p>
          <a:p>
            <a:pPr marL="342900" lvl="0" indent="-342900">
              <a:buFont typeface="Symbol" panose="05050102010706020507" pitchFamily="18" charset="2"/>
              <a:buChar char=""/>
            </a:pPr>
            <a:r>
              <a:rPr lang="en-US" sz="5100" dirty="0">
                <a:ea typeface="Times New Roman" panose="02020603050405020304" pitchFamily="18" charset="0"/>
              </a:rPr>
              <a:t>Internet of Things (</a:t>
            </a:r>
            <a:r>
              <a:rPr lang="en-US" sz="5100" dirty="0" err="1">
                <a:ea typeface="Times New Roman" panose="02020603050405020304" pitchFamily="18" charset="0"/>
              </a:rPr>
              <a:t>IoT</a:t>
            </a:r>
            <a:r>
              <a:rPr lang="en-US" sz="5100" dirty="0">
                <a:ea typeface="Times New Roman" panose="02020603050405020304" pitchFamily="18" charset="0"/>
              </a:rPr>
              <a:t>)</a:t>
            </a:r>
          </a:p>
          <a:p>
            <a:pPr marL="342900" lvl="0" indent="-342900">
              <a:buFont typeface="Symbol" panose="05050102010706020507" pitchFamily="18" charset="2"/>
              <a:buChar char=""/>
            </a:pPr>
            <a:r>
              <a:rPr lang="en-US" sz="5100" dirty="0">
                <a:ea typeface="Times New Roman" panose="02020603050405020304" pitchFamily="18" charset="0"/>
              </a:rPr>
              <a:t>Smart Manufacturing Environment, Smart Factory</a:t>
            </a:r>
          </a:p>
          <a:p>
            <a:pPr marL="342900" lvl="0" indent="-342900">
              <a:buFont typeface="Symbol" panose="05050102010706020507" pitchFamily="18" charset="2"/>
              <a:buChar char=""/>
            </a:pPr>
            <a:r>
              <a:rPr lang="en-US" sz="5100" dirty="0">
                <a:ea typeface="Times New Roman" panose="02020603050405020304" pitchFamily="18" charset="0"/>
              </a:rPr>
              <a:t>Hyper-Connected Society and Economy</a:t>
            </a:r>
          </a:p>
          <a:p>
            <a:pPr marL="342900" lvl="0" indent="-342900">
              <a:buFont typeface="Symbol" panose="05050102010706020507" pitchFamily="18" charset="2"/>
              <a:buChar char=""/>
            </a:pPr>
            <a:r>
              <a:rPr lang="en-US" sz="5100" dirty="0">
                <a:ea typeface="Times New Roman" panose="02020603050405020304" pitchFamily="18" charset="0"/>
              </a:rPr>
              <a:t>Ubiquitous Computing</a:t>
            </a:r>
          </a:p>
          <a:p>
            <a:pPr marL="342900" lvl="0" indent="-342900">
              <a:buFont typeface="Symbol" panose="05050102010706020507" pitchFamily="18" charset="2"/>
              <a:buChar char=""/>
            </a:pPr>
            <a:r>
              <a:rPr lang="en-US" sz="5100" dirty="0">
                <a:ea typeface="Times New Roman" panose="02020603050405020304" pitchFamily="18" charset="0"/>
              </a:rPr>
              <a:t>Urban Computing and Urban Visualization.</a:t>
            </a:r>
          </a:p>
          <a:p>
            <a:endParaRPr lang="en-US" sz="2800" dirty="0" smtClean="0"/>
          </a:p>
          <a:p>
            <a:endParaRPr lang="en-US" sz="2400" dirty="0"/>
          </a:p>
        </p:txBody>
      </p:sp>
      <p:sp>
        <p:nvSpPr>
          <p:cNvPr id="226306" name="Rectangle 2"/>
          <p:cNvSpPr>
            <a:spLocks noGrp="1" noChangeArrowheads="1"/>
          </p:cNvSpPr>
          <p:nvPr>
            <p:ph type="title"/>
          </p:nvPr>
        </p:nvSpPr>
        <p:spPr>
          <a:xfrm>
            <a:off x="1187624" y="116632"/>
            <a:ext cx="6552728" cy="998984"/>
          </a:xfrm>
          <a:solidFill>
            <a:schemeClr val="bg1"/>
          </a:solidFill>
        </p:spPr>
        <p:txBody>
          <a:bodyPr>
            <a:normAutofit/>
          </a:bodyPr>
          <a:lstStyle/>
          <a:p>
            <a:pPr marL="109728"/>
            <a:r>
              <a:rPr lang="en-US" sz="2400" dirty="0" smtClean="0"/>
              <a:t>Keywords Associated with Industry 4.0</a:t>
            </a:r>
            <a:endParaRPr lang="en-US" sz="2400" dirty="0"/>
          </a:p>
        </p:txBody>
      </p:sp>
    </p:spTree>
    <p:extLst>
      <p:ext uri="{BB962C8B-B14F-4D97-AF65-F5344CB8AC3E}">
        <p14:creationId xmlns:p14="http://schemas.microsoft.com/office/powerpoint/2010/main" val="2986415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467544" y="1556792"/>
            <a:ext cx="8192710" cy="3744416"/>
          </a:xfrm>
        </p:spPr>
        <p:txBody>
          <a:bodyPr>
            <a:normAutofit/>
          </a:bodyPr>
          <a:lstStyle/>
          <a:p>
            <a:pPr marL="0" lvl="0" indent="0">
              <a:buNone/>
            </a:pPr>
            <a:r>
              <a:rPr lang="en-US" sz="5100" dirty="0">
                <a:ea typeface="Times New Roman" panose="02020603050405020304" pitchFamily="18" charset="0"/>
              </a:rPr>
              <a:t>(</a:t>
            </a:r>
            <a:r>
              <a:rPr lang="en-US" sz="5100" dirty="0" smtClean="0">
                <a:ea typeface="Times New Roman" panose="02020603050405020304" pitchFamily="18" charset="0"/>
              </a:rPr>
              <a:t>A lot of) the Designers of the Industry 4.0 Concept “forget” to put the Human Factor into their equation(s)!</a:t>
            </a:r>
            <a:endParaRPr lang="en-US" sz="2800" dirty="0" smtClean="0"/>
          </a:p>
          <a:p>
            <a:endParaRPr lang="en-US" sz="2400" dirty="0"/>
          </a:p>
        </p:txBody>
      </p:sp>
      <p:sp>
        <p:nvSpPr>
          <p:cNvPr id="226306" name="Rectangle 2"/>
          <p:cNvSpPr>
            <a:spLocks noGrp="1" noChangeArrowheads="1"/>
          </p:cNvSpPr>
          <p:nvPr>
            <p:ph type="title"/>
          </p:nvPr>
        </p:nvSpPr>
        <p:spPr>
          <a:xfrm>
            <a:off x="1187624" y="116632"/>
            <a:ext cx="6552728" cy="998984"/>
          </a:xfrm>
          <a:solidFill>
            <a:schemeClr val="bg1"/>
          </a:solidFill>
        </p:spPr>
        <p:txBody>
          <a:bodyPr>
            <a:normAutofit/>
          </a:bodyPr>
          <a:lstStyle/>
          <a:p>
            <a:pPr marL="109728"/>
            <a:r>
              <a:rPr lang="de-DE" sz="2800" dirty="0" smtClean="0"/>
              <a:t>Hypothesis / Observation / „Feeling“</a:t>
            </a:r>
            <a:endParaRPr lang="en-US" sz="2800" dirty="0"/>
          </a:p>
        </p:txBody>
      </p:sp>
    </p:spTree>
    <p:extLst>
      <p:ext uri="{BB962C8B-B14F-4D97-AF65-F5344CB8AC3E}">
        <p14:creationId xmlns:p14="http://schemas.microsoft.com/office/powerpoint/2010/main" val="277863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err="1" smtClean="0"/>
              <a:t>Saetren</a:t>
            </a:r>
            <a:r>
              <a:rPr lang="en-US" sz="2800" dirty="0"/>
              <a:t>, </a:t>
            </a:r>
            <a:r>
              <a:rPr lang="en-US" sz="2800" dirty="0" err="1"/>
              <a:t>Hogenboom</a:t>
            </a:r>
            <a:r>
              <a:rPr lang="en-US" sz="2800" dirty="0"/>
              <a:t> und </a:t>
            </a:r>
            <a:r>
              <a:rPr lang="en-US" sz="2800" dirty="0" err="1"/>
              <a:t>Laumann</a:t>
            </a:r>
            <a:r>
              <a:rPr lang="en-US" sz="2800" dirty="0"/>
              <a:t> </a:t>
            </a:r>
            <a:r>
              <a:rPr lang="en-US" sz="2800" dirty="0" smtClean="0"/>
              <a:t>2016 </a:t>
            </a:r>
            <a:endParaRPr lang="en-US" sz="2800" dirty="0"/>
          </a:p>
        </p:txBody>
      </p:sp>
      <p:sp>
        <p:nvSpPr>
          <p:cNvPr id="2" name="TextBox 1"/>
          <p:cNvSpPr txBox="1"/>
          <p:nvPr/>
        </p:nvSpPr>
        <p:spPr>
          <a:xfrm>
            <a:off x="1331640" y="2276872"/>
            <a:ext cx="184731" cy="369332"/>
          </a:xfrm>
          <a:prstGeom prst="rect">
            <a:avLst/>
          </a:prstGeom>
          <a:noFill/>
        </p:spPr>
        <p:txBody>
          <a:bodyPr wrap="none" rtlCol="0">
            <a:spAutoFit/>
          </a:bodyPr>
          <a:lstStyle/>
          <a:p>
            <a:endParaRPr lang="en-US" dirty="0"/>
          </a:p>
        </p:txBody>
      </p:sp>
      <p:pic>
        <p:nvPicPr>
          <p:cNvPr id="12290" name="Picture 2" descr="C:\Users\holger\AppData\Local\Temp\SNAGHTML66200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7" y="2148163"/>
            <a:ext cx="8904449" cy="1265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4099" y="4365104"/>
            <a:ext cx="4572000" cy="1323439"/>
          </a:xfrm>
          <a:prstGeom prst="rect">
            <a:avLst/>
          </a:prstGeom>
        </p:spPr>
        <p:txBody>
          <a:bodyPr>
            <a:spAutoFit/>
          </a:bodyPr>
          <a:lstStyle/>
          <a:p>
            <a:pPr marL="457200" indent="-457200">
              <a:spcAft>
                <a:spcPts val="0"/>
              </a:spcAft>
            </a:pPr>
            <a:r>
              <a:rPr lang="en-US" sz="1600" dirty="0" err="1">
                <a:latin typeface="Calibri" panose="020F0502020204030204" pitchFamily="34" charset="0"/>
                <a:ea typeface="Times New Roman" panose="02020603050405020304" pitchFamily="18" charset="0"/>
              </a:rPr>
              <a:t>Saetren</a:t>
            </a:r>
            <a:r>
              <a:rPr lang="en-US" sz="1600" dirty="0">
                <a:latin typeface="Calibri" panose="020F0502020204030204" pitchFamily="34" charset="0"/>
                <a:ea typeface="Times New Roman" panose="02020603050405020304" pitchFamily="18" charset="0"/>
              </a:rPr>
              <a:t>, </a:t>
            </a:r>
            <a:r>
              <a:rPr lang="en-US" sz="1600" dirty="0" err="1">
                <a:latin typeface="Calibri" panose="020F0502020204030204" pitchFamily="34" charset="0"/>
                <a:ea typeface="Times New Roman" panose="02020603050405020304" pitchFamily="18" charset="0"/>
              </a:rPr>
              <a:t>Gunhild</a:t>
            </a:r>
            <a:r>
              <a:rPr lang="en-US" sz="1600" dirty="0">
                <a:latin typeface="Calibri" panose="020F0502020204030204" pitchFamily="34" charset="0"/>
                <a:ea typeface="Times New Roman" panose="02020603050405020304" pitchFamily="18" charset="0"/>
              </a:rPr>
              <a:t> B., Sandra </a:t>
            </a:r>
            <a:r>
              <a:rPr lang="en-US" sz="1600" dirty="0" err="1">
                <a:latin typeface="Calibri" panose="020F0502020204030204" pitchFamily="34" charset="0"/>
                <a:ea typeface="Times New Roman" panose="02020603050405020304" pitchFamily="18" charset="0"/>
              </a:rPr>
              <a:t>Hogenboom</a:t>
            </a:r>
            <a:r>
              <a:rPr lang="en-US" sz="1600" dirty="0">
                <a:latin typeface="Calibri" panose="020F0502020204030204" pitchFamily="34" charset="0"/>
                <a:ea typeface="Times New Roman" panose="02020603050405020304" pitchFamily="18" charset="0"/>
              </a:rPr>
              <a:t>, and Karin </a:t>
            </a:r>
            <a:r>
              <a:rPr lang="en-US" sz="1600" dirty="0" err="1">
                <a:latin typeface="Calibri" panose="020F0502020204030204" pitchFamily="34" charset="0"/>
                <a:ea typeface="Times New Roman" panose="02020603050405020304" pitchFamily="18" charset="0"/>
              </a:rPr>
              <a:t>Laumann</a:t>
            </a:r>
            <a:r>
              <a:rPr lang="en-US" sz="1600" dirty="0">
                <a:latin typeface="Calibri" panose="020F0502020204030204" pitchFamily="34" charset="0"/>
                <a:ea typeface="Times New Roman" panose="02020603050405020304" pitchFamily="18" charset="0"/>
              </a:rPr>
              <a:t>. "A study of a technological development process: Human factors—the forgotten factors?" Cognition, Technology &amp; Work 18, no. 3 (2016): 595-611.</a:t>
            </a:r>
            <a:endParaRPr lang="en-US"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35661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9E4A975CF366647929A4DE76F53C3D1" ma:contentTypeVersion="2" ma:contentTypeDescription="Ein neues Dokument erstellen." ma:contentTypeScope="" ma:versionID="58f277e81ae3b6b44f7cf5788202dce9">
  <xsd:schema xmlns:xsd="http://www.w3.org/2001/XMLSchema" xmlns:xs="http://www.w3.org/2001/XMLSchema" xmlns:p="http://schemas.microsoft.com/office/2006/metadata/properties" xmlns:ns3="7e63a835-8087-4f45-8e3f-5662599fd49e" targetNamespace="http://schemas.microsoft.com/office/2006/metadata/properties" ma:root="true" ma:fieldsID="fcef5e7338cea4face3ef4dad131b97f" ns3:_="">
    <xsd:import namespace="7e63a835-8087-4f45-8e3f-5662599fd49e"/>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3a835-8087-4f45-8e3f-5662599fd49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Freigabehinweis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2BA92-3F23-4F72-812A-28B32BFDE60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e63a835-8087-4f45-8e3f-5662599fd49e"/>
    <ds:schemaRef ds:uri="http://www.w3.org/XML/1998/namespace"/>
  </ds:schemaRefs>
</ds:datastoreItem>
</file>

<file path=customXml/itemProps2.xml><?xml version="1.0" encoding="utf-8"?>
<ds:datastoreItem xmlns:ds="http://schemas.openxmlformats.org/officeDocument/2006/customXml" ds:itemID="{A594960B-38C8-4012-BAD4-191F9CA47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63a835-8087-4f45-8e3f-5662599fd4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3C7E28-2158-4DEA-B7C4-AA3498210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TotalTime>
  <Words>775</Words>
  <Application>Microsoft Office PowerPoint</Application>
  <PresentationFormat>On-screen Show (4:3)</PresentationFormat>
  <Paragraphs>151</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Symbol</vt:lpstr>
      <vt:lpstr>Times New Roman</vt:lpstr>
      <vt:lpstr>Verdana</vt:lpstr>
      <vt:lpstr>Wingdings</vt:lpstr>
      <vt:lpstr>Wingdings 2</vt:lpstr>
      <vt:lpstr>Wingdings 3</vt:lpstr>
      <vt:lpstr>Deimos</vt:lpstr>
      <vt:lpstr>PowerPoint Presentation</vt:lpstr>
      <vt:lpstr>Overview</vt:lpstr>
      <vt:lpstr>Some Background on my Research</vt:lpstr>
      <vt:lpstr>Some Background on my Research</vt:lpstr>
      <vt:lpstr>Industrial Revolutions (Schwab 2016)</vt:lpstr>
      <vt:lpstr>Macro perspective of Industry 4.0  (Stock und Seliger 2016)</vt:lpstr>
      <vt:lpstr>Keywords Associated with Industry 4.0</vt:lpstr>
      <vt:lpstr>Hypothesis / Observation / „Feeling“</vt:lpstr>
      <vt:lpstr>Saetren, Hogenboom und Laumann 2016 </vt:lpstr>
      <vt:lpstr>Schwab (2016)</vt:lpstr>
      <vt:lpstr>Quick Keyword Analysis of the Scopus Literature Database (www.scopus.com), as of August 9, 2016</vt:lpstr>
      <vt:lpstr>The human-machine interface described by Helander (Helander 2006)</vt:lpstr>
      <vt:lpstr>Human-Machine Interface with sociological groups involved on the user and the designer side, adapted after Helander (Helander 2006)</vt:lpstr>
      <vt:lpstr>Maslow's Pyramid of Needs, adapted from Maslow (Maslow, Motivation and personality 1970)</vt:lpstr>
      <vt:lpstr>Communicating the factor "needs" within the teams and between them</vt:lpstr>
      <vt:lpstr>Tradional Safety Engineering / System Engineering</vt:lpstr>
      <vt:lpstr>Simplified Flow-Chart of the Mediation Process</vt:lpstr>
      <vt:lpstr>Adapted Mediation Process to achieve improved Safety Engineering / System Engineering</vt:lpstr>
      <vt:lpstr>Communicating the needs amongst the groups involved in the Industry 4.0 concept</vt:lpstr>
      <vt:lpstr>Communicating the needs and requirements amongst all involved, creating understanding, ownership and acceptance</vt:lpstr>
      <vt:lpstr>Oxford Professor Luciano Floridi (Frey 2016)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CASING &amp; TUBING</dc:title>
  <dc:creator>Afrika</dc:creator>
  <cp:lastModifiedBy>Evelin Lindner</cp:lastModifiedBy>
  <cp:revision>155</cp:revision>
  <dcterms:created xsi:type="dcterms:W3CDTF">2015-03-17T23:31:54Z</dcterms:created>
  <dcterms:modified xsi:type="dcterms:W3CDTF">2016-10-02T13:37:30Z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0x01010059E4A975CF366647929A4DE76F53C3D1</vt:lpwstr>
  </property>
  <property fmtid="{D5CDD505-2E9C-101B-9397-08002B2CF9AE}" pid="3" name="_MarkAsFinal">
    <vt:bool>true</vt:bool>
  </property>
</Properties>
</file>