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74" r:id="rId3"/>
    <p:sldId id="257" r:id="rId4"/>
    <p:sldId id="267" r:id="rId5"/>
    <p:sldId id="258" r:id="rId6"/>
    <p:sldId id="259" r:id="rId7"/>
    <p:sldId id="260" r:id="rId8"/>
    <p:sldId id="261" r:id="rId9"/>
    <p:sldId id="262" r:id="rId10"/>
    <p:sldId id="263" r:id="rId11"/>
    <p:sldId id="264" r:id="rId12"/>
    <p:sldId id="265" r:id="rId13"/>
    <p:sldId id="266" r:id="rId14"/>
    <p:sldId id="268" r:id="rId15"/>
    <p:sldId id="269" r:id="rId16"/>
    <p:sldId id="270" r:id="rId17"/>
    <p:sldId id="272" r:id="rId18"/>
    <p:sldId id="271" r:id="rId19"/>
    <p:sldId id="289"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autoAdjust="0"/>
    <p:restoredTop sz="94590" autoAdjust="0"/>
  </p:normalViewPr>
  <p:slideViewPr>
    <p:cSldViewPr snapToGrid="0" snapToObjects="1">
      <p:cViewPr>
        <p:scale>
          <a:sx n="201" d="100"/>
          <a:sy n="201" d="100"/>
        </p:scale>
        <p:origin x="-2760" y="-4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438A93DB-BF17-4C43-8B27-1E253024A9CE}" type="datetimeFigureOut">
              <a:rPr lang="en-US" smtClean="0"/>
              <a:t>15/05/31</a:t>
            </a:fld>
            <a:endParaRPr lang="en-US"/>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BA90AA80-2DC4-044B-BFAE-57CFB3D3D9D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438A93DB-BF17-4C43-8B27-1E253024A9CE}" type="datetimeFigureOut">
              <a:rPr lang="en-US" smtClean="0"/>
              <a:t>15/05/31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0AA80-2DC4-044B-BFAE-57CFB3D3D9DE}" type="slidenum">
              <a:rPr lang="en-US" smtClean="0"/>
              <a:t>‹#›</a:t>
            </a:fld>
            <a:endParaRPr lang="en-US"/>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tabLst/>
              <a:defRPr sz="1800"/>
            </a:lvl6pPr>
            <a:lvl7pPr marL="2290763" indent="-344488">
              <a:tabLst/>
              <a:defRPr sz="1800"/>
            </a:lvl7pPr>
            <a:lvl8pPr marL="2290763" indent="-344488">
              <a:tabLst/>
              <a:defRPr sz="1800"/>
            </a:lvl8pPr>
            <a:lvl9pPr marL="2290763" indent="-344488">
              <a:tabLst/>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438A93DB-BF17-4C43-8B27-1E253024A9CE}" type="datetimeFigureOut">
              <a:rPr lang="en-US" smtClean="0"/>
              <a:t>15/05/31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0AA80-2DC4-044B-BFAE-57CFB3D3D9DE}" type="slidenum">
              <a:rPr lang="en-US" smtClean="0"/>
              <a:t>‹#›</a:t>
            </a:fld>
            <a:endParaRPr lang="en-US"/>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438A93DB-BF17-4C43-8B27-1E253024A9CE}" type="datetimeFigureOut">
              <a:rPr lang="en-US" smtClean="0"/>
              <a:t>15/05/31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90AA80-2DC4-044B-BFAE-57CFB3D3D9DE}"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8A93DB-BF17-4C43-8B27-1E253024A9CE}" type="datetimeFigureOut">
              <a:rPr lang="en-US" smtClean="0"/>
              <a:t>15/05/31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90AA80-2DC4-044B-BFAE-57CFB3D3D9DE}"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marL="2290763" indent="-344488">
              <a:defRPr sz="2000"/>
            </a:lvl7pPr>
            <a:lvl8pPr marL="2290763" indent="-344488">
              <a:defRPr sz="2000"/>
            </a:lvl8pPr>
            <a:lvl9pPr marL="229076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14398" y="2866030"/>
            <a:ext cx="3563938"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8A93DB-BF17-4C43-8B27-1E253024A9CE}" type="datetimeFigureOut">
              <a:rPr lang="en-US" smtClean="0"/>
              <a:t>15/05/31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0AA80-2DC4-044B-BFAE-57CFB3D3D9DE}"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8A93DB-BF17-4C43-8B27-1E253024A9CE}" type="datetimeFigureOut">
              <a:rPr lang="en-US" smtClean="0"/>
              <a:t>15/05/31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0AA80-2DC4-044B-BFAE-57CFB3D3D9DE}" type="slidenum">
              <a:rPr lang="en-US" smtClean="0"/>
              <a:t>‹#›</a:t>
            </a:fld>
            <a:endParaRPr lang="en-US"/>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smtClean="0"/>
              <a:t>Drag picture to placeholder or click icon to add</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8A93DB-BF17-4C43-8B27-1E253024A9CE}" type="datetimeFigureOut">
              <a:rPr lang="en-US" smtClean="0"/>
              <a:t>15/05/31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0AA80-2DC4-044B-BFAE-57CFB3D3D9DE}"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8A93DB-BF17-4C43-8B27-1E253024A9CE}" type="datetimeFigureOut">
              <a:rPr lang="en-US" smtClean="0"/>
              <a:t>15/05/31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0AA80-2DC4-044B-BFAE-57CFB3D3D9DE}" type="slidenum">
              <a:rPr lang="en-US" smtClean="0"/>
              <a:t>‹#›</a:t>
            </a:fld>
            <a:endParaRPr lang="en-US"/>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smtClean="0"/>
              <a:t>Drag picture to placeholder or click icon to add</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8A93DB-BF17-4C43-8B27-1E253024A9CE}" type="datetimeFigureOut">
              <a:rPr lang="en-US" smtClean="0"/>
              <a:t>15/05/31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0AA80-2DC4-044B-BFAE-57CFB3D3D9DE}"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38A93DB-BF17-4C43-8B27-1E253024A9CE}" type="datetimeFigureOut">
              <a:rPr lang="en-US" smtClean="0"/>
              <a:t>15/05/31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0AA80-2DC4-044B-BFAE-57CFB3D3D9D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38A93DB-BF17-4C43-8B27-1E253024A9CE}" type="datetimeFigureOut">
              <a:rPr lang="en-US" smtClean="0"/>
              <a:t>15/05/31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0AA80-2DC4-044B-BFAE-57CFB3D3D9DE}"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38A93DB-BF17-4C43-8B27-1E253024A9CE}" type="datetimeFigureOut">
              <a:rPr lang="en-US" smtClean="0"/>
              <a:t>15/05/31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0AA80-2DC4-044B-BFAE-57CFB3D3D9D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dirty="0"/>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438A93DB-BF17-4C43-8B27-1E253024A9CE}" type="datetimeFigureOut">
              <a:rPr lang="en-US" smtClean="0"/>
              <a:t>15/05/31</a:t>
            </a:fld>
            <a:endParaRPr lang="en-US"/>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BA90AA80-2DC4-044B-BFAE-57CFB3D3D9D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ts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438A93DB-BF17-4C43-8B27-1E253024A9CE}" type="datetimeFigureOut">
              <a:rPr lang="en-US" smtClean="0"/>
              <a:t>15/05/31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0AA80-2DC4-044B-BFAE-57CFB3D3D9D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8A93DB-BF17-4C43-8B27-1E253024A9CE}" type="datetimeFigureOut">
              <a:rPr lang="en-US" smtClean="0"/>
              <a:t>15/05/31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0AA80-2DC4-044B-BFAE-57CFB3D3D9D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8A93DB-BF17-4C43-8B27-1E253024A9CE}" type="datetimeFigureOut">
              <a:rPr lang="en-US" smtClean="0"/>
              <a:t>15/05/31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0AA80-2DC4-044B-BFAE-57CFB3D3D9D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438A93DB-BF17-4C43-8B27-1E253024A9CE}" type="datetimeFigureOut">
              <a:rPr lang="en-US" smtClean="0"/>
              <a:t>15/05/31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0AA80-2DC4-044B-BFAE-57CFB3D3D9D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438A93DB-BF17-4C43-8B27-1E253024A9CE}" type="datetimeFigureOut">
              <a:rPr lang="en-US" smtClean="0"/>
              <a:t>15/05/31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90AA80-2DC4-044B-BFAE-57CFB3D3D9DE}" type="slidenum">
              <a:rPr lang="en-US" smtClean="0"/>
              <a:t>‹#›</a:t>
            </a:fld>
            <a:endParaRPr lang="en-US"/>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438A93DB-BF17-4C43-8B27-1E253024A9CE}" type="datetimeFigureOut">
              <a:rPr lang="en-US" smtClean="0"/>
              <a:t>15/05/31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0AA80-2DC4-044B-BFAE-57CFB3D3D9DE}" type="slidenum">
              <a:rPr lang="en-US" smtClean="0"/>
              <a:t>‹#›</a:t>
            </a:fld>
            <a:endParaRPr lang="en-US"/>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24" Type="http://schemas.openxmlformats.org/officeDocument/2006/relationships/image" Target="../media/image8.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438A93DB-BF17-4C43-8B27-1E253024A9CE}" type="datetimeFigureOut">
              <a:rPr lang="en-US" smtClean="0"/>
              <a:t>15/05/31</a:t>
            </a:fld>
            <a:endParaRPr lang="en-US"/>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BA90AA80-2DC4-044B-BFAE-57CFB3D3D9D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29076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6pPr>
      <a:lvl7pPr marL="2625725" indent="-344488" algn="l" defTabSz="914400" rtl="0" eaLnBrk="1" latinLnBrk="0" hangingPunct="1">
        <a:spcBef>
          <a:spcPct val="20000"/>
        </a:spcBef>
        <a:buSzPct val="90000"/>
        <a:buFontTx/>
        <a:buBlip>
          <a:blip r:embed="rId24"/>
        </a:buBlip>
        <a:defRPr lang="en-US" sz="1800" kern="1200" dirty="0" smtClean="0">
          <a:solidFill>
            <a:schemeClr val="tx1"/>
          </a:solidFill>
          <a:latin typeface="+mn-lt"/>
          <a:ea typeface="+mn-ea"/>
          <a:cs typeface="+mn-cs"/>
        </a:defRPr>
      </a:lvl7pPr>
      <a:lvl8pPr marL="297021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8pPr>
      <a:lvl9pPr marL="3313113" indent="-344488" algn="l" defTabSz="914400" rtl="0" eaLnBrk="1" latinLnBrk="0" hangingPunct="1">
        <a:spcBef>
          <a:spcPct val="20000"/>
        </a:spcBef>
        <a:buSzPct val="90000"/>
        <a:buFontTx/>
        <a:buBlip>
          <a:blip r:embed="rId23"/>
        </a:buBlip>
        <a:defRPr lang="en-US" sz="1800" kern="1200" dirty="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HEALING - TRAUMA </a:t>
            </a:r>
            <a:br>
              <a:rPr lang="en-US" dirty="0" smtClean="0"/>
            </a:br>
            <a:r>
              <a:rPr lang="en-US" dirty="0" smtClean="0"/>
              <a:t>&amp; HUMILIATION</a:t>
            </a:r>
            <a:endParaRPr lang="en-US" dirty="0"/>
          </a:p>
        </p:txBody>
      </p:sp>
      <p:sp>
        <p:nvSpPr>
          <p:cNvPr id="3" name="Subtitle 2"/>
          <p:cNvSpPr>
            <a:spLocks noGrp="1"/>
          </p:cNvSpPr>
          <p:nvPr>
            <p:ph type="subTitle" idx="1"/>
          </p:nvPr>
        </p:nvSpPr>
        <p:spPr/>
        <p:txBody>
          <a:bodyPr/>
          <a:lstStyle/>
          <a:p>
            <a:r>
              <a:rPr lang="en-US" dirty="0" smtClean="0"/>
              <a:t>		</a:t>
            </a:r>
          </a:p>
          <a:p>
            <a:r>
              <a:rPr lang="en-US" dirty="0"/>
              <a:t>	</a:t>
            </a:r>
            <a:r>
              <a:rPr lang="en-US" dirty="0" smtClean="0"/>
              <a:t>	Hélène Lewis MSc (</a:t>
            </a:r>
            <a:r>
              <a:rPr lang="en-US" dirty="0" err="1" smtClean="0"/>
              <a:t>Clin</a:t>
            </a:r>
            <a:r>
              <a:rPr lang="en-US" dirty="0" smtClean="0"/>
              <a:t>. Psych)</a:t>
            </a:r>
            <a:endParaRPr lang="en-US" dirty="0"/>
          </a:p>
        </p:txBody>
      </p:sp>
    </p:spTree>
    <p:extLst>
      <p:ext uri="{BB962C8B-B14F-4D97-AF65-F5344CB8AC3E}">
        <p14:creationId xmlns:p14="http://schemas.microsoft.com/office/powerpoint/2010/main" val="70252681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ZA" dirty="0"/>
          </a:p>
          <a:p>
            <a:r>
              <a:rPr lang="en-ZA" dirty="0" smtClean="0">
                <a:solidFill>
                  <a:srgbClr val="0000FF"/>
                </a:solidFill>
              </a:rPr>
              <a:t>‘After </a:t>
            </a:r>
            <a:r>
              <a:rPr lang="en-ZA" dirty="0">
                <a:solidFill>
                  <a:srgbClr val="0000FF"/>
                </a:solidFill>
              </a:rPr>
              <a:t>trauma the world becomes sharply divided between those who know and those who don't. </a:t>
            </a:r>
            <a:endParaRPr lang="en-ZA" dirty="0" smtClean="0">
              <a:solidFill>
                <a:srgbClr val="0000FF"/>
              </a:solidFill>
            </a:endParaRPr>
          </a:p>
          <a:p>
            <a:r>
              <a:rPr lang="en-ZA" dirty="0" smtClean="0">
                <a:solidFill>
                  <a:srgbClr val="660066"/>
                </a:solidFill>
              </a:rPr>
              <a:t>People </a:t>
            </a:r>
            <a:r>
              <a:rPr lang="en-ZA" dirty="0">
                <a:solidFill>
                  <a:srgbClr val="660066"/>
                </a:solidFill>
              </a:rPr>
              <a:t>who have not shared the traumatic experience cannot be trusted, because they can't understand it. </a:t>
            </a:r>
            <a:endParaRPr lang="en-ZA" dirty="0" smtClean="0">
              <a:solidFill>
                <a:srgbClr val="660066"/>
              </a:solidFill>
            </a:endParaRPr>
          </a:p>
          <a:p>
            <a:r>
              <a:rPr lang="en-ZA" dirty="0" smtClean="0">
                <a:solidFill>
                  <a:srgbClr val="3366FF"/>
                </a:solidFill>
              </a:rPr>
              <a:t>Sadly</a:t>
            </a:r>
            <a:r>
              <a:rPr lang="en-ZA" dirty="0">
                <a:solidFill>
                  <a:srgbClr val="3366FF"/>
                </a:solidFill>
              </a:rPr>
              <a:t>, this often includes spouses, children, and co- workers.' </a:t>
            </a:r>
            <a:r>
              <a:rPr lang="en-ZA" sz="1800" dirty="0" smtClean="0">
                <a:solidFill>
                  <a:srgbClr val="3366FF"/>
                </a:solidFill>
              </a:rPr>
              <a:t>(p.20)</a:t>
            </a:r>
            <a:endParaRPr lang="en-US" sz="1800" dirty="0">
              <a:solidFill>
                <a:srgbClr val="3366FF"/>
              </a:solidFill>
            </a:endParaRPr>
          </a:p>
        </p:txBody>
      </p:sp>
    </p:spTree>
    <p:extLst>
      <p:ext uri="{BB962C8B-B14F-4D97-AF65-F5344CB8AC3E}">
        <p14:creationId xmlns:p14="http://schemas.microsoft.com/office/powerpoint/2010/main" val="3381236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hormones </a:t>
            </a:r>
            <a:endParaRPr lang="en-US" dirty="0"/>
          </a:p>
        </p:txBody>
      </p:sp>
      <p:sp>
        <p:nvSpPr>
          <p:cNvPr id="3" name="Content Placeholder 2"/>
          <p:cNvSpPr>
            <a:spLocks noGrp="1"/>
          </p:cNvSpPr>
          <p:nvPr>
            <p:ph idx="1"/>
          </p:nvPr>
        </p:nvSpPr>
        <p:spPr/>
        <p:txBody>
          <a:bodyPr>
            <a:normAutofit fontScale="70000" lnSpcReduction="20000"/>
          </a:bodyPr>
          <a:lstStyle/>
          <a:p>
            <a:r>
              <a:rPr lang="en-ZA" dirty="0"/>
              <a:t>Arieh Shalev at Hadassah Medical School in Jerusalem, Frank Putnam at the National Institute of Mental Health (NIMH), and Roger Pitman, later at Harvard, were all finding that traumatized people keep secreting large amounts of stress hormones long after the actual danger has </a:t>
            </a:r>
            <a:r>
              <a:rPr lang="en-ZA" dirty="0" smtClean="0"/>
              <a:t>passed</a:t>
            </a:r>
          </a:p>
          <a:p>
            <a:r>
              <a:rPr lang="en-ZA" dirty="0" smtClean="0"/>
              <a:t>Rachel </a:t>
            </a:r>
            <a:r>
              <a:rPr lang="en-ZA" dirty="0"/>
              <a:t>Yehuda at Mount Sinai in New York confronted us with her seemingly paradoxical findings that the </a:t>
            </a:r>
            <a:r>
              <a:rPr lang="en-ZA" u="sng" dirty="0"/>
              <a:t>levels of the stress hormone cortisol are low in PTSD. </a:t>
            </a:r>
            <a:endParaRPr lang="en-ZA" u="sng" dirty="0" smtClean="0"/>
          </a:p>
          <a:p>
            <a:r>
              <a:rPr lang="en-ZA" dirty="0" smtClean="0"/>
              <a:t>Her discoveries </a:t>
            </a:r>
            <a:r>
              <a:rPr lang="en-ZA" dirty="0"/>
              <a:t>only started to make sense when her research clarified that cortisol puts an end to the stress response by sending an all- safe </a:t>
            </a:r>
            <a:r>
              <a:rPr lang="en-ZA" dirty="0" smtClean="0"/>
              <a:t>signal … </a:t>
            </a:r>
          </a:p>
          <a:p>
            <a:pPr algn="ctr"/>
            <a:r>
              <a:rPr lang="en-ZA" dirty="0" smtClean="0"/>
              <a:t>and that… </a:t>
            </a:r>
          </a:p>
          <a:p>
            <a:r>
              <a:rPr lang="en-ZA" sz="2900" dirty="0" smtClean="0">
                <a:solidFill>
                  <a:srgbClr val="800000"/>
                </a:solidFill>
              </a:rPr>
              <a:t>in PTSD </a:t>
            </a:r>
            <a:r>
              <a:rPr lang="en-ZA" sz="2900" dirty="0">
                <a:solidFill>
                  <a:srgbClr val="800000"/>
                </a:solidFill>
              </a:rPr>
              <a:t>the body's stress hormones do, in fact, </a:t>
            </a:r>
            <a:r>
              <a:rPr lang="en-ZA" sz="2900" b="1" u="sng" dirty="0">
                <a:solidFill>
                  <a:schemeClr val="accent2">
                    <a:lumMod val="90000"/>
                    <a:lumOff val="10000"/>
                  </a:schemeClr>
                </a:solidFill>
              </a:rPr>
              <a:t>not</a:t>
            </a:r>
            <a:r>
              <a:rPr lang="en-ZA" sz="2900" u="sng" dirty="0">
                <a:solidFill>
                  <a:schemeClr val="accent2">
                    <a:lumMod val="90000"/>
                    <a:lumOff val="10000"/>
                  </a:schemeClr>
                </a:solidFill>
              </a:rPr>
              <a:t> </a:t>
            </a:r>
            <a:r>
              <a:rPr lang="en-ZA" sz="2900" u="sng" dirty="0">
                <a:solidFill>
                  <a:srgbClr val="800000"/>
                </a:solidFill>
              </a:rPr>
              <a:t>return to baseline after the threat has passed</a:t>
            </a:r>
            <a:r>
              <a:rPr lang="en-ZA" sz="2900" dirty="0">
                <a:solidFill>
                  <a:srgbClr val="800000"/>
                </a:solidFill>
              </a:rPr>
              <a:t>. </a:t>
            </a:r>
            <a:endParaRPr lang="en-ZA" sz="2900" dirty="0" smtClean="0">
              <a:solidFill>
                <a:srgbClr val="800000"/>
              </a:solidFill>
            </a:endParaRPr>
          </a:p>
        </p:txBody>
      </p:sp>
    </p:spTree>
    <p:extLst>
      <p:ext uri="{BB962C8B-B14F-4D97-AF65-F5344CB8AC3E}">
        <p14:creationId xmlns:p14="http://schemas.microsoft.com/office/powerpoint/2010/main" val="2587811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endParaRPr lang="en-ZA" dirty="0" smtClean="0"/>
          </a:p>
          <a:p>
            <a:r>
              <a:rPr lang="en-ZA" sz="2900" dirty="0" smtClean="0"/>
              <a:t>Ideally </a:t>
            </a:r>
            <a:r>
              <a:rPr lang="en-ZA" sz="2900" dirty="0"/>
              <a:t>our stress hormone system should provide a lightning- fast response to threat, but then quickly return us to equilibrium. </a:t>
            </a:r>
          </a:p>
          <a:p>
            <a:r>
              <a:rPr lang="en-ZA" sz="2900" dirty="0">
                <a:solidFill>
                  <a:srgbClr val="720808"/>
                </a:solidFill>
              </a:rPr>
              <a:t>In PTSD patients, however, the stress hormone system fails at this balancing act. </a:t>
            </a:r>
            <a:endParaRPr lang="en-ZA" sz="2900" dirty="0" smtClean="0">
              <a:solidFill>
                <a:srgbClr val="720808"/>
              </a:solidFill>
            </a:endParaRPr>
          </a:p>
          <a:p>
            <a:r>
              <a:rPr lang="en-ZA" sz="2900" dirty="0" smtClean="0">
                <a:solidFill>
                  <a:srgbClr val="720808"/>
                </a:solidFill>
              </a:rPr>
              <a:t>Fight</a:t>
            </a:r>
            <a:r>
              <a:rPr lang="en-ZA" sz="2900" dirty="0">
                <a:solidFill>
                  <a:srgbClr val="720808"/>
                </a:solidFill>
              </a:rPr>
              <a:t>/flight/freeze signals continue after the danger is over</a:t>
            </a:r>
            <a:r>
              <a:rPr lang="en-ZA" sz="2900" dirty="0"/>
              <a:t>, and, as in the case of the dogs, do not return to normal. </a:t>
            </a:r>
            <a:endParaRPr lang="en-ZA" sz="2900" dirty="0" smtClean="0"/>
          </a:p>
          <a:p>
            <a:r>
              <a:rPr lang="en-ZA" sz="2900" dirty="0" smtClean="0"/>
              <a:t>Instead</a:t>
            </a:r>
            <a:r>
              <a:rPr lang="en-ZA" sz="2900" dirty="0"/>
              <a:t>, the continued secretion of stress hormones is expressed as agitation and panic and, in the long term, wreaks havoc with their health.'</a:t>
            </a:r>
            <a:br>
              <a:rPr lang="en-ZA" sz="2900" dirty="0"/>
            </a:br>
            <a:r>
              <a:rPr lang="en-ZA" dirty="0"/>
              <a:t/>
            </a:r>
            <a:br>
              <a:rPr lang="en-ZA" dirty="0"/>
            </a:br>
            <a:r>
              <a:rPr lang="en-ZA" dirty="0" smtClean="0"/>
              <a:t>(</a:t>
            </a:r>
            <a:r>
              <a:rPr lang="en-ZA" sz="2300" dirty="0" smtClean="0"/>
              <a:t>P</a:t>
            </a:r>
            <a:r>
              <a:rPr lang="en-ZA" sz="2300" dirty="0"/>
              <a:t>.</a:t>
            </a:r>
            <a:r>
              <a:rPr lang="en-ZA" sz="2300" dirty="0" smtClean="0"/>
              <a:t>31)</a:t>
            </a:r>
            <a:r>
              <a:rPr lang="en-ZA" sz="2300" dirty="0"/>
              <a:t/>
            </a:r>
            <a:br>
              <a:rPr lang="en-ZA" sz="2300" dirty="0"/>
            </a:br>
            <a:endParaRPr lang="en-US" sz="2300" dirty="0"/>
          </a:p>
          <a:p>
            <a:endParaRPr lang="en-US" dirty="0"/>
          </a:p>
        </p:txBody>
      </p:sp>
    </p:spTree>
    <p:extLst>
      <p:ext uri="{BB962C8B-B14F-4D97-AF65-F5344CB8AC3E}">
        <p14:creationId xmlns:p14="http://schemas.microsoft.com/office/powerpoint/2010/main" val="3166292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 trauma is pre-verbal</a:t>
            </a:r>
            <a:endParaRPr lang="en-US" dirty="0"/>
          </a:p>
        </p:txBody>
      </p:sp>
      <p:sp>
        <p:nvSpPr>
          <p:cNvPr id="3" name="Content Placeholder 2"/>
          <p:cNvSpPr>
            <a:spLocks noGrp="1"/>
          </p:cNvSpPr>
          <p:nvPr>
            <p:ph idx="1"/>
          </p:nvPr>
        </p:nvSpPr>
        <p:spPr/>
        <p:txBody>
          <a:bodyPr>
            <a:normAutofit fontScale="77500" lnSpcReduction="20000"/>
          </a:bodyPr>
          <a:lstStyle/>
          <a:p>
            <a:pPr lvl="1"/>
            <a:r>
              <a:rPr lang="en-ZA" dirty="0"/>
              <a:t>'</a:t>
            </a:r>
            <a:r>
              <a:rPr lang="en-ZA" dirty="0">
                <a:solidFill>
                  <a:srgbClr val="720808"/>
                </a:solidFill>
              </a:rPr>
              <a:t>Even years later traumatized people often have enormous difficulty telling other people what has happened to them. </a:t>
            </a:r>
            <a:endParaRPr lang="en-ZA" dirty="0" smtClean="0">
              <a:solidFill>
                <a:srgbClr val="720808"/>
              </a:solidFill>
            </a:endParaRPr>
          </a:p>
          <a:p>
            <a:pPr lvl="1"/>
            <a:r>
              <a:rPr lang="en-ZA" dirty="0" smtClean="0"/>
              <a:t>Their </a:t>
            </a:r>
            <a:r>
              <a:rPr lang="en-ZA" dirty="0"/>
              <a:t>bodies reexperience terror, rage, and helplessness, as well as the impulse to fight or flee, but these feelings are almost impossible to articulate. </a:t>
            </a:r>
            <a:endParaRPr lang="en-ZA" dirty="0" smtClean="0"/>
          </a:p>
          <a:p>
            <a:pPr lvl="1"/>
            <a:r>
              <a:rPr lang="en-ZA" dirty="0" smtClean="0"/>
              <a:t>Trauma </a:t>
            </a:r>
            <a:r>
              <a:rPr lang="en-ZA" dirty="0"/>
              <a:t>by nature drives us to the edge of comprehension, cutting us off from language based on common experience or an imaginable past.</a:t>
            </a:r>
            <a:br>
              <a:rPr lang="en-ZA" dirty="0"/>
            </a:br>
            <a:r>
              <a:rPr lang="en-ZA" dirty="0"/>
              <a:t/>
            </a:r>
            <a:br>
              <a:rPr lang="en-ZA" dirty="0"/>
            </a:br>
            <a:r>
              <a:rPr lang="en-ZA" dirty="0"/>
              <a:t>'This doesn't mean that people can't talk about a tragedy that has befallen them. Sooner or later most survivors, like the veterans in chapter 1 , come up with what many of them call their "cover story" that offers some explanation for their symptoms and behavior for public consumption. These stories, however, rarely capture the inner truth of the experience. It is enormously difficult to organize one's traumatic experiences into a coherent account- a narrative with a...'</a:t>
            </a:r>
            <a:br>
              <a:rPr lang="en-ZA" dirty="0"/>
            </a:br>
            <a:r>
              <a:rPr lang="en-ZA" dirty="0"/>
              <a:t/>
            </a:r>
            <a:br>
              <a:rPr lang="en-ZA" dirty="0"/>
            </a:br>
            <a:endParaRPr lang="en-US" dirty="0"/>
          </a:p>
        </p:txBody>
      </p:sp>
    </p:spTree>
    <p:extLst>
      <p:ext uri="{BB962C8B-B14F-4D97-AF65-F5344CB8AC3E}">
        <p14:creationId xmlns:p14="http://schemas.microsoft.com/office/powerpoint/2010/main" val="3114001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ZA" dirty="0"/>
              <a:t/>
            </a:r>
            <a:br>
              <a:rPr lang="en-ZA" dirty="0"/>
            </a:br>
            <a:r>
              <a:rPr lang="en-ZA" dirty="0"/>
              <a:t>'This doesn't mean that people can't talk about a tragedy that has befallen them. Sooner or later most survivors, </a:t>
            </a:r>
            <a:r>
              <a:rPr lang="en-ZA" dirty="0" smtClean="0"/>
              <a:t>come </a:t>
            </a:r>
            <a:r>
              <a:rPr lang="en-ZA" dirty="0"/>
              <a:t>up with what many of them call their "cover story" that offers some explanation for their symptoms and behavior for public consumption. </a:t>
            </a:r>
            <a:endParaRPr lang="en-ZA" dirty="0" smtClean="0"/>
          </a:p>
          <a:p>
            <a:r>
              <a:rPr lang="en-ZA" b="1" dirty="0" smtClean="0">
                <a:solidFill>
                  <a:srgbClr val="720808"/>
                </a:solidFill>
              </a:rPr>
              <a:t>These </a:t>
            </a:r>
            <a:r>
              <a:rPr lang="en-ZA" b="1" dirty="0">
                <a:solidFill>
                  <a:srgbClr val="720808"/>
                </a:solidFill>
              </a:rPr>
              <a:t>stories, however, rarely capture the inner truth of the experience.</a:t>
            </a:r>
            <a:r>
              <a:rPr lang="en-ZA" dirty="0"/>
              <a:t> It is enormously difficult to organize one's traumatic experiences into a coherent </a:t>
            </a:r>
            <a:r>
              <a:rPr lang="en-ZA" dirty="0" smtClean="0"/>
              <a:t>account</a:t>
            </a:r>
            <a:r>
              <a:rPr lang="en-ZA" dirty="0"/>
              <a:t>s</a:t>
            </a:r>
            <a:r>
              <a:rPr lang="en-ZA" dirty="0" smtClean="0"/>
              <a:t>'</a:t>
            </a:r>
            <a:r>
              <a:rPr lang="en-ZA" dirty="0"/>
              <a:t/>
            </a:r>
            <a:br>
              <a:rPr lang="en-ZA" dirty="0"/>
            </a:br>
            <a:r>
              <a:rPr lang="en-ZA" sz="1800" dirty="0" smtClean="0"/>
              <a:t>(p.43)</a:t>
            </a:r>
            <a:endParaRPr lang="en-US" sz="1800" dirty="0"/>
          </a:p>
        </p:txBody>
      </p:sp>
    </p:spTree>
    <p:extLst>
      <p:ext uri="{BB962C8B-B14F-4D97-AF65-F5344CB8AC3E}">
        <p14:creationId xmlns:p14="http://schemas.microsoft.com/office/powerpoint/2010/main" val="3675319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2000" dirty="0" smtClean="0"/>
              <a:t/>
            </a:r>
            <a:br>
              <a:rPr lang="en-ZA" sz="2000" dirty="0" smtClean="0"/>
            </a:br>
            <a:r>
              <a:rPr lang="en-ZA" sz="2000" dirty="0"/>
              <a:t/>
            </a:r>
            <a:br>
              <a:rPr lang="en-ZA" sz="2000" dirty="0"/>
            </a:br>
            <a:r>
              <a:rPr lang="en-ZA" sz="2000" dirty="0" smtClean="0"/>
              <a:t>SHIFTING </a:t>
            </a:r>
            <a:r>
              <a:rPr lang="en-ZA" sz="2000" dirty="0"/>
              <a:t>TO ONE SIDE OF THE </a:t>
            </a:r>
            <a:r>
              <a:rPr lang="en-ZA" sz="2000" dirty="0" smtClean="0"/>
              <a:t>BRAIN</a:t>
            </a:r>
            <a:r>
              <a:rPr lang="en-ZA" dirty="0"/>
              <a:t/>
            </a:r>
            <a:br>
              <a:rPr lang="en-ZA" dirty="0"/>
            </a:br>
            <a:endParaRPr lang="en-US" dirty="0"/>
          </a:p>
        </p:txBody>
      </p:sp>
      <p:sp>
        <p:nvSpPr>
          <p:cNvPr id="3" name="Content Placeholder 2"/>
          <p:cNvSpPr>
            <a:spLocks noGrp="1"/>
          </p:cNvSpPr>
          <p:nvPr>
            <p:ph idx="1"/>
          </p:nvPr>
        </p:nvSpPr>
        <p:spPr/>
        <p:txBody>
          <a:bodyPr>
            <a:normAutofit fontScale="77500" lnSpcReduction="20000"/>
          </a:bodyPr>
          <a:lstStyle/>
          <a:p>
            <a:endParaRPr lang="en-ZA" dirty="0" smtClean="0"/>
          </a:p>
          <a:p>
            <a:r>
              <a:rPr lang="en-ZA" sz="2800" dirty="0" smtClean="0"/>
              <a:t>'</a:t>
            </a:r>
            <a:r>
              <a:rPr lang="en-ZA" sz="2800" dirty="0"/>
              <a:t>The scans also revealed that during flashbacks, our subjects' brains lit up </a:t>
            </a:r>
            <a:r>
              <a:rPr lang="en-ZA" sz="2800" u="sng" dirty="0"/>
              <a:t>only o</a:t>
            </a:r>
            <a:r>
              <a:rPr lang="en-ZA" sz="2800" dirty="0"/>
              <a:t>n the right side.</a:t>
            </a:r>
            <a:br>
              <a:rPr lang="en-ZA" sz="2800" dirty="0"/>
            </a:br>
            <a:r>
              <a:rPr lang="en-ZA" sz="2800" dirty="0"/>
              <a:t/>
            </a:r>
            <a:br>
              <a:rPr lang="en-ZA" sz="2800" dirty="0"/>
            </a:br>
            <a:r>
              <a:rPr lang="en-ZA" sz="2800" dirty="0"/>
              <a:t>'</a:t>
            </a:r>
            <a:r>
              <a:rPr lang="en-ZA" sz="2800" b="1" dirty="0"/>
              <a:t>our scans clearly showed that images of past trauma activate the right hemisphere of the brain and deactivate the left.</a:t>
            </a:r>
            <a:r>
              <a:rPr lang="en-ZA" sz="2800" dirty="0"/>
              <a:t>'</a:t>
            </a:r>
            <a:br>
              <a:rPr lang="en-ZA" sz="2800" dirty="0"/>
            </a:br>
            <a:r>
              <a:rPr lang="en-ZA" sz="2800" dirty="0"/>
              <a:t/>
            </a:r>
            <a:br>
              <a:rPr lang="en-ZA" sz="2800" dirty="0"/>
            </a:br>
            <a:r>
              <a:rPr lang="en-ZA" sz="2800" dirty="0" smtClean="0"/>
              <a:t>The </a:t>
            </a:r>
            <a:r>
              <a:rPr lang="en-ZA" sz="2800" dirty="0"/>
              <a:t>right is intuitive, emotional, visual, spatial, and </a:t>
            </a:r>
            <a:r>
              <a:rPr lang="en-ZA" sz="2800" dirty="0" smtClean="0"/>
              <a:t>tactual… </a:t>
            </a:r>
          </a:p>
          <a:p>
            <a:r>
              <a:rPr lang="en-ZA" sz="2800" dirty="0"/>
              <a:t>T</a:t>
            </a:r>
            <a:r>
              <a:rPr lang="en-ZA" sz="2800" dirty="0" smtClean="0"/>
              <a:t>he </a:t>
            </a:r>
            <a:r>
              <a:rPr lang="en-ZA" sz="2800" dirty="0"/>
              <a:t>left is linguistic, sequential, and analytical</a:t>
            </a:r>
            <a:r>
              <a:rPr lang="en-ZA" sz="2800" dirty="0" smtClean="0"/>
              <a:t>.’</a:t>
            </a:r>
            <a:r>
              <a:rPr lang="en-ZA" sz="2800" dirty="0"/>
              <a:t/>
            </a:r>
            <a:br>
              <a:rPr lang="en-ZA" sz="2800" dirty="0"/>
            </a:br>
            <a:r>
              <a:rPr lang="en-ZA" sz="2100" dirty="0" smtClean="0"/>
              <a:t>(p.45)</a:t>
            </a:r>
            <a:r>
              <a:rPr lang="en-ZA" sz="2100" dirty="0"/>
              <a:t/>
            </a:r>
            <a:br>
              <a:rPr lang="en-ZA" sz="2100" dirty="0"/>
            </a:br>
            <a:endParaRPr lang="en-US" sz="2100" dirty="0"/>
          </a:p>
        </p:txBody>
      </p:sp>
    </p:spTree>
    <p:extLst>
      <p:ext uri="{BB962C8B-B14F-4D97-AF65-F5344CB8AC3E}">
        <p14:creationId xmlns:p14="http://schemas.microsoft.com/office/powerpoint/2010/main" val="4006681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32500" lnSpcReduction="20000"/>
          </a:bodyPr>
          <a:lstStyle/>
          <a:p>
            <a:endParaRPr lang="en-ZA" dirty="0" smtClean="0"/>
          </a:p>
          <a:p>
            <a:endParaRPr lang="en-ZA" dirty="0"/>
          </a:p>
          <a:p>
            <a:r>
              <a:rPr lang="en-ZA" sz="6200" dirty="0" smtClean="0"/>
              <a:t>'</a:t>
            </a:r>
            <a:r>
              <a:rPr lang="en-ZA" sz="6200" dirty="0">
                <a:solidFill>
                  <a:srgbClr val="FF0000"/>
                </a:solidFill>
              </a:rPr>
              <a:t>Under normal conditions </a:t>
            </a:r>
            <a:r>
              <a:rPr lang="en-ZA" sz="6200" dirty="0"/>
              <a:t>people react to a threat with a </a:t>
            </a:r>
            <a:r>
              <a:rPr lang="en-ZA" sz="6200" dirty="0">
                <a:solidFill>
                  <a:srgbClr val="0000FF"/>
                </a:solidFill>
              </a:rPr>
              <a:t>temporary increase </a:t>
            </a:r>
            <a:r>
              <a:rPr lang="en-ZA" sz="6200" dirty="0"/>
              <a:t>in their stress hormones. As soon as the threat is over, the hormones dissipate and the body returns to normal. </a:t>
            </a:r>
            <a:endParaRPr lang="en-ZA" sz="6200" dirty="0" smtClean="0"/>
          </a:p>
          <a:p>
            <a:r>
              <a:rPr lang="en-ZA" sz="6200" dirty="0" smtClean="0"/>
              <a:t>The </a:t>
            </a:r>
            <a:r>
              <a:rPr lang="en-ZA" sz="6200" dirty="0">
                <a:solidFill>
                  <a:srgbClr val="FF0000"/>
                </a:solidFill>
              </a:rPr>
              <a:t>stress hormones of traumatized people</a:t>
            </a:r>
            <a:r>
              <a:rPr lang="en-ZA" sz="6200" dirty="0"/>
              <a:t>, in contrast, take much longer to return to baseline and spike quickly and disproportionately in response to mildly stressful stimuli. </a:t>
            </a:r>
            <a:endParaRPr lang="en-ZA" sz="6200" dirty="0" smtClean="0"/>
          </a:p>
          <a:p>
            <a:r>
              <a:rPr lang="en-ZA" sz="6200" dirty="0" smtClean="0"/>
              <a:t>They </a:t>
            </a:r>
            <a:r>
              <a:rPr lang="en-ZA" sz="6200" dirty="0"/>
              <a:t>also contribute to many long- term health issues, depending on which body system is most vulnerable in a particular individual.'</a:t>
            </a:r>
            <a:br>
              <a:rPr lang="en-ZA" sz="6200" dirty="0"/>
            </a:br>
            <a:r>
              <a:rPr lang="en-ZA" sz="6200" dirty="0"/>
              <a:t/>
            </a:r>
            <a:br>
              <a:rPr lang="en-ZA" sz="6200" dirty="0"/>
            </a:br>
            <a:r>
              <a:rPr lang="en-ZA" sz="2800" dirty="0" smtClean="0"/>
              <a:t>(</a:t>
            </a:r>
            <a:r>
              <a:rPr lang="en-ZA" dirty="0"/>
              <a:t>p</a:t>
            </a:r>
            <a:r>
              <a:rPr lang="en-ZA" dirty="0" smtClean="0"/>
              <a:t>.46)</a:t>
            </a:r>
            <a:r>
              <a:rPr lang="en-ZA" dirty="0"/>
              <a:t/>
            </a:r>
            <a:br>
              <a:rPr lang="en-ZA" dirty="0"/>
            </a:br>
            <a:endParaRPr lang="en-US" dirty="0"/>
          </a:p>
        </p:txBody>
      </p:sp>
    </p:spTree>
    <p:extLst>
      <p:ext uri="{BB962C8B-B14F-4D97-AF65-F5344CB8AC3E}">
        <p14:creationId xmlns:p14="http://schemas.microsoft.com/office/powerpoint/2010/main" val="1690055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Left and Right Brian…</a:t>
            </a:r>
            <a:endParaRPr lang="en-US" dirty="0"/>
          </a:p>
        </p:txBody>
      </p:sp>
      <p:sp>
        <p:nvSpPr>
          <p:cNvPr id="3" name="Content Placeholder 2"/>
          <p:cNvSpPr>
            <a:spLocks noGrp="1"/>
          </p:cNvSpPr>
          <p:nvPr>
            <p:ph idx="1"/>
          </p:nvPr>
        </p:nvSpPr>
        <p:spPr/>
        <p:txBody>
          <a:bodyPr>
            <a:normAutofit fontScale="25000" lnSpcReduction="20000"/>
          </a:bodyPr>
          <a:lstStyle/>
          <a:p>
            <a:endParaRPr lang="en-ZA" dirty="0" smtClean="0"/>
          </a:p>
          <a:p>
            <a:r>
              <a:rPr lang="en-ZA" sz="6400" b="1" dirty="0" smtClean="0"/>
              <a:t>Deactivation </a:t>
            </a:r>
            <a:r>
              <a:rPr lang="en-ZA" sz="6400" b="1" dirty="0"/>
              <a:t>of the left hemisphere</a:t>
            </a:r>
            <a:r>
              <a:rPr lang="en-ZA" sz="6400" dirty="0"/>
              <a:t> has a direct impact on the capacity to organize experience into logical sequences and to translate our shifting feelings and perceptions into words. </a:t>
            </a:r>
          </a:p>
          <a:p>
            <a:pPr algn="ctr"/>
            <a:r>
              <a:rPr lang="en-ZA" sz="6400" u="sng" dirty="0" smtClean="0">
                <a:solidFill>
                  <a:srgbClr val="720808"/>
                </a:solidFill>
              </a:rPr>
              <a:t>Without </a:t>
            </a:r>
            <a:r>
              <a:rPr lang="en-ZA" sz="6400" u="sng" dirty="0">
                <a:solidFill>
                  <a:srgbClr val="720808"/>
                </a:solidFill>
              </a:rPr>
              <a:t>sequencing we can't </a:t>
            </a:r>
            <a:r>
              <a:rPr lang="en-ZA" sz="6400" dirty="0" smtClean="0">
                <a:solidFill>
                  <a:srgbClr val="720808"/>
                </a:solidFill>
              </a:rPr>
              <a:t>: </a:t>
            </a:r>
          </a:p>
          <a:p>
            <a:r>
              <a:rPr lang="en-ZA" sz="6400" dirty="0"/>
              <a:t>*</a:t>
            </a:r>
            <a:r>
              <a:rPr lang="en-ZA" sz="6400" dirty="0" smtClean="0"/>
              <a:t>identify </a:t>
            </a:r>
            <a:r>
              <a:rPr lang="en-ZA" sz="6400" dirty="0"/>
              <a:t>cause and </a:t>
            </a:r>
            <a:r>
              <a:rPr lang="en-ZA" sz="6400" dirty="0" smtClean="0"/>
              <a:t>effect</a:t>
            </a:r>
          </a:p>
          <a:p>
            <a:r>
              <a:rPr lang="en-ZA" sz="6400" dirty="0" smtClean="0"/>
              <a:t>* grasp </a:t>
            </a:r>
            <a:r>
              <a:rPr lang="en-ZA" sz="6400" dirty="0"/>
              <a:t>the long- term effects of our </a:t>
            </a:r>
            <a:r>
              <a:rPr lang="en-ZA" sz="6400" dirty="0" smtClean="0"/>
              <a:t>actions</a:t>
            </a:r>
          </a:p>
          <a:p>
            <a:r>
              <a:rPr lang="en-ZA" sz="6400" dirty="0"/>
              <a:t>*</a:t>
            </a:r>
            <a:r>
              <a:rPr lang="en-ZA" sz="6400" dirty="0" smtClean="0"/>
              <a:t>create </a:t>
            </a:r>
            <a:r>
              <a:rPr lang="en-ZA" sz="6400" dirty="0"/>
              <a:t>coherent plans for the future. </a:t>
            </a:r>
            <a:endParaRPr lang="en-ZA" sz="6400" dirty="0" smtClean="0"/>
          </a:p>
          <a:p>
            <a:r>
              <a:rPr lang="en-ZA" sz="6400" dirty="0" smtClean="0"/>
              <a:t>People </a:t>
            </a:r>
            <a:r>
              <a:rPr lang="en-ZA" sz="6400" dirty="0"/>
              <a:t>who are very upset </a:t>
            </a:r>
            <a:r>
              <a:rPr lang="en-ZA" sz="6400" dirty="0" smtClean="0"/>
              <a:t>and because </a:t>
            </a:r>
            <a:r>
              <a:rPr lang="en-ZA" sz="6400" dirty="0"/>
              <a:t>their left brain is not working very well, </a:t>
            </a:r>
            <a:r>
              <a:rPr lang="en-ZA" sz="6400" dirty="0" smtClean="0"/>
              <a:t>may </a:t>
            </a:r>
            <a:r>
              <a:rPr lang="en-ZA" sz="6400" dirty="0"/>
              <a:t>not be aware that they are reexperiencing and reenacting the </a:t>
            </a:r>
            <a:r>
              <a:rPr lang="en-ZA" sz="6400" dirty="0" smtClean="0"/>
              <a:t>past. </a:t>
            </a:r>
          </a:p>
          <a:p>
            <a:r>
              <a:rPr lang="en-ZA" sz="6400" dirty="0"/>
              <a:t>T</a:t>
            </a:r>
            <a:r>
              <a:rPr lang="en-ZA" sz="6400" dirty="0" smtClean="0"/>
              <a:t>hey </a:t>
            </a:r>
            <a:r>
              <a:rPr lang="en-ZA" sz="6400" dirty="0"/>
              <a:t>are just furious, terrified, enraged, ashamed, or frozen.'</a:t>
            </a:r>
            <a:br>
              <a:rPr lang="en-ZA" sz="6400" dirty="0"/>
            </a:br>
            <a:r>
              <a:rPr lang="en-ZA" sz="6400" dirty="0" smtClean="0"/>
              <a:t> </a:t>
            </a:r>
            <a:r>
              <a:rPr lang="en-ZA" sz="4400" dirty="0" smtClean="0"/>
              <a:t>(p.45)</a:t>
            </a:r>
            <a:r>
              <a:rPr lang="en-ZA" sz="6400" dirty="0"/>
              <a:t/>
            </a:r>
            <a:br>
              <a:rPr lang="en-ZA" sz="6400" dirty="0"/>
            </a:br>
            <a:endParaRPr lang="en-US" sz="6400" dirty="0"/>
          </a:p>
        </p:txBody>
      </p:sp>
    </p:spTree>
    <p:extLst>
      <p:ext uri="{BB962C8B-B14F-4D97-AF65-F5344CB8AC3E}">
        <p14:creationId xmlns:p14="http://schemas.microsoft.com/office/powerpoint/2010/main" val="2712660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endParaRPr lang="en-ZA" dirty="0" smtClean="0"/>
          </a:p>
          <a:p>
            <a:r>
              <a:rPr lang="en-ZA" dirty="0" smtClean="0"/>
              <a:t>'</a:t>
            </a:r>
            <a:r>
              <a:rPr lang="en-ZA" b="1" dirty="0"/>
              <a:t>Deactivation of the left hemisphere has a direct impact on the capacity to organize experience into logical s</a:t>
            </a:r>
            <a:r>
              <a:rPr lang="en-ZA" dirty="0"/>
              <a:t>equences and to translate our shifting feelings and perceptions into words. (Broca's area, which blacks out during flashbacks, is on the left side.) </a:t>
            </a:r>
            <a:endParaRPr lang="en-ZA" dirty="0" smtClean="0"/>
          </a:p>
          <a:p>
            <a:r>
              <a:rPr lang="en-ZA" b="1" dirty="0" smtClean="0"/>
              <a:t>Without </a:t>
            </a:r>
            <a:r>
              <a:rPr lang="en-ZA" b="1" dirty="0"/>
              <a:t>sequencing </a:t>
            </a:r>
            <a:r>
              <a:rPr lang="en-ZA" dirty="0"/>
              <a:t>we can't identify cause and effect, grasp the long- term effects of our actions, or create coherent plans for the future. People who are very upset sometimes say they are "losing their minds." In technical terms they are experiencing the loss of executive functioning. </a:t>
            </a:r>
            <a:endParaRPr lang="en-ZA" dirty="0" smtClean="0"/>
          </a:p>
          <a:p>
            <a:r>
              <a:rPr lang="en-ZA" b="1" dirty="0" smtClean="0">
                <a:solidFill>
                  <a:srgbClr val="720808"/>
                </a:solidFill>
              </a:rPr>
              <a:t>When </a:t>
            </a:r>
            <a:r>
              <a:rPr lang="en-ZA" b="1" dirty="0">
                <a:solidFill>
                  <a:srgbClr val="720808"/>
                </a:solidFill>
              </a:rPr>
              <a:t>something reminds traumatized people of the past, their right brain reacts as if the traumatic event were happening in the present</a:t>
            </a:r>
            <a:r>
              <a:rPr lang="en-ZA" dirty="0"/>
              <a:t>. But because their left brain is not working very well, they may not be aware that they are reexperiencing and reenacting the past- they are just furious, terrified, enraged, ashamed, or frozen.'</a:t>
            </a:r>
            <a:br>
              <a:rPr lang="en-ZA" dirty="0"/>
            </a:br>
            <a:r>
              <a:rPr lang="en-ZA" dirty="0"/>
              <a:t/>
            </a:r>
            <a:br>
              <a:rPr lang="en-ZA" dirty="0"/>
            </a:br>
            <a:r>
              <a:rPr lang="en-ZA" sz="1600" dirty="0" smtClean="0"/>
              <a:t>(P</a:t>
            </a:r>
            <a:r>
              <a:rPr lang="en-ZA" sz="1600" dirty="0"/>
              <a:t>.</a:t>
            </a:r>
            <a:r>
              <a:rPr lang="en-ZA" sz="1600" dirty="0" smtClean="0"/>
              <a:t>45)</a:t>
            </a:r>
            <a:r>
              <a:rPr lang="en-ZA" sz="1600" dirty="0"/>
              <a:t/>
            </a:r>
            <a:br>
              <a:rPr lang="en-ZA" sz="1600" dirty="0"/>
            </a:br>
            <a:endParaRPr lang="en-US" sz="1600" dirty="0"/>
          </a:p>
        </p:txBody>
      </p:sp>
    </p:spTree>
    <p:extLst>
      <p:ext uri="{BB962C8B-B14F-4D97-AF65-F5344CB8AC3E}">
        <p14:creationId xmlns:p14="http://schemas.microsoft.com/office/powerpoint/2010/main" val="108271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r>
              <a:rPr lang="en-ZA" dirty="0"/>
              <a:t>Some people simply go into </a:t>
            </a:r>
            <a:r>
              <a:rPr lang="en-ZA" b="1" dirty="0">
                <a:solidFill>
                  <a:srgbClr val="720808"/>
                </a:solidFill>
              </a:rPr>
              <a:t>denial:</a:t>
            </a:r>
            <a:r>
              <a:rPr lang="en-ZA" dirty="0"/>
              <a:t> Their bodies register the threat, but their conscious minds go on as if nothing has happened. </a:t>
            </a:r>
            <a:endParaRPr lang="en-ZA" dirty="0" smtClean="0"/>
          </a:p>
          <a:p>
            <a:r>
              <a:rPr lang="en-ZA" dirty="0" smtClean="0"/>
              <a:t>However</a:t>
            </a:r>
            <a:r>
              <a:rPr lang="en-ZA" dirty="0"/>
              <a:t>, even though the mind may learn to ignore the messages from the emotional brain, the alarm signals don't stop. The emotional brain keeps working, and stress hormones keep sending signals to the muscles to tense for action or immobilize in collapse. </a:t>
            </a:r>
            <a:endParaRPr lang="en-ZA" dirty="0" smtClean="0"/>
          </a:p>
          <a:p>
            <a:r>
              <a:rPr lang="en-ZA" dirty="0" smtClean="0"/>
              <a:t>The </a:t>
            </a:r>
            <a:r>
              <a:rPr lang="en-ZA" dirty="0"/>
              <a:t>physical effects on the organs go on unabated until they demand notice when they are expressed as illness. Medications, drugs, and alcohol can also temporarily dull or obliterate unbearable sensations and feelings. </a:t>
            </a:r>
            <a:r>
              <a:rPr lang="en-ZA" dirty="0">
                <a:solidFill>
                  <a:srgbClr val="720808"/>
                </a:solidFill>
              </a:rPr>
              <a:t>But the body continues to keep the score.'</a:t>
            </a:r>
            <a:br>
              <a:rPr lang="en-ZA" dirty="0">
                <a:solidFill>
                  <a:srgbClr val="720808"/>
                </a:solidFill>
              </a:rPr>
            </a:br>
            <a:r>
              <a:rPr lang="en-ZA" sz="1600" dirty="0" smtClean="0">
                <a:solidFill>
                  <a:srgbClr val="720808"/>
                </a:solidFill>
              </a:rPr>
              <a:t> (p.46)</a:t>
            </a:r>
            <a:r>
              <a:rPr lang="en-ZA" dirty="0" smtClean="0">
                <a:solidFill>
                  <a:srgbClr val="720808"/>
                </a:solidFill>
              </a:rPr>
              <a:t> </a:t>
            </a:r>
            <a:endParaRPr lang="en-US" dirty="0">
              <a:solidFill>
                <a:srgbClr val="720808"/>
              </a:solidFill>
            </a:endParaRPr>
          </a:p>
          <a:p>
            <a:endParaRPr lang="en-US" dirty="0"/>
          </a:p>
        </p:txBody>
      </p:sp>
      <p:sp>
        <p:nvSpPr>
          <p:cNvPr id="4" name="Rectangle 3"/>
          <p:cNvSpPr/>
          <p:nvPr/>
        </p:nvSpPr>
        <p:spPr>
          <a:xfrm>
            <a:off x="2286000" y="1166842"/>
            <a:ext cx="4572000" cy="369332"/>
          </a:xfrm>
          <a:prstGeom prst="rect">
            <a:avLst/>
          </a:prstGeom>
        </p:spPr>
        <p:txBody>
          <a:bodyPr>
            <a:spAutoFit/>
          </a:bodyPr>
          <a:lstStyle/>
          <a:p>
            <a:r>
              <a:rPr lang="en-ZA" dirty="0" smtClean="0"/>
              <a:t>'</a:t>
            </a:r>
            <a:endParaRPr lang="en-US" dirty="0"/>
          </a:p>
        </p:txBody>
      </p:sp>
    </p:spTree>
    <p:extLst>
      <p:ext uri="{BB962C8B-B14F-4D97-AF65-F5344CB8AC3E}">
        <p14:creationId xmlns:p14="http://schemas.microsoft.com/office/powerpoint/2010/main" val="1295162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The most recent neuroscience findings on trauma in this presentation is based on Professor Bessel van der </a:t>
            </a:r>
            <a:r>
              <a:rPr lang="en-US" dirty="0" err="1" smtClean="0"/>
              <a:t>Kolk’s</a:t>
            </a:r>
            <a:r>
              <a:rPr lang="en-US" dirty="0" smtClean="0"/>
              <a:t> from Harvard Medical School, Trauma center in Boston. </a:t>
            </a:r>
          </a:p>
          <a:p>
            <a:r>
              <a:rPr lang="en-US" dirty="0" smtClean="0"/>
              <a:t>Presented in his book…</a:t>
            </a:r>
            <a:endParaRPr lang="en-US" i="1" dirty="0"/>
          </a:p>
        </p:txBody>
      </p:sp>
    </p:spTree>
    <p:extLst>
      <p:ext uri="{BB962C8B-B14F-4D97-AF65-F5344CB8AC3E}">
        <p14:creationId xmlns:p14="http://schemas.microsoft.com/office/powerpoint/2010/main" val="2035487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Healing possible?</a:t>
            </a:r>
            <a:endParaRPr lang="en-US" dirty="0"/>
          </a:p>
        </p:txBody>
      </p:sp>
      <p:sp>
        <p:nvSpPr>
          <p:cNvPr id="3" name="Content Placeholder 2"/>
          <p:cNvSpPr>
            <a:spLocks noGrp="1"/>
          </p:cNvSpPr>
          <p:nvPr>
            <p:ph idx="1"/>
          </p:nvPr>
        </p:nvSpPr>
        <p:spPr/>
        <p:txBody>
          <a:bodyPr>
            <a:normAutofit/>
          </a:bodyPr>
          <a:lstStyle/>
          <a:p>
            <a:pPr marL="457200" lvl="1" indent="0">
              <a:buNone/>
            </a:pPr>
            <a:endParaRPr lang="en-US" dirty="0" smtClean="0"/>
          </a:p>
          <a:p>
            <a:pPr marL="457200" lvl="1" indent="0">
              <a:buNone/>
            </a:pPr>
            <a:endParaRPr lang="en-US" dirty="0"/>
          </a:p>
          <a:p>
            <a:pPr marL="457200" lvl="1" indent="0">
              <a:buNone/>
            </a:pPr>
            <a:r>
              <a:rPr lang="en-ZA" dirty="0"/>
              <a:t>'</a:t>
            </a:r>
            <a:r>
              <a:rPr lang="en-ZA" b="1" dirty="0">
                <a:solidFill>
                  <a:srgbClr val="720808"/>
                </a:solidFill>
              </a:rPr>
              <a:t>Being traumatized means continuing to organize your life as if the trauma were still going on- unchanged and immutable- as every new encounter or event is contaminated by the past</a:t>
            </a:r>
            <a:r>
              <a:rPr lang="en-ZA" dirty="0"/>
              <a:t>. </a:t>
            </a:r>
            <a:endParaRPr lang="en-ZA" dirty="0" smtClean="0"/>
          </a:p>
          <a:p>
            <a:pPr marL="457200" lvl="1" indent="0">
              <a:buNone/>
            </a:pPr>
            <a:endParaRPr lang="en-ZA" dirty="0"/>
          </a:p>
          <a:p>
            <a:pPr marL="457200" lvl="1" indent="0">
              <a:buNone/>
            </a:pPr>
            <a:r>
              <a:rPr lang="en-ZA" b="1" dirty="0" smtClean="0">
                <a:solidFill>
                  <a:schemeClr val="accent5">
                    <a:lumMod val="50000"/>
                  </a:schemeClr>
                </a:solidFill>
              </a:rPr>
              <a:t>After </a:t>
            </a:r>
            <a:r>
              <a:rPr lang="en-ZA" b="1" dirty="0">
                <a:solidFill>
                  <a:schemeClr val="accent5">
                    <a:lumMod val="50000"/>
                  </a:schemeClr>
                </a:solidFill>
              </a:rPr>
              <a:t>trauma the world is experienced with a different nervous system. </a:t>
            </a:r>
            <a:r>
              <a:rPr lang="en-ZA" b="1" dirty="0" smtClean="0">
                <a:solidFill>
                  <a:schemeClr val="accent5">
                    <a:lumMod val="50000"/>
                  </a:schemeClr>
                </a:solidFill>
              </a:rPr>
              <a:t>’</a:t>
            </a:r>
            <a:r>
              <a:rPr lang="en-ZA" b="1" dirty="0">
                <a:solidFill>
                  <a:schemeClr val="accent5">
                    <a:lumMod val="50000"/>
                  </a:schemeClr>
                </a:solidFill>
              </a:rPr>
              <a:t/>
            </a:r>
            <a:br>
              <a:rPr lang="en-ZA" b="1" dirty="0">
                <a:solidFill>
                  <a:schemeClr val="accent5">
                    <a:lumMod val="50000"/>
                  </a:schemeClr>
                </a:solidFill>
              </a:rPr>
            </a:br>
            <a:r>
              <a:rPr lang="en-ZA" sz="1400" dirty="0" smtClean="0"/>
              <a:t>(p.55)</a:t>
            </a:r>
            <a:r>
              <a:rPr lang="en-ZA" sz="1400" dirty="0"/>
              <a:t/>
            </a:r>
            <a:br>
              <a:rPr lang="en-ZA" sz="1400" dirty="0"/>
            </a:br>
            <a:endParaRPr lang="en-US" sz="1400" dirty="0"/>
          </a:p>
        </p:txBody>
      </p:sp>
    </p:spTree>
    <p:extLst>
      <p:ext uri="{BB962C8B-B14F-4D97-AF65-F5344CB8AC3E}">
        <p14:creationId xmlns:p14="http://schemas.microsoft.com/office/powerpoint/2010/main" val="2013364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ZA" dirty="0"/>
              <a:t>For a hundred years or more, every textbook of psychology and psychotherapy has advised that some method of talking about distressing feelings can resolve them. </a:t>
            </a:r>
            <a:endParaRPr lang="en-ZA" dirty="0" smtClean="0"/>
          </a:p>
          <a:p>
            <a:r>
              <a:rPr lang="en-ZA" dirty="0" smtClean="0"/>
              <a:t>However</a:t>
            </a:r>
            <a:r>
              <a:rPr lang="en-ZA" dirty="0"/>
              <a:t>, as we've seen, the experience of trauma itself gets in the way of being able to do that. </a:t>
            </a:r>
            <a:endParaRPr lang="en-ZA" dirty="0" smtClean="0"/>
          </a:p>
          <a:p>
            <a:r>
              <a:rPr lang="en-ZA" dirty="0" smtClean="0"/>
              <a:t>No </a:t>
            </a:r>
            <a:r>
              <a:rPr lang="en-ZA" dirty="0"/>
              <a:t>matter how much insight and understanding we develop, the rational brain is basically impotent to talk the emotional brain out of its own reality. </a:t>
            </a:r>
            <a:endParaRPr lang="en-US" dirty="0"/>
          </a:p>
        </p:txBody>
      </p:sp>
    </p:spTree>
    <p:extLst>
      <p:ext uri="{BB962C8B-B14F-4D97-AF65-F5344CB8AC3E}">
        <p14:creationId xmlns:p14="http://schemas.microsoft.com/office/powerpoint/2010/main" val="201072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endParaRPr lang="en-ZA" dirty="0">
              <a:solidFill>
                <a:srgbClr val="FF0000"/>
              </a:solidFill>
            </a:endParaRPr>
          </a:p>
          <a:p>
            <a:r>
              <a:rPr lang="en-ZA" dirty="0" smtClean="0"/>
              <a:t>Many </a:t>
            </a:r>
            <a:r>
              <a:rPr lang="en-ZA" dirty="0"/>
              <a:t>traumatized people find themselves chronically out of sync with the people around them. </a:t>
            </a:r>
            <a:endParaRPr lang="en-ZA" dirty="0" smtClean="0"/>
          </a:p>
          <a:p>
            <a:r>
              <a:rPr lang="en-ZA" dirty="0" smtClean="0"/>
              <a:t>Some </a:t>
            </a:r>
            <a:r>
              <a:rPr lang="en-ZA" dirty="0"/>
              <a:t>find comfort in groups where they can replay their combat experiences, rape,..</a:t>
            </a:r>
            <a:r>
              <a:rPr lang="en-ZA" dirty="0" smtClean="0"/>
              <a:t>.’</a:t>
            </a:r>
            <a:r>
              <a:rPr lang="en-ZA" sz="1600" dirty="0" smtClean="0"/>
              <a:t>(p.82)</a:t>
            </a:r>
          </a:p>
          <a:p>
            <a:r>
              <a:rPr lang="en-ZA" dirty="0" smtClean="0"/>
              <a:t>'</a:t>
            </a:r>
            <a:r>
              <a:rPr lang="en-ZA" dirty="0"/>
              <a:t>trauma is expressed not only as fight or flight but also as shutting down and failing to engage in the present.'</a:t>
            </a:r>
            <a:br>
              <a:rPr lang="en-ZA" dirty="0"/>
            </a:br>
            <a:r>
              <a:rPr lang="en-ZA" dirty="0"/>
              <a:t/>
            </a:r>
            <a:br>
              <a:rPr lang="en-ZA" dirty="0"/>
            </a:br>
            <a:r>
              <a:rPr lang="en-ZA" dirty="0"/>
              <a:t>'This sort of immobilization, generated by the reptilian brain, characterizes many chronically traumatized people,'</a:t>
            </a:r>
            <a:br>
              <a:rPr lang="en-ZA" dirty="0"/>
            </a:br>
            <a:endParaRPr lang="en-US" dirty="0"/>
          </a:p>
        </p:txBody>
      </p:sp>
    </p:spTree>
    <p:extLst>
      <p:ext uri="{BB962C8B-B14F-4D97-AF65-F5344CB8AC3E}">
        <p14:creationId xmlns:p14="http://schemas.microsoft.com/office/powerpoint/2010/main" val="2624570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ZA" dirty="0">
                <a:solidFill>
                  <a:srgbClr val="FF0000"/>
                </a:solidFill>
              </a:rPr>
              <a:t>'This is a particular problem with traumatized children. The acting- out kids tend to get attention; the blanked- out ones don't bother anybody and are left to lose their future bit by bit</a:t>
            </a:r>
            <a:r>
              <a:rPr lang="en-ZA" dirty="0" smtClean="0">
                <a:solidFill>
                  <a:srgbClr val="FF0000"/>
                </a:solidFill>
              </a:rPr>
              <a:t>.’P</a:t>
            </a:r>
            <a:r>
              <a:rPr lang="en-ZA" dirty="0">
                <a:solidFill>
                  <a:srgbClr val="FF0000"/>
                </a:solidFill>
              </a:rPr>
              <a:t>.79 </a:t>
            </a:r>
            <a:endParaRPr lang="en-ZA" dirty="0" smtClean="0">
              <a:solidFill>
                <a:srgbClr val="FF0000"/>
              </a:solidFill>
            </a:endParaRPr>
          </a:p>
          <a:p>
            <a:r>
              <a:rPr lang="en-ZA" dirty="0"/>
              <a:t>'Henry Krystal, who worked with more than a thousand Holocaust survivors in his effort to understand massive psychic trauma. </a:t>
            </a:r>
            <a:r>
              <a:rPr lang="en-ZA" dirty="0" smtClean="0"/>
              <a:t>(</a:t>
            </a:r>
            <a:r>
              <a:rPr lang="en-ZA" sz="1400" dirty="0" smtClean="0"/>
              <a:t>p.21) </a:t>
            </a:r>
          </a:p>
          <a:p>
            <a:pPr lvl="1"/>
            <a:endParaRPr lang="en-ZA" dirty="0"/>
          </a:p>
          <a:p>
            <a:pPr marL="457200" lvl="1" indent="0">
              <a:buNone/>
            </a:pPr>
            <a:r>
              <a:rPr lang="en-ZA" dirty="0" smtClean="0"/>
              <a:t>Krystal</a:t>
            </a:r>
            <a:r>
              <a:rPr lang="en-ZA" dirty="0"/>
              <a:t>, himself a concentration camp survivor, found that many of his patients were professionally successful, but their intimate relationships were bleak and distant. Suppressing their feelings had made it possible to attend to the business of the world, but at a price. </a:t>
            </a:r>
            <a:r>
              <a:rPr lang="en-ZA" b="1" dirty="0">
                <a:solidFill>
                  <a:srgbClr val="FF0000"/>
                </a:solidFill>
              </a:rPr>
              <a:t>They learned to shut down their once overwhelming emotions, and, as a result, they no longer recognized what they were </a:t>
            </a:r>
            <a:r>
              <a:rPr lang="en-ZA" b="1" dirty="0" smtClean="0">
                <a:solidFill>
                  <a:srgbClr val="FF0000"/>
                </a:solidFill>
              </a:rPr>
              <a:t>feeling</a:t>
            </a:r>
            <a:r>
              <a:rPr lang="en-ZA" dirty="0" smtClean="0"/>
              <a:t>.</a:t>
            </a:r>
            <a:r>
              <a:rPr lang="en-ZA" dirty="0"/>
              <a:t> </a:t>
            </a:r>
            <a:r>
              <a:rPr lang="en-ZA" sz="1600" dirty="0" smtClean="0"/>
              <a:t>(p.99)</a:t>
            </a:r>
            <a:r>
              <a:rPr lang="en-ZA" sz="1600" dirty="0"/>
              <a:t/>
            </a:r>
            <a:br>
              <a:rPr lang="en-ZA" sz="1600" dirty="0"/>
            </a:br>
            <a:endParaRPr lang="en-US" sz="1600" dirty="0">
              <a:solidFill>
                <a:srgbClr val="FF0000"/>
              </a:solidFill>
            </a:endParaRPr>
          </a:p>
        </p:txBody>
      </p:sp>
    </p:spTree>
    <p:extLst>
      <p:ext uri="{BB962C8B-B14F-4D97-AF65-F5344CB8AC3E}">
        <p14:creationId xmlns:p14="http://schemas.microsoft.com/office/powerpoint/2010/main" val="30140530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endParaRPr lang="en-US" dirty="0" smtClean="0"/>
          </a:p>
          <a:p>
            <a:r>
              <a:rPr lang="en-Z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Parents </a:t>
            </a:r>
            <a:r>
              <a:rPr lang="en-ZA" dirty="0"/>
              <a:t>who are preoccupied with their own trauma, such as domestic abuse or rape or the recent death of a parent or sibling, may also be too emotionally unstable and inconsistent to offer much comfort and protection. </a:t>
            </a:r>
            <a:endParaRPr lang="en-ZA" dirty="0" smtClean="0"/>
          </a:p>
          <a:p>
            <a:r>
              <a:rPr lang="en-ZA" dirty="0" smtClean="0"/>
              <a:t>While </a:t>
            </a:r>
            <a:r>
              <a:rPr lang="en-ZA" dirty="0"/>
              <a:t>all parents need all the help they can get to help raise secure children, traumatized parents, in particular, need help to be attuned to their children's needs</a:t>
            </a:r>
            <a:r>
              <a:rPr lang="en-ZA" dirty="0" smtClean="0"/>
              <a:t>.’</a:t>
            </a:r>
            <a:r>
              <a:rPr lang="en-ZA" dirty="0"/>
              <a:t/>
            </a:r>
            <a:br>
              <a:rPr lang="en-ZA" dirty="0"/>
            </a:br>
            <a:r>
              <a:rPr lang="en-ZA" sz="1700" dirty="0" smtClean="0"/>
              <a:t>(p.118)</a:t>
            </a:r>
            <a:r>
              <a:rPr lang="en-ZA" sz="1700" dirty="0"/>
              <a:t/>
            </a:r>
            <a:br>
              <a:rPr lang="en-ZA" sz="1700" dirty="0"/>
            </a:br>
            <a:endParaRPr lang="en-US" sz="1700" dirty="0"/>
          </a:p>
        </p:txBody>
      </p:sp>
    </p:spTree>
    <p:extLst>
      <p:ext uri="{BB962C8B-B14F-4D97-AF65-F5344CB8AC3E}">
        <p14:creationId xmlns:p14="http://schemas.microsoft.com/office/powerpoint/2010/main" val="39400014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0" indent="0">
              <a:buNone/>
            </a:pPr>
            <a:endParaRPr lang="en-ZA"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r>
              <a:rPr lang="en-Z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r>
              <a:rPr lang="en-Z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Traumatized people simultaneously remember too little and too much.'</a:t>
            </a:r>
            <a:br>
              <a:rPr lang="en-Z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en-Z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r>
              <a:rPr lang="en-Z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essence of trauma is that it is overwhelming, unbelievable, and unbearable.'</a:t>
            </a:r>
            <a:br>
              <a:rPr lang="en-Z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Z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ZA" sz="11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(p.195)</a:t>
            </a:r>
            <a:endParaRPr lang="en-US" sz="1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444378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Trans-generational Trauma</a:t>
            </a:r>
            <a:endParaRPr lang="en-US" dirty="0"/>
          </a:p>
        </p:txBody>
      </p:sp>
      <p:sp>
        <p:nvSpPr>
          <p:cNvPr id="3" name="Content Placeholder 2"/>
          <p:cNvSpPr>
            <a:spLocks noGrp="1"/>
          </p:cNvSpPr>
          <p:nvPr>
            <p:ph idx="1"/>
          </p:nvPr>
        </p:nvSpPr>
        <p:spPr/>
        <p:txBody>
          <a:bodyPr/>
          <a:lstStyle/>
          <a:p>
            <a:r>
              <a:rPr lang="en-US" dirty="0" smtClean="0"/>
              <a:t> </a:t>
            </a: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Prof van der </a:t>
            </a:r>
            <a:r>
              <a:rPr lang="en-US"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Kolk</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(2007) argued that childhood trauma is probably today’s most important public health challenge. </a:t>
            </a:r>
          </a:p>
          <a:p>
            <a:endParaRPr lang="en-US" dirty="0"/>
          </a:p>
          <a:p>
            <a:r>
              <a:rPr lang="en-US" b="1" dirty="0" smtClean="0">
                <a:solidFill>
                  <a:schemeClr val="accent4">
                    <a:lumMod val="50000"/>
                  </a:schemeClr>
                </a:solidFill>
              </a:rPr>
              <a:t>It is a challenge that can be overcome by appropriate prevention and intervention.</a:t>
            </a:r>
            <a:endParaRPr lang="en-US" b="1" dirty="0">
              <a:solidFill>
                <a:schemeClr val="accent4">
                  <a:lumMod val="50000"/>
                </a:schemeClr>
              </a:solidFill>
            </a:endParaRPr>
          </a:p>
        </p:txBody>
      </p:sp>
    </p:spTree>
    <p:extLst>
      <p:ext uri="{BB962C8B-B14F-4D97-AF65-F5344CB8AC3E}">
        <p14:creationId xmlns:p14="http://schemas.microsoft.com/office/powerpoint/2010/main" val="1824299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In studies in South America Blanco (in Levine &amp; Kline, 2007) developed a 5-year generation account of violence;</a:t>
            </a:r>
          </a:p>
          <a:p>
            <a:r>
              <a:rPr lang="en-US" dirty="0" smtClean="0">
                <a:solidFill>
                  <a:srgbClr val="623C08"/>
                </a:solidFill>
              </a:rPr>
              <a:t>1</a:t>
            </a:r>
            <a:r>
              <a:rPr lang="en-US" baseline="30000" dirty="0" smtClean="0">
                <a:solidFill>
                  <a:srgbClr val="623C08"/>
                </a:solidFill>
              </a:rPr>
              <a:t>st</a:t>
            </a:r>
            <a:r>
              <a:rPr lang="en-US" dirty="0" smtClean="0"/>
              <a:t> Generation ; killing, </a:t>
            </a:r>
            <a:r>
              <a:rPr lang="en-US" dirty="0" err="1" smtClean="0"/>
              <a:t>inprisonment</a:t>
            </a:r>
            <a:r>
              <a:rPr lang="en-US" dirty="0" smtClean="0"/>
              <a:t> and enslavement.</a:t>
            </a:r>
          </a:p>
          <a:p>
            <a:r>
              <a:rPr lang="en-US" dirty="0" smtClean="0">
                <a:solidFill>
                  <a:srgbClr val="623C08"/>
                </a:solidFill>
              </a:rPr>
              <a:t>2</a:t>
            </a:r>
            <a:r>
              <a:rPr lang="en-US" baseline="30000" dirty="0" smtClean="0">
                <a:solidFill>
                  <a:srgbClr val="623C08"/>
                </a:solidFill>
              </a:rPr>
              <a:t>nd</a:t>
            </a:r>
            <a:r>
              <a:rPr lang="en-US" dirty="0" smtClean="0">
                <a:solidFill>
                  <a:srgbClr val="623C08"/>
                </a:solidFill>
              </a:rPr>
              <a:t> </a:t>
            </a:r>
            <a:r>
              <a:rPr lang="en-US" dirty="0" smtClean="0"/>
              <a:t>Generation; overuse of alcohol 7 drugs &amp; trauma related illness</a:t>
            </a:r>
          </a:p>
          <a:p>
            <a:endParaRPr lang="en-US" dirty="0"/>
          </a:p>
        </p:txBody>
      </p:sp>
    </p:spTree>
    <p:extLst>
      <p:ext uri="{BB962C8B-B14F-4D97-AF65-F5344CB8AC3E}">
        <p14:creationId xmlns:p14="http://schemas.microsoft.com/office/powerpoint/2010/main" val="8222483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solidFill>
                  <a:srgbClr val="623C08"/>
                </a:solidFill>
              </a:rPr>
              <a:t>3</a:t>
            </a:r>
            <a:r>
              <a:rPr lang="en-US" baseline="30000" dirty="0" smtClean="0">
                <a:solidFill>
                  <a:srgbClr val="623C08"/>
                </a:solidFill>
              </a:rPr>
              <a:t>rd</a:t>
            </a:r>
            <a:r>
              <a:rPr lang="en-US" dirty="0" smtClean="0">
                <a:solidFill>
                  <a:srgbClr val="623C08"/>
                </a:solidFill>
              </a:rPr>
              <a:t> </a:t>
            </a:r>
            <a:r>
              <a:rPr lang="en-US" dirty="0" smtClean="0"/>
              <a:t>Generation; Increased spousal abuse &amp; other forms of domestic violence Breakdown of family unit</a:t>
            </a:r>
          </a:p>
          <a:p>
            <a:r>
              <a:rPr lang="en-US" dirty="0" smtClean="0">
                <a:solidFill>
                  <a:srgbClr val="623C08"/>
                </a:solidFill>
              </a:rPr>
              <a:t>4th</a:t>
            </a:r>
            <a:r>
              <a:rPr lang="en-US" dirty="0" smtClean="0"/>
              <a:t> Generation; trauma enacted in family (cycle of family violence` - challenge to family unity and societal norms</a:t>
            </a:r>
          </a:p>
          <a:p>
            <a:r>
              <a:rPr lang="en-US" dirty="0" smtClean="0">
                <a:solidFill>
                  <a:srgbClr val="623C08"/>
                </a:solidFill>
              </a:rPr>
              <a:t>5th</a:t>
            </a:r>
            <a:r>
              <a:rPr lang="en-US" dirty="0" smtClean="0"/>
              <a:t>Generation;Cycle of violence repeated and compounded – </a:t>
            </a:r>
            <a:r>
              <a:rPr lang="en-US" dirty="0" smtClean="0">
                <a:solidFill>
                  <a:schemeClr val="accent2">
                    <a:lumMod val="50000"/>
                    <a:lumOff val="50000"/>
                  </a:schemeClr>
                </a:solidFill>
              </a:rPr>
              <a:t>trauma begs trauma </a:t>
            </a:r>
            <a:r>
              <a:rPr lang="en-US" dirty="0" smtClean="0"/>
              <a:t>– increased societal distress.</a:t>
            </a:r>
          </a:p>
          <a:p>
            <a:pPr algn="ct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Ultimately break-down of a functional society</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9888596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Trauma</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HT is defined as:</a:t>
            </a:r>
          </a:p>
          <a:p>
            <a:pPr marL="0" indent="0">
              <a:buNone/>
            </a:pPr>
            <a:r>
              <a:rPr lang="en-US" dirty="0" smtClean="0"/>
              <a:t> ‘the subjective experience experiencing and remembering of events in the mind of an individual or the life of a community, passed from adults to children in cyclic processes as ‘collective emotional and psychological injury…</a:t>
            </a:r>
            <a:r>
              <a:rPr lang="en-US" b="1" dirty="0" smtClean="0"/>
              <a:t>over the life span and across generations.’</a:t>
            </a:r>
            <a:r>
              <a:rPr lang="en-US" dirty="0" smtClean="0"/>
              <a:t> (</a:t>
            </a:r>
            <a:r>
              <a:rPr lang="en-US" dirty="0" err="1" smtClean="0"/>
              <a:t>Muid</a:t>
            </a:r>
            <a:r>
              <a:rPr lang="en-US" dirty="0" smtClean="0"/>
              <a:t>, 2006, p.36)</a:t>
            </a:r>
          </a:p>
          <a:p>
            <a:pPr marL="0" indent="0">
              <a:buNone/>
            </a:pPr>
            <a:r>
              <a:rPr lang="en-US" dirty="0" smtClean="0"/>
              <a:t>Duran &amp; Duran (1995) suggests that ‘historical trauma becomes </a:t>
            </a:r>
            <a:r>
              <a:rPr lang="en-US" b="1" dirty="0" smtClean="0"/>
              <a:t>embedded in the cultural memory </a:t>
            </a:r>
            <a:r>
              <a:rPr lang="en-US" dirty="0" smtClean="0"/>
              <a:t>of people and is passed on by the same mechanisms by which culture is generally transmitted, therefore becomes ‘</a:t>
            </a:r>
            <a:r>
              <a:rPr lang="en-US" dirty="0" err="1" smtClean="0"/>
              <a:t>normalised</a:t>
            </a:r>
            <a:r>
              <a:rPr lang="en-US" dirty="0" smtClean="0"/>
              <a:t>’ within that culture.</a:t>
            </a:r>
            <a:endParaRPr lang="en-US" dirty="0"/>
          </a:p>
          <a:p>
            <a:endParaRPr lang="en-US" dirty="0" smtClean="0"/>
          </a:p>
          <a:p>
            <a:endParaRPr lang="en-US" dirty="0"/>
          </a:p>
        </p:txBody>
      </p:sp>
    </p:spTree>
    <p:extLst>
      <p:ext uri="{BB962C8B-B14F-4D97-AF65-F5344CB8AC3E}">
        <p14:creationId xmlns:p14="http://schemas.microsoft.com/office/powerpoint/2010/main" val="3879535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The </a:t>
            </a:r>
            <a:r>
              <a:rPr lang="en-US" sz="2400" dirty="0"/>
              <a:t>key to healing i</a:t>
            </a:r>
            <a:r>
              <a:rPr lang="en-US" sz="2400" dirty="0" smtClean="0"/>
              <a:t>s </a:t>
            </a:r>
            <a:r>
              <a:rPr lang="en-US" sz="2400" dirty="0"/>
              <a:t>understanding how the human</a:t>
            </a:r>
            <a:br>
              <a:rPr lang="en-US" sz="2400" dirty="0"/>
            </a:br>
            <a:r>
              <a:rPr lang="en-US" sz="2400" dirty="0"/>
              <a:t> organism works</a:t>
            </a:r>
            <a:r>
              <a:rPr lang="en-US" sz="2400" dirty="0" smtClean="0"/>
              <a:t>.</a:t>
            </a:r>
            <a:r>
              <a:rPr lang="en-US" sz="2400" dirty="0"/>
              <a:t/>
            </a:r>
            <a:br>
              <a:rPr lang="en-US" sz="2400" dirty="0"/>
            </a:br>
            <a:endParaRPr lang="en-US" sz="2400" dirty="0"/>
          </a:p>
        </p:txBody>
      </p:sp>
      <p:pic>
        <p:nvPicPr>
          <p:cNvPr id="4" name="Content Placeholder 3" descr="IMG_0977.PNG"/>
          <p:cNvPicPr>
            <a:picLocks noGrp="1" noChangeAspect="1"/>
          </p:cNvPicPr>
          <p:nvPr>
            <p:ph idx="1"/>
          </p:nvPr>
        </p:nvPicPr>
        <p:blipFill>
          <a:blip r:embed="rId2">
            <a:extLst>
              <a:ext uri="{28A0092B-C50C-407E-A947-70E740481C1C}">
                <a14:useLocalDpi xmlns:a14="http://schemas.microsoft.com/office/drawing/2010/main" val="0"/>
              </a:ext>
            </a:extLst>
          </a:blip>
          <a:srcRect t="13027" b="13027"/>
          <a:stretch>
            <a:fillRect/>
          </a:stretch>
        </p:blipFill>
        <p:spPr/>
      </p:pic>
    </p:spTree>
    <p:extLst>
      <p:ext uri="{BB962C8B-B14F-4D97-AF65-F5344CB8AC3E}">
        <p14:creationId xmlns:p14="http://schemas.microsoft.com/office/powerpoint/2010/main" val="3482170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Suggestions for treatment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 Best if done by individuals of the same culture/group – to be really trusted.</a:t>
            </a:r>
          </a:p>
          <a:p>
            <a:r>
              <a:rPr lang="en-US" dirty="0" smtClean="0"/>
              <a:t>Both parents and children needs support; together and apart.</a:t>
            </a:r>
          </a:p>
          <a:p>
            <a:r>
              <a:rPr lang="en-US" dirty="0" smtClean="0"/>
              <a:t>A mixture of techniques may be used – more research needed.</a:t>
            </a:r>
          </a:p>
          <a:p>
            <a:r>
              <a:rPr lang="en-US" dirty="0" smtClean="0"/>
              <a:t>Groups of children can be helped at schools.</a:t>
            </a:r>
          </a:p>
          <a:p>
            <a:r>
              <a:rPr lang="en-US" dirty="0" smtClean="0"/>
              <a:t>Recent studies shows the best order of treatment are in phases:</a:t>
            </a:r>
          </a:p>
          <a:p>
            <a:endParaRPr lang="en-US" dirty="0"/>
          </a:p>
        </p:txBody>
      </p:sp>
    </p:spTree>
    <p:extLst>
      <p:ext uri="{BB962C8B-B14F-4D97-AF65-F5344CB8AC3E}">
        <p14:creationId xmlns:p14="http://schemas.microsoft.com/office/powerpoint/2010/main" val="27316710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Phases of Treatment</a:t>
            </a:r>
            <a:endParaRPr lang="en-US" dirty="0"/>
          </a:p>
        </p:txBody>
      </p:sp>
      <p:sp>
        <p:nvSpPr>
          <p:cNvPr id="3" name="Content Placeholder 2"/>
          <p:cNvSpPr>
            <a:spLocks noGrp="1"/>
          </p:cNvSpPr>
          <p:nvPr>
            <p:ph idx="1"/>
          </p:nvPr>
        </p:nvSpPr>
        <p:spPr/>
        <p:txBody>
          <a:bodyPr/>
          <a:lstStyle/>
          <a:p>
            <a:endParaRPr lang="en-US" dirty="0" smtClean="0"/>
          </a:p>
          <a:p>
            <a:r>
              <a:rPr lang="en-US" dirty="0" smtClean="0"/>
              <a:t>1. Stabilization</a:t>
            </a:r>
          </a:p>
          <a:p>
            <a:r>
              <a:rPr lang="en-US" dirty="0" smtClean="0"/>
              <a:t>2. Resolution of Traumatic memory</a:t>
            </a:r>
          </a:p>
          <a:p>
            <a:r>
              <a:rPr lang="en-US" dirty="0" smtClean="0"/>
              <a:t>3. Personality re-integration</a:t>
            </a:r>
          </a:p>
          <a:p>
            <a:endParaRPr lang="en-US" dirty="0"/>
          </a:p>
        </p:txBody>
      </p:sp>
    </p:spTree>
    <p:extLst>
      <p:ext uri="{BB962C8B-B14F-4D97-AF65-F5344CB8AC3E}">
        <p14:creationId xmlns:p14="http://schemas.microsoft.com/office/powerpoint/2010/main" val="20118669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smtClean="0"/>
          </a:p>
          <a:p>
            <a:r>
              <a:rPr lang="en-US" dirty="0" smtClean="0"/>
              <a:t>State/Government </a:t>
            </a:r>
            <a:r>
              <a:rPr lang="en-US" dirty="0"/>
              <a:t>involvement essential in providing support systems for </a:t>
            </a:r>
            <a:r>
              <a:rPr lang="en-US" dirty="0" smtClean="0"/>
              <a:t>traumatized families</a:t>
            </a:r>
            <a:r>
              <a:rPr lang="en-US" dirty="0"/>
              <a:t>; Training of skilled support staff. </a:t>
            </a:r>
            <a:endParaRPr lang="en-US" dirty="0" smtClean="0"/>
          </a:p>
          <a:p>
            <a:r>
              <a:rPr lang="en-US" dirty="0"/>
              <a:t>C</a:t>
            </a:r>
            <a:r>
              <a:rPr lang="en-US" dirty="0" smtClean="0"/>
              <a:t>ommunities support systems;and churches if relevant. </a:t>
            </a:r>
          </a:p>
          <a:p>
            <a:r>
              <a:rPr lang="en-US" dirty="0" smtClean="0"/>
              <a:t>Schools, Social-workers, Employment, Mental and Health systems.</a:t>
            </a:r>
          </a:p>
        </p:txBody>
      </p:sp>
    </p:spTree>
    <p:extLst>
      <p:ext uri="{BB962C8B-B14F-4D97-AF65-F5344CB8AC3E}">
        <p14:creationId xmlns:p14="http://schemas.microsoft.com/office/powerpoint/2010/main" val="3491035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a:p>
          <a:p>
            <a:pPr marL="0" indent="0">
              <a:buNone/>
            </a:pPr>
            <a:endParaRPr lang="en-US" dirty="0"/>
          </a:p>
        </p:txBody>
      </p:sp>
      <p:sp>
        <p:nvSpPr>
          <p:cNvPr id="4" name="Rectangle 3"/>
          <p:cNvSpPr/>
          <p:nvPr/>
        </p:nvSpPr>
        <p:spPr>
          <a:xfrm>
            <a:off x="2286000" y="2274838"/>
            <a:ext cx="4572000" cy="2677656"/>
          </a:xfrm>
          <a:prstGeom prst="rect">
            <a:avLst/>
          </a:prstGeom>
        </p:spPr>
        <p:txBody>
          <a:bodyPr>
            <a:spAutoFit/>
          </a:bodyPr>
          <a:lstStyle/>
          <a:p>
            <a:r>
              <a:rPr lang="en-ZA" sz="2400" dirty="0" smtClean="0"/>
              <a:t>Neuroimaging </a:t>
            </a:r>
            <a:r>
              <a:rPr lang="en-ZA" sz="2400" dirty="0"/>
              <a:t>made it possible to see inside the </a:t>
            </a:r>
            <a:r>
              <a:rPr lang="en-ZA" sz="2400" dirty="0" smtClean="0"/>
              <a:t>engine [brain]. </a:t>
            </a:r>
            <a:r>
              <a:rPr lang="en-ZA" sz="2400" dirty="0"/>
              <a:t>By doing so it has also transformed </a:t>
            </a:r>
            <a:r>
              <a:rPr lang="en-ZA" sz="2400" dirty="0" smtClean="0"/>
              <a:t>our understanding </a:t>
            </a:r>
            <a:r>
              <a:rPr lang="en-ZA" sz="2400" dirty="0"/>
              <a:t>of trauma. (41)</a:t>
            </a:r>
            <a:br>
              <a:rPr lang="en-ZA" sz="2400" dirty="0"/>
            </a:br>
            <a:endParaRPr lang="en-US" sz="2400" dirty="0"/>
          </a:p>
          <a:p>
            <a:endParaRPr lang="en-ZA" sz="2400" dirty="0" smtClean="0"/>
          </a:p>
          <a:p>
            <a:endParaRPr lang="en-ZA" sz="2400" dirty="0"/>
          </a:p>
        </p:txBody>
      </p:sp>
    </p:spTree>
    <p:extLst>
      <p:ext uri="{BB962C8B-B14F-4D97-AF65-F5344CB8AC3E}">
        <p14:creationId xmlns:p14="http://schemas.microsoft.com/office/powerpoint/2010/main" val="198541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Trauma’s legacies</a:t>
            </a:r>
            <a:endParaRPr lang="en-US" dirty="0"/>
          </a:p>
        </p:txBody>
      </p:sp>
      <p:sp>
        <p:nvSpPr>
          <p:cNvPr id="3" name="Content Placeholder 2"/>
          <p:cNvSpPr>
            <a:spLocks noGrp="1"/>
          </p:cNvSpPr>
          <p:nvPr>
            <p:ph idx="1"/>
          </p:nvPr>
        </p:nvSpPr>
        <p:spPr>
          <a:xfrm>
            <a:off x="0" y="1655195"/>
            <a:ext cx="9033401" cy="5202805"/>
          </a:xfrm>
        </p:spPr>
        <p:txBody>
          <a:bodyPr>
            <a:normAutofit fontScale="25000" lnSpcReduction="20000"/>
          </a:bodyPr>
          <a:lstStyle/>
          <a:p>
            <a:pPr marL="0" indent="0">
              <a:buNone/>
            </a:pPr>
            <a:r>
              <a:rPr lang="en-US" sz="9600" dirty="0" smtClean="0"/>
              <a:t>Traumatic experiences </a:t>
            </a:r>
            <a:r>
              <a:rPr lang="en-US" sz="9600" dirty="0"/>
              <a:t>leave </a:t>
            </a:r>
            <a:r>
              <a:rPr lang="en-US" sz="9600" dirty="0" smtClean="0"/>
              <a:t>traces on </a:t>
            </a:r>
            <a:r>
              <a:rPr lang="en-US" sz="9600" dirty="0"/>
              <a:t>a large </a:t>
            </a:r>
            <a:r>
              <a:rPr lang="en-US" sz="9600" dirty="0" smtClean="0"/>
              <a:t>scale; on </a:t>
            </a:r>
            <a:r>
              <a:rPr lang="en-US" sz="9600" dirty="0"/>
              <a:t>our histories and </a:t>
            </a:r>
            <a:r>
              <a:rPr lang="en-US" sz="9600" dirty="0" smtClean="0"/>
              <a:t>cultures,</a:t>
            </a:r>
            <a:r>
              <a:rPr lang="en-US" sz="9600" dirty="0"/>
              <a:t> </a:t>
            </a:r>
            <a:r>
              <a:rPr lang="en-US" sz="9600" dirty="0" smtClean="0"/>
              <a:t>close </a:t>
            </a:r>
            <a:r>
              <a:rPr lang="en-US" sz="9600" dirty="0"/>
              <a:t>to home, on our </a:t>
            </a:r>
            <a:r>
              <a:rPr lang="en-US" sz="9600" dirty="0" smtClean="0"/>
              <a:t>families -- </a:t>
            </a:r>
            <a:r>
              <a:rPr lang="en-US" sz="9600" dirty="0"/>
              <a:t>with dark secrets </a:t>
            </a:r>
            <a:r>
              <a:rPr lang="en-US" sz="9600" dirty="0" smtClean="0"/>
              <a:t>being passed down generations</a:t>
            </a:r>
            <a:r>
              <a:rPr lang="en-US" sz="9600" dirty="0"/>
              <a:t>. </a:t>
            </a:r>
            <a:endParaRPr lang="en-US" sz="9600" dirty="0" smtClean="0"/>
          </a:p>
          <a:p>
            <a:pPr marL="0" indent="0">
              <a:buNone/>
            </a:pPr>
            <a:r>
              <a:rPr lang="en-US" sz="9600" dirty="0" smtClean="0"/>
              <a:t>They </a:t>
            </a:r>
            <a:r>
              <a:rPr lang="en-US" sz="9600" dirty="0"/>
              <a:t>also leave traces on our minds </a:t>
            </a:r>
            <a:r>
              <a:rPr lang="en-US" sz="9600" dirty="0" smtClean="0"/>
              <a:t>and </a:t>
            </a:r>
            <a:r>
              <a:rPr lang="en-US" sz="9600" dirty="0"/>
              <a:t>emotions, on our capacity for joy and intimacy, </a:t>
            </a:r>
            <a:r>
              <a:rPr lang="en-US" sz="9600" dirty="0" smtClean="0"/>
              <a:t>and </a:t>
            </a:r>
            <a:r>
              <a:rPr lang="en-US" sz="9600" dirty="0"/>
              <a:t>even on our biology and immune systems. </a:t>
            </a:r>
            <a:endParaRPr lang="en-US" sz="9600" dirty="0" smtClean="0"/>
          </a:p>
          <a:p>
            <a:pPr marL="0" indent="0">
              <a:buNone/>
            </a:pPr>
            <a:r>
              <a:rPr lang="en-US" sz="9600" dirty="0" smtClean="0"/>
              <a:t>Trauma affects </a:t>
            </a:r>
            <a:r>
              <a:rPr lang="en-US" sz="9600" dirty="0"/>
              <a:t>not only those who are directly </a:t>
            </a:r>
            <a:r>
              <a:rPr lang="en-US" sz="9600" dirty="0" smtClean="0"/>
              <a:t>exposed </a:t>
            </a:r>
            <a:r>
              <a:rPr lang="en-US" sz="9600" dirty="0"/>
              <a:t>to it, but also those around them. </a:t>
            </a:r>
            <a:r>
              <a:rPr lang="en-US" sz="9600" dirty="0" smtClean="0"/>
              <a:t>Soldiers returning </a:t>
            </a:r>
            <a:r>
              <a:rPr lang="en-US" sz="9600" dirty="0"/>
              <a:t>home from combat may frighten their </a:t>
            </a:r>
            <a:r>
              <a:rPr lang="en-US" sz="9600" dirty="0" smtClean="0"/>
              <a:t>families </a:t>
            </a:r>
            <a:r>
              <a:rPr lang="en-US" sz="9600" dirty="0"/>
              <a:t>with their rages and emotional absence. </a:t>
            </a:r>
            <a:endParaRPr lang="en-US" sz="9600" dirty="0" smtClean="0"/>
          </a:p>
          <a:p>
            <a:pPr marL="0" indent="0">
              <a:buNone/>
            </a:pPr>
            <a:r>
              <a:rPr lang="en-US" sz="9600" dirty="0" smtClean="0"/>
              <a:t>The </a:t>
            </a:r>
            <a:r>
              <a:rPr lang="en-US" sz="9600" dirty="0"/>
              <a:t>wives of men who suffer from PTSD tend to </a:t>
            </a:r>
            <a:r>
              <a:rPr lang="en-US" sz="9600" dirty="0" smtClean="0"/>
              <a:t>become </a:t>
            </a:r>
            <a:r>
              <a:rPr lang="en-US" sz="9600" dirty="0"/>
              <a:t>depressed, and the children of depressed </a:t>
            </a:r>
            <a:r>
              <a:rPr lang="en-US" sz="9600" dirty="0" smtClean="0"/>
              <a:t>mothers </a:t>
            </a:r>
            <a:r>
              <a:rPr lang="en-US" sz="9600" dirty="0"/>
              <a:t>are at risk of growing up insecure and </a:t>
            </a:r>
            <a:r>
              <a:rPr lang="en-US" sz="9600" dirty="0" smtClean="0"/>
              <a:t>anxious</a:t>
            </a:r>
            <a:r>
              <a:rPr lang="en-US" sz="9600" dirty="0"/>
              <a:t>. (p.1</a:t>
            </a:r>
            <a:r>
              <a:rPr lang="en-US" sz="9600" dirty="0" smtClean="0"/>
              <a:t>)</a:t>
            </a:r>
          </a:p>
          <a:p>
            <a:pPr marL="0" indent="0">
              <a:buNone/>
            </a:pPr>
            <a:r>
              <a:rPr lang="en-US" sz="9600" dirty="0" smtClean="0"/>
              <a:t>Anxiety, depression suicidal ideation, violence and aggression its companions.</a:t>
            </a:r>
          </a:p>
        </p:txBody>
      </p:sp>
    </p:spTree>
    <p:extLst>
      <p:ext uri="{BB962C8B-B14F-4D97-AF65-F5344CB8AC3E}">
        <p14:creationId xmlns:p14="http://schemas.microsoft.com/office/powerpoint/2010/main" val="285793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shows…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a:t>
            </a:r>
            <a:r>
              <a:rPr lang="en-US" dirty="0" smtClean="0"/>
              <a:t>rauma </a:t>
            </a:r>
            <a:r>
              <a:rPr lang="en-US" dirty="0"/>
              <a:t>produces actual physiological </a:t>
            </a:r>
            <a:r>
              <a:rPr lang="en-US" dirty="0" smtClean="0"/>
              <a:t>changes:</a:t>
            </a:r>
          </a:p>
          <a:p>
            <a:r>
              <a:rPr lang="en-US" dirty="0"/>
              <a:t>*</a:t>
            </a:r>
            <a:r>
              <a:rPr lang="en-US" dirty="0" smtClean="0"/>
              <a:t> a </a:t>
            </a:r>
            <a:r>
              <a:rPr lang="en-US" dirty="0"/>
              <a:t>recalibration of the brain's alarm </a:t>
            </a:r>
            <a:r>
              <a:rPr lang="en-US" dirty="0" smtClean="0"/>
              <a:t>system;</a:t>
            </a:r>
          </a:p>
          <a:p>
            <a:r>
              <a:rPr lang="en-US" dirty="0"/>
              <a:t>*</a:t>
            </a:r>
            <a:r>
              <a:rPr lang="en-US" dirty="0" smtClean="0"/>
              <a:t> </a:t>
            </a:r>
            <a:r>
              <a:rPr lang="en-US" dirty="0"/>
              <a:t>an increase in stress hormone </a:t>
            </a:r>
            <a:r>
              <a:rPr lang="en-US" dirty="0" smtClean="0"/>
              <a:t>activity; </a:t>
            </a:r>
          </a:p>
          <a:p>
            <a:r>
              <a:rPr lang="en-US" dirty="0" smtClean="0"/>
              <a:t>*alterations </a:t>
            </a:r>
            <a:r>
              <a:rPr lang="en-US" dirty="0"/>
              <a:t>in the system that filters relevant information from irrelevant. </a:t>
            </a:r>
            <a:endParaRPr lang="en-US" dirty="0" smtClean="0"/>
          </a:p>
          <a:p>
            <a:r>
              <a:rPr lang="en-US" dirty="0">
                <a:solidFill>
                  <a:srgbClr val="FF0000"/>
                </a:solidFill>
              </a:rPr>
              <a:t>T</a:t>
            </a:r>
            <a:r>
              <a:rPr lang="en-US" dirty="0" smtClean="0">
                <a:solidFill>
                  <a:srgbClr val="FF0000"/>
                </a:solidFill>
              </a:rPr>
              <a:t>rauma </a:t>
            </a:r>
            <a:r>
              <a:rPr lang="en-US" dirty="0">
                <a:solidFill>
                  <a:srgbClr val="FF0000"/>
                </a:solidFill>
              </a:rPr>
              <a:t>compromises </a:t>
            </a:r>
            <a:r>
              <a:rPr lang="en-US" dirty="0"/>
              <a:t>the brain area that communicates the physical, embodied feeling of being alive. </a:t>
            </a:r>
          </a:p>
          <a:p>
            <a:r>
              <a:rPr lang="en-US" dirty="0"/>
              <a:t>These changes explain why traumatized individuals become </a:t>
            </a:r>
            <a:r>
              <a:rPr lang="en-US" dirty="0" err="1"/>
              <a:t>hypervigilant</a:t>
            </a:r>
            <a:r>
              <a:rPr lang="en-US" dirty="0"/>
              <a:t> to threat at the expense of </a:t>
            </a:r>
            <a:r>
              <a:rPr lang="en-US" dirty="0" smtClean="0"/>
              <a:t>spontaneously </a:t>
            </a:r>
            <a:r>
              <a:rPr lang="en-US" dirty="0"/>
              <a:t>engaging in their day- to- day lives</a:t>
            </a:r>
            <a:r>
              <a:rPr lang="en-US" dirty="0" smtClean="0"/>
              <a:t>. (p.3)</a:t>
            </a:r>
            <a:endParaRPr lang="en-US" dirty="0"/>
          </a:p>
          <a:p>
            <a:pPr marL="0" indent="0">
              <a:buNone/>
            </a:pPr>
            <a:endParaRPr lang="en-US" dirty="0">
              <a:solidFill>
                <a:prstClr val="black"/>
              </a:solidFill>
              <a:latin typeface="Helvetica"/>
            </a:endParaRPr>
          </a:p>
        </p:txBody>
      </p:sp>
    </p:spTree>
    <p:extLst>
      <p:ext uri="{BB962C8B-B14F-4D97-AF65-F5344CB8AC3E}">
        <p14:creationId xmlns:p14="http://schemas.microsoft.com/office/powerpoint/2010/main" val="2037776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feels…</a:t>
            </a:r>
            <a:endParaRPr lang="en-US" dirty="0"/>
          </a:p>
        </p:txBody>
      </p:sp>
      <p:sp>
        <p:nvSpPr>
          <p:cNvPr id="3" name="Content Placeholder 2"/>
          <p:cNvSpPr>
            <a:spLocks noGrp="1"/>
          </p:cNvSpPr>
          <p:nvPr>
            <p:ph idx="1"/>
          </p:nvPr>
        </p:nvSpPr>
        <p:spPr/>
        <p:txBody>
          <a:bodyPr/>
          <a:lstStyle/>
          <a:p>
            <a:pPr marL="0" indent="0">
              <a:buNone/>
            </a:pPr>
            <a:endParaRPr lang="en-US" dirty="0" smtClean="0">
              <a:solidFill>
                <a:prstClr val="black"/>
              </a:solidFill>
              <a:latin typeface="Helvetica"/>
            </a:endParaRPr>
          </a:p>
          <a:p>
            <a:pPr marL="0" indent="0">
              <a:buNone/>
            </a:pPr>
            <a:endParaRPr lang="en-US" dirty="0" smtClean="0">
              <a:solidFill>
                <a:prstClr val="black"/>
              </a:solidFill>
              <a:latin typeface="Helvetica"/>
            </a:endParaRPr>
          </a:p>
          <a:p>
            <a:pPr marL="0" indent="0">
              <a:buNone/>
            </a:pPr>
            <a:r>
              <a:rPr lang="en-US" sz="2800" dirty="0" smtClean="0">
                <a:solidFill>
                  <a:prstClr val="black"/>
                </a:solidFill>
                <a:latin typeface="Helvetica"/>
              </a:rPr>
              <a:t>‘Feeling </a:t>
            </a:r>
            <a:r>
              <a:rPr lang="en-US" sz="2800" dirty="0">
                <a:solidFill>
                  <a:prstClr val="black"/>
                </a:solidFill>
                <a:latin typeface="Helvetica"/>
              </a:rPr>
              <a:t>out of control, survivors of trauma often begin to fear that they are damaged to the core and beyond redemption.’</a:t>
            </a:r>
            <a:r>
              <a:rPr lang="en-US" dirty="0">
                <a:solidFill>
                  <a:prstClr val="black"/>
                </a:solidFill>
                <a:latin typeface="Helvetica"/>
              </a:rPr>
              <a:t> (p.2</a:t>
            </a:r>
            <a:r>
              <a:rPr lang="en-US" dirty="0" smtClean="0">
                <a:solidFill>
                  <a:prstClr val="black"/>
                </a:solidFill>
                <a:latin typeface="Helvetica"/>
              </a:rPr>
              <a:t>)</a:t>
            </a:r>
          </a:p>
          <a:p>
            <a:pPr marL="0" indent="0">
              <a:buNone/>
            </a:pPr>
            <a:endParaRPr lang="en-US" dirty="0">
              <a:solidFill>
                <a:prstClr val="black"/>
              </a:solidFill>
              <a:latin typeface="Helvetica"/>
            </a:endParaRPr>
          </a:p>
          <a:p>
            <a:pPr marL="0" indent="0">
              <a:buNone/>
            </a:pPr>
            <a:endParaRPr lang="en-US" dirty="0">
              <a:solidFill>
                <a:prstClr val="black"/>
              </a:solidFill>
              <a:latin typeface="Helvetica"/>
            </a:endParaRPr>
          </a:p>
          <a:p>
            <a:endParaRPr lang="en-US" dirty="0">
              <a:solidFill>
                <a:prstClr val="black"/>
              </a:solidFill>
              <a:latin typeface="Helvetica"/>
            </a:endParaRPr>
          </a:p>
          <a:p>
            <a:endParaRPr lang="en-US" dirty="0"/>
          </a:p>
        </p:txBody>
      </p:sp>
    </p:spTree>
    <p:extLst>
      <p:ext uri="{BB962C8B-B14F-4D97-AF65-F5344CB8AC3E}">
        <p14:creationId xmlns:p14="http://schemas.microsoft.com/office/powerpoint/2010/main" val="3826466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‘We </a:t>
            </a:r>
            <a:r>
              <a:rPr lang="en-US" dirty="0"/>
              <a:t>now know that their behaviors are not the </a:t>
            </a:r>
            <a:r>
              <a:rPr lang="en-US" dirty="0" smtClean="0"/>
              <a:t>result </a:t>
            </a:r>
            <a:r>
              <a:rPr lang="en-US" dirty="0"/>
              <a:t>of moral failings or signs of lack of willpower </a:t>
            </a:r>
            <a:r>
              <a:rPr lang="en-US" dirty="0" smtClean="0"/>
              <a:t>or bad </a:t>
            </a:r>
            <a:r>
              <a:rPr lang="en-US" dirty="0"/>
              <a:t>character- they are caused by actual changes </a:t>
            </a:r>
            <a:r>
              <a:rPr lang="en-US" dirty="0" smtClean="0"/>
              <a:t>in the </a:t>
            </a:r>
            <a:r>
              <a:rPr lang="en-US" dirty="0"/>
              <a:t>brain</a:t>
            </a:r>
            <a:r>
              <a:rPr lang="en-US" dirty="0" smtClean="0"/>
              <a:t>.’ (p.13)</a:t>
            </a:r>
            <a:endParaRPr lang="en-US" dirty="0"/>
          </a:p>
        </p:txBody>
      </p:sp>
    </p:spTree>
    <p:extLst>
      <p:ext uri="{BB962C8B-B14F-4D97-AF65-F5344CB8AC3E}">
        <p14:creationId xmlns:p14="http://schemas.microsoft.com/office/powerpoint/2010/main" val="2536220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Shame &amp; Mistrust</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After </a:t>
            </a:r>
            <a:r>
              <a:rPr lang="en-US" dirty="0"/>
              <a:t>you have experienced something so </a:t>
            </a:r>
            <a:r>
              <a:rPr lang="en-US" dirty="0" smtClean="0"/>
              <a:t>unspeakable</a:t>
            </a:r>
            <a:r>
              <a:rPr lang="en-US" dirty="0"/>
              <a:t>, how do you learn to trust yourself or anyone </a:t>
            </a:r>
            <a:r>
              <a:rPr lang="en-US" dirty="0" smtClean="0"/>
              <a:t>else again?</a:t>
            </a:r>
          </a:p>
          <a:p>
            <a:pPr marL="0" indent="0">
              <a:buNone/>
            </a:pPr>
            <a:r>
              <a:rPr lang="en-US" dirty="0" smtClean="0"/>
              <a:t>‘D</a:t>
            </a:r>
            <a:r>
              <a:rPr lang="en-ZA" dirty="0" smtClean="0"/>
              <a:t>eep </a:t>
            </a:r>
            <a:r>
              <a:rPr lang="en-ZA" dirty="0"/>
              <a:t>down many traumatized people are even more haunted by the shame they feel about what they themselves did or did not do under the circumstances. </a:t>
            </a:r>
            <a:endParaRPr lang="en-ZA" dirty="0" smtClean="0"/>
          </a:p>
          <a:p>
            <a:pPr marL="0" indent="0">
              <a:buNone/>
            </a:pPr>
            <a:r>
              <a:rPr lang="en-ZA" dirty="0" smtClean="0"/>
              <a:t>They </a:t>
            </a:r>
            <a:r>
              <a:rPr lang="en-ZA" dirty="0"/>
              <a:t>despise themselves for how terrified, dependent, excited, or enraged they felt</a:t>
            </a:r>
            <a:r>
              <a:rPr lang="en-ZA" dirty="0" smtClean="0"/>
              <a:t>.’ (p.13)</a:t>
            </a:r>
          </a:p>
        </p:txBody>
      </p:sp>
    </p:spTree>
    <p:extLst>
      <p:ext uri="{BB962C8B-B14F-4D97-AF65-F5344CB8AC3E}">
        <p14:creationId xmlns:p14="http://schemas.microsoft.com/office/powerpoint/2010/main" val="1906171713"/>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明朝"/>
        <a:font script="Hans" typeface="宋体"/>
        <a:font script="Hant" typeface="新細明體"/>
      </a:majorFont>
      <a:minorFont>
        <a:latin typeface="Goudy Old Style"/>
        <a:ea typeface=""/>
        <a:cs typeface=""/>
        <a:font script="Jpan" typeface="ＭＳ 明朝"/>
        <a:font script="Hans" typeface="宋体"/>
        <a:font script="Hant" typeface="新細明體"/>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254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1586</TotalTime>
  <Words>2110</Words>
  <Application>Microsoft Macintosh PowerPoint</Application>
  <PresentationFormat>On-screen Show (4:3)</PresentationFormat>
  <Paragraphs>139</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Inkwell</vt:lpstr>
      <vt:lpstr>HEALING - TRAUMA  &amp; HUMILIATION</vt:lpstr>
      <vt:lpstr>PowerPoint Presentation</vt:lpstr>
      <vt:lpstr>The key to healing is understanding how the human  organism works. </vt:lpstr>
      <vt:lpstr>PowerPoint Presentation</vt:lpstr>
      <vt:lpstr>Trauma’s legacies</vt:lpstr>
      <vt:lpstr>Research shows…</vt:lpstr>
      <vt:lpstr>How it feels…</vt:lpstr>
      <vt:lpstr>PowerPoint Presentation</vt:lpstr>
      <vt:lpstr>Shame &amp; Mistrust</vt:lpstr>
      <vt:lpstr>PowerPoint Presentation</vt:lpstr>
      <vt:lpstr>Stress hormones </vt:lpstr>
      <vt:lpstr>PowerPoint Presentation</vt:lpstr>
      <vt:lpstr>All trauma is pre-verbal</vt:lpstr>
      <vt:lpstr>PowerPoint Presentation</vt:lpstr>
      <vt:lpstr>  SHIFTING TO ONE SIDE OF THE BRAIN </vt:lpstr>
      <vt:lpstr>PowerPoint Presentation</vt:lpstr>
      <vt:lpstr>Left and Right Brian…</vt:lpstr>
      <vt:lpstr>PowerPoint Presentation</vt:lpstr>
      <vt:lpstr>PowerPoint Presentation</vt:lpstr>
      <vt:lpstr>Is Healing possible?</vt:lpstr>
      <vt:lpstr>PowerPoint Presentation</vt:lpstr>
      <vt:lpstr>PowerPoint Presentation</vt:lpstr>
      <vt:lpstr>PowerPoint Presentation</vt:lpstr>
      <vt:lpstr>PowerPoint Presentation</vt:lpstr>
      <vt:lpstr>PowerPoint Presentation</vt:lpstr>
      <vt:lpstr>Trans-generational Trauma</vt:lpstr>
      <vt:lpstr>PowerPoint Presentation</vt:lpstr>
      <vt:lpstr>PowerPoint Presentation</vt:lpstr>
      <vt:lpstr>Historical Trauma</vt:lpstr>
      <vt:lpstr>Suggestions for treatment</vt:lpstr>
      <vt:lpstr>Phases of Treatment</vt:lpstr>
      <vt:lpstr>PowerPoint Presentation</vt:lpstr>
    </vt:vector>
  </TitlesOfParts>
  <Company>pietb@idc.co.za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HEALING - TRAUMA  &amp; HUMILIATION</dc:title>
  <dc:creator>Piet Badenhorst</dc:creator>
  <cp:lastModifiedBy>Piet Badenhorst</cp:lastModifiedBy>
  <cp:revision>22</cp:revision>
  <dcterms:created xsi:type="dcterms:W3CDTF">2015-05-30T12:53:57Z</dcterms:created>
  <dcterms:modified xsi:type="dcterms:W3CDTF">2015-05-31T15:25:13Z</dcterms:modified>
</cp:coreProperties>
</file>