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72" r:id="rId3"/>
    <p:sldId id="266" r:id="rId4"/>
    <p:sldId id="257" r:id="rId5"/>
    <p:sldId id="258" r:id="rId6"/>
    <p:sldId id="270" r:id="rId7"/>
    <p:sldId id="264" r:id="rId8"/>
    <p:sldId id="259" r:id="rId9"/>
    <p:sldId id="268"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15620"/>
    <p:restoredTop sz="94660"/>
  </p:normalViewPr>
  <p:slideViewPr>
    <p:cSldViewPr snapToGrid="0" snapToObjects="1">
      <p:cViewPr varScale="1">
        <p:scale>
          <a:sx n="71" d="100"/>
          <a:sy n="71" d="100"/>
        </p:scale>
        <p:origin x="-1162" y="-82"/>
      </p:cViewPr>
      <p:guideLst>
        <p:guide orient="horz" pos="2160"/>
        <p:guide pos="2880"/>
      </p:guideLst>
    </p:cSldViewPr>
  </p:slideViewPr>
  <p:notesTextViewPr>
    <p:cViewPr>
      <p:scale>
        <a:sx n="100" d="100"/>
        <a:sy n="100" d="100"/>
      </p:scale>
      <p:origin x="0" y="0"/>
    </p:cViewPr>
  </p:notesTextViewPr>
  <p:sorterViewPr>
    <p:cViewPr>
      <p:scale>
        <a:sx n="128" d="100"/>
        <a:sy n="128" d="100"/>
      </p:scale>
      <p:origin x="0" y="0"/>
    </p:cViewPr>
  </p:sorterViewPr>
  <p:notesViewPr>
    <p:cSldViewPr snapToGrid="0" snapToObjects="1">
      <p:cViewPr varScale="1">
        <p:scale>
          <a:sx n="54" d="100"/>
          <a:sy n="54" d="100"/>
        </p:scale>
        <p:origin x="-2045" y="-6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14B08C-0877-9349-B0C2-3EDCE5B5A225}" type="datetimeFigureOut">
              <a:rPr lang="en-US" smtClean="0"/>
              <a:t>11/9/2013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660128-F06D-B649-8BC3-E2686F03848A}" type="slidenum">
              <a:rPr lang="en-US" smtClean="0"/>
              <a:t>‹#›</a:t>
            </a:fld>
            <a:endParaRPr lang="en-US"/>
          </a:p>
        </p:txBody>
      </p:sp>
    </p:spTree>
    <p:extLst>
      <p:ext uri="{BB962C8B-B14F-4D97-AF65-F5344CB8AC3E}">
        <p14:creationId xmlns:p14="http://schemas.microsoft.com/office/powerpoint/2010/main" val="156500628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660128-F06D-B649-8BC3-E2686F03848A}" type="slidenum">
              <a:rPr lang="en-US" smtClean="0"/>
              <a:t>1</a:t>
            </a:fld>
            <a:endParaRPr lang="en-US"/>
          </a:p>
        </p:txBody>
      </p:sp>
    </p:spTree>
    <p:extLst>
      <p:ext uri="{BB962C8B-B14F-4D97-AF65-F5344CB8AC3E}">
        <p14:creationId xmlns:p14="http://schemas.microsoft.com/office/powerpoint/2010/main" val="15968564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66850" y="685800"/>
            <a:ext cx="4572000" cy="3429000"/>
          </a:xfrm>
        </p:spPr>
      </p:sp>
      <p:sp>
        <p:nvSpPr>
          <p:cNvPr id="3" name="Notes Placeholder 2"/>
          <p:cNvSpPr>
            <a:spLocks noGrp="1"/>
          </p:cNvSpPr>
          <p:nvPr>
            <p:ph type="body" idx="1"/>
          </p:nvPr>
        </p:nvSpPr>
        <p:spPr/>
        <p:txBody>
          <a:bodyPr/>
          <a:lstStyle/>
          <a:p>
            <a:r>
              <a:rPr lang="en-US" dirty="0" smtClean="0"/>
              <a:t>IN response to a question about experiences with human dignity as a child, A 48 year old women student in my “Violence in the World of Children” class related the following story: </a:t>
            </a:r>
          </a:p>
          <a:p>
            <a:r>
              <a:rPr lang="en-US" dirty="0" smtClean="0"/>
              <a:t>When I was young our family used to rent a cottage on a near-by river in the summers. I remember it was a beautiful, peaceful spot. It was great except tat for some reason I was very afraid of the water. I was 5 or 6 at the time. My mother used to force me to go  with her in the little boat we had. I was deathly afraid. I used to cry and cry and tell her I didn’t want to go. She would yell at me, say I was a little baby, She would say, “I am your mother and you will listen to me and learn!!” </a:t>
            </a:r>
            <a:r>
              <a:rPr lang="en-US" dirty="0"/>
              <a:t>S</a:t>
            </a:r>
            <a:r>
              <a:rPr lang="en-US" dirty="0" smtClean="0"/>
              <a:t>ometimes she would hit me, often in front of my siblings who would laugh at me. She forced me into the boat and I would cry the whole time until we got back on land. </a:t>
            </a:r>
          </a:p>
          <a:p>
            <a:r>
              <a:rPr lang="en-US" dirty="0" smtClean="0"/>
              <a:t>I did get over this, however. But not because of my mother. It was my grandfather who visited us for a few days. He saw how my mother treated me and one day he came up to me when the others were away and asked, “Would you like to go out in the boat? You don’t have to go, you can sit on the dock, but I am going to go out for a little bit, just to float around.” I said, “Maybe” and walked with him to the dock. He got in the boat and asked me again “Do you want to come? I t will be OK. It’s up to you! I said “OK” and he helped the trembling little girl into the boat. I hung on to him as we moved away from the dock. After a  few minutes I relaxed. He took my hand and put it on the tiller , put his had over mine and let me steer. I never felt so empowered, as if I what I thought and felt mattered to someone. It changed my life! </a:t>
            </a:r>
          </a:p>
          <a:p>
            <a:endParaRPr lang="en-US" dirty="0"/>
          </a:p>
        </p:txBody>
      </p:sp>
      <p:sp>
        <p:nvSpPr>
          <p:cNvPr id="4" name="Slide Number Placeholder 3"/>
          <p:cNvSpPr>
            <a:spLocks noGrp="1"/>
          </p:cNvSpPr>
          <p:nvPr>
            <p:ph type="sldNum" sz="quarter" idx="10"/>
          </p:nvPr>
        </p:nvSpPr>
        <p:spPr/>
        <p:txBody>
          <a:bodyPr/>
          <a:lstStyle/>
          <a:p>
            <a:fld id="{F3660128-F06D-B649-8BC3-E2686F03848A}" type="slidenum">
              <a:rPr lang="en-US" smtClean="0"/>
              <a:t>2</a:t>
            </a:fld>
            <a:endParaRPr lang="en-US"/>
          </a:p>
        </p:txBody>
      </p:sp>
    </p:spTree>
    <p:extLst>
      <p:ext uri="{BB962C8B-B14F-4D97-AF65-F5344CB8AC3E}">
        <p14:creationId xmlns:p14="http://schemas.microsoft.com/office/powerpoint/2010/main" val="17012479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an international conference focusing on children, I was providing a summary of a discussion of a number of panels dealing with children’s rights in relation to the UN Convention on the Rights of the Child. I</a:t>
            </a:r>
            <a:r>
              <a:rPr lang="en-US" baseline="0" dirty="0" smtClean="0"/>
              <a:t> pointed out how the CRC was in the view of many a ‘relationship” changing document. It changed the relationship between the adult world and the world of children. It saw children as active agents creating meaning and judgments in their lives in relation to the environments and experiences they encountered. If saw the importance of valuing the experiences and voices of children in shaping decisions that affected their lives. Here, many in the audience began to react. “What do children know?” “Children do not understanding the complexities of the world.” Looking around the room, I asked, “There are many people of color from former colonized nations in the room, 30 years ago you would not have been in this room because the questions you ask about children would have been asked about you. The same holds true for women. Now you are making the same assumptions about children. It seems that children and childhood is the last colony!” </a:t>
            </a:r>
          </a:p>
          <a:p>
            <a:endParaRPr lang="en-US" baseline="0" dirty="0" smtClean="0"/>
          </a:p>
          <a:p>
            <a:r>
              <a:rPr lang="en-US" baseline="0" dirty="0" smtClean="0"/>
              <a:t>From Albert Memmi, THE COLONIZER and the COLONIZED applied to the Colonization of Childhood. </a:t>
            </a:r>
          </a:p>
          <a:p>
            <a:endParaRPr lang="en-US" dirty="0" smtClean="0"/>
          </a:p>
          <a:p>
            <a:r>
              <a:rPr lang="en-US" dirty="0" smtClean="0"/>
              <a:t>COLONIZATION OF CHILDHOOD: </a:t>
            </a:r>
          </a:p>
          <a:p>
            <a:endParaRPr lang="en-US" dirty="0" smtClean="0"/>
          </a:p>
          <a:p>
            <a:r>
              <a:rPr lang="en-US" dirty="0" smtClean="0"/>
              <a:t>For example: (see pages 96-97) Memmi (1965) writes about what we can see as “social destructiveness” involved in hate violence: </a:t>
            </a:r>
          </a:p>
          <a:p>
            <a:r>
              <a:rPr lang="en-US" dirty="0" smtClean="0"/>
              <a:t> </a:t>
            </a:r>
          </a:p>
          <a:p>
            <a:r>
              <a:rPr lang="en-US" b="1" i="1" dirty="0" smtClean="0"/>
              <a:t>The colonized (child):  enjoys </a:t>
            </a:r>
            <a:r>
              <a:rPr lang="en-US" b="1" i="1" dirty="0" smtClean="0">
                <a:solidFill>
                  <a:srgbClr val="FF0000"/>
                </a:solidFill>
              </a:rPr>
              <a:t>none of the attributes of citizenship;</a:t>
            </a:r>
            <a:r>
              <a:rPr lang="en-US" b="1" i="1" dirty="0" smtClean="0"/>
              <a:t> neither </a:t>
            </a:r>
            <a:r>
              <a:rPr lang="en-US" b="1" i="1" dirty="0" smtClean="0">
                <a:solidFill>
                  <a:srgbClr val="FF0000"/>
                </a:solidFill>
              </a:rPr>
              <a:t>his own, which is dependent, contested and smothered, nor that of the colonizer (adult)</a:t>
            </a:r>
            <a:r>
              <a:rPr lang="en-US" b="1" i="1" dirty="0" smtClean="0"/>
              <a:t>. He can hardly adhere to one and claim the other. </a:t>
            </a:r>
            <a:r>
              <a:rPr lang="en-US" b="1" i="1" dirty="0" smtClean="0">
                <a:solidFill>
                  <a:srgbClr val="008000"/>
                </a:solidFill>
              </a:rPr>
              <a:t>Not having his just place in the community,</a:t>
            </a:r>
            <a:r>
              <a:rPr lang="en-US" b="1" i="1" dirty="0" smtClean="0"/>
              <a:t> not enjoying the rights of a modern citizen, </a:t>
            </a:r>
            <a:r>
              <a:rPr lang="en-US" b="1" i="1" dirty="0" smtClean="0">
                <a:solidFill>
                  <a:schemeClr val="accent1">
                    <a:lumMod val="75000"/>
                  </a:schemeClr>
                </a:solidFill>
              </a:rPr>
              <a:t>not being subject to his normal duties</a:t>
            </a:r>
            <a:r>
              <a:rPr lang="en-US" b="1" i="1" dirty="0" smtClean="0"/>
              <a:t>, not voting, not bearing the burden of community affairs, he cannot feel like a true citizen (empowered). As a result of colonization, the colonized, never experiences nationality and citizenship, except privately. Nationally and civically he is only what the colonizer is not. </a:t>
            </a:r>
          </a:p>
          <a:p>
            <a:endParaRPr lang="en-US" b="1" i="1" dirty="0" smtClean="0"/>
          </a:p>
          <a:p>
            <a:r>
              <a:rPr lang="en-US" b="1" dirty="0" smtClean="0"/>
              <a:t>REPRESSION AND OPPRESSION OF CHILDHOOD </a:t>
            </a:r>
            <a:endParaRPr lang="en-US" dirty="0" smtClean="0"/>
          </a:p>
          <a:p>
            <a:endParaRPr lang="en-US" dirty="0" smtClean="0"/>
          </a:p>
          <a:p>
            <a:r>
              <a:rPr lang="en-US" dirty="0" smtClean="0"/>
              <a:t>Think of Alice Miller’s poisonous pedagogy and the impacts of violence on the situation of women and Bierce’s definition of homicide when you read the following: </a:t>
            </a:r>
          </a:p>
          <a:p>
            <a:r>
              <a:rPr lang="en-US" b="1" dirty="0" smtClean="0"/>
              <a:t> </a:t>
            </a:r>
          </a:p>
          <a:p>
            <a:pPr lvl="1"/>
            <a:r>
              <a:rPr lang="en-US" b="1" i="1" dirty="0" smtClean="0"/>
              <a:t>Let us even put aside the problem of the initial responsibility for colonization. In the final analysis all that is not important. What does count is the present reality of colonization and the colonized (Bierce – it is the suffering of the victim that matters in defining violence)</a:t>
            </a:r>
            <a:r>
              <a:rPr lang="en-US" b="1" i="1" u="sng" dirty="0" smtClean="0"/>
              <a:t>. We have no idea what the colonized would have been without colonization (This is what Alice Miller says in regard to ‘Poisonous Pedagogy: what would the child have become without the harsh treatment?</a:t>
            </a:r>
            <a:r>
              <a:rPr lang="en-US" b="1" i="1" dirty="0" smtClean="0"/>
              <a:t>), but we certainly see what has happened as a result of it. </a:t>
            </a:r>
            <a:r>
              <a:rPr lang="en-US" b="1" i="1" dirty="0" smtClean="0">
                <a:solidFill>
                  <a:schemeClr val="accent2"/>
                </a:solidFill>
              </a:rPr>
              <a:t>To subdue and exploit, the colonizer pushed the colonized out of the historical and social, cultural and technical current. What is real and verifiable is that the colonized’s culture; society and technology are seriously damaged (the historical place of children).  </a:t>
            </a:r>
          </a:p>
          <a:p>
            <a:endParaRPr lang="en-US" b="1" dirty="0" smtClean="0"/>
          </a:p>
          <a:p>
            <a:r>
              <a:rPr lang="en-US" sz="1200" b="1" dirty="0" smtClean="0"/>
              <a:t> Albert Memmi (1965) The Colonizer and the Colonized. </a:t>
            </a:r>
            <a:r>
              <a:rPr lang="en-US" sz="1200" b="1" smtClean="0"/>
              <a:t>Boston: Beacon Press, pp.114-115.</a:t>
            </a:r>
          </a:p>
          <a:p>
            <a:endParaRPr lang="en-US" b="1" i="1" dirty="0" smtClean="0"/>
          </a:p>
          <a:p>
            <a:endParaRPr lang="en-US" dirty="0"/>
          </a:p>
        </p:txBody>
      </p:sp>
      <p:sp>
        <p:nvSpPr>
          <p:cNvPr id="4" name="Slide Number Placeholder 3"/>
          <p:cNvSpPr>
            <a:spLocks noGrp="1"/>
          </p:cNvSpPr>
          <p:nvPr>
            <p:ph type="sldNum" sz="quarter" idx="10"/>
          </p:nvPr>
        </p:nvSpPr>
        <p:spPr/>
        <p:txBody>
          <a:bodyPr/>
          <a:lstStyle/>
          <a:p>
            <a:fld id="{F3660128-F06D-B649-8BC3-E2686F03848A}" type="slidenum">
              <a:rPr lang="en-US" smtClean="0"/>
              <a:t>3</a:t>
            </a:fld>
            <a:endParaRPr lang="en-US"/>
          </a:p>
        </p:txBody>
      </p:sp>
    </p:spTree>
    <p:extLst>
      <p:ext uri="{BB962C8B-B14F-4D97-AF65-F5344CB8AC3E}">
        <p14:creationId xmlns:p14="http://schemas.microsoft.com/office/powerpoint/2010/main" val="20938063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Adultism</a:t>
            </a:r>
            <a:r>
              <a:rPr lang="en-US" baseline="0" dirty="0" smtClean="0"/>
              <a:t> is a system of oppression that permeates relationships. </a:t>
            </a:r>
            <a:r>
              <a:rPr lang="en-US" dirty="0" smtClean="0"/>
              <a:t>It </a:t>
            </a:r>
            <a:r>
              <a:rPr lang="en-US" baseline="0" dirty="0" smtClean="0"/>
              <a:t>emphasizes adults differences from children, provides supports adults power over children and the differential access to power and resources between children and adults, and provides support  and</a:t>
            </a:r>
            <a:r>
              <a:rPr lang="en-US" dirty="0" smtClean="0"/>
              <a:t> justifications </a:t>
            </a:r>
            <a:r>
              <a:rPr lang="en-US" baseline="0" dirty="0" smtClean="0"/>
              <a:t>for child maltreatment in the form of violations of children’s physical and psychological integrity.</a:t>
            </a:r>
            <a:endParaRPr lang="en-US" dirty="0" smtClean="0"/>
          </a:p>
          <a:p>
            <a:endParaRPr lang="en-US" dirty="0"/>
          </a:p>
        </p:txBody>
      </p:sp>
      <p:sp>
        <p:nvSpPr>
          <p:cNvPr id="4" name="Slide Number Placeholder 3"/>
          <p:cNvSpPr>
            <a:spLocks noGrp="1"/>
          </p:cNvSpPr>
          <p:nvPr>
            <p:ph type="sldNum" sz="quarter" idx="10"/>
          </p:nvPr>
        </p:nvSpPr>
        <p:spPr/>
        <p:txBody>
          <a:bodyPr/>
          <a:lstStyle/>
          <a:p>
            <a:fld id="{F3660128-F06D-B649-8BC3-E2686F03848A}" type="slidenum">
              <a:rPr lang="en-US" smtClean="0"/>
              <a:t>4</a:t>
            </a:fld>
            <a:endParaRPr lang="en-US"/>
          </a:p>
        </p:txBody>
      </p:sp>
    </p:spTree>
    <p:extLst>
      <p:ext uri="{BB962C8B-B14F-4D97-AF65-F5344CB8AC3E}">
        <p14:creationId xmlns:p14="http://schemas.microsoft.com/office/powerpoint/2010/main" val="22769744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model presented in this diagram is adapted from the 2002 World Health Organization Report on Violence and Health. The WHO report recognizes the contributions of individual characteristics, relationship patterns (family), community (economic and political conditions) and societal (economic and cultural) to child maltreatment. While it is clear that social-ecological perspectives integrating multi-level characteristics are important, what this report missed is the over-arching structural context of Adultism / colonialism that shapes children’s relationships with each of the other contexts. </a:t>
            </a:r>
          </a:p>
          <a:p>
            <a:endParaRPr lang="en-US" dirty="0" smtClean="0"/>
          </a:p>
          <a:p>
            <a:r>
              <a:rPr lang="en-US" baseline="0" dirty="0" smtClean="0"/>
              <a:t>However, what it fails to do is to recognize and portray the larger discriminatory, power granting and maltreatment supporting implications of Adultism. This failure of recognizing ADULTISM’s effects is like not recognizing the discriminatory, power granting, and woman maltreatment supporting implications of the male oppression of women; or the effects of racism on the oppression and violence directed</a:t>
            </a:r>
            <a:r>
              <a:rPr lang="en-US" dirty="0" smtClean="0"/>
              <a:t> at </a:t>
            </a:r>
            <a:r>
              <a:rPr lang="en-US" baseline="0" dirty="0" smtClean="0"/>
              <a:t>racial and ethnic groups. It is by applying the sociological concepts of ‘class discrimination’ that the </a:t>
            </a:r>
            <a:r>
              <a:rPr lang="en-US" dirty="0" smtClean="0"/>
              <a:t>recognition of children AS A CLASS emerges and Adultism is recognized.</a:t>
            </a:r>
            <a:endParaRPr lang="en-US" dirty="0"/>
          </a:p>
        </p:txBody>
      </p:sp>
      <p:sp>
        <p:nvSpPr>
          <p:cNvPr id="4" name="Slide Number Placeholder 3"/>
          <p:cNvSpPr>
            <a:spLocks noGrp="1"/>
          </p:cNvSpPr>
          <p:nvPr>
            <p:ph type="sldNum" sz="quarter" idx="10"/>
          </p:nvPr>
        </p:nvSpPr>
        <p:spPr/>
        <p:txBody>
          <a:bodyPr/>
          <a:lstStyle/>
          <a:p>
            <a:fld id="{0435FDFF-A20B-4416-A296-2E0D86125A20}"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relationship of the colonial model of childhood fits into the cycle of humiliation and violence by providing a broad culturally supported context within which the violence process is shaped. This “process” model does not seek to identify causes of violence and humiliation, rather it seeks to identify factors which have a variety of cultural and experiential sources that </a:t>
            </a:r>
            <a:r>
              <a:rPr lang="en-US" b="1" i="1" u="sng" baseline="0" dirty="0" smtClean="0"/>
              <a:t>transform individuals from a state of being not violent to a state where they are violent</a:t>
            </a:r>
            <a:r>
              <a:rPr lang="en-US" baseline="0" dirty="0" smtClean="0"/>
              <a:t>. Important in this processes the mutually reinforcing connections between experiencing cultural and experiential contacts with trauma and lack of support and perpetrating violence and humiliating </a:t>
            </a:r>
            <a:r>
              <a:rPr lang="en-US" baseline="0" dirty="0" err="1" smtClean="0"/>
              <a:t>othes</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F3660128-F06D-B649-8BC3-E2686F03848A}" type="slidenum">
              <a:rPr lang="en-US" smtClean="0"/>
              <a:t>6</a:t>
            </a:fld>
            <a:endParaRPr lang="en-US"/>
          </a:p>
        </p:txBody>
      </p:sp>
    </p:spTree>
    <p:extLst>
      <p:ext uri="{BB962C8B-B14F-4D97-AF65-F5344CB8AC3E}">
        <p14:creationId xmlns:p14="http://schemas.microsoft.com/office/powerpoint/2010/main" val="20527211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Psychiatrist</a:t>
            </a:r>
            <a:r>
              <a:rPr lang="en-US" baseline="0" dirty="0" smtClean="0"/>
              <a:t> Alice Miller (1990:9)  uses the term </a:t>
            </a:r>
            <a:r>
              <a:rPr lang="en-US" b="1" i="1" baseline="0" dirty="0" smtClean="0"/>
              <a:t>‘poisonous pedagogy’ </a:t>
            </a:r>
            <a:r>
              <a:rPr lang="en-US" baseline="0" dirty="0" smtClean="0"/>
              <a:t>to describe the techniques used by parents to control,</a:t>
            </a:r>
            <a:r>
              <a:rPr lang="en-US" dirty="0" smtClean="0"/>
              <a:t> to punish, to teach </a:t>
            </a:r>
            <a:r>
              <a:rPr lang="en-US" baseline="0" dirty="0" smtClean="0"/>
              <a:t>and  “to condition a child at an early age not to become aware of what is really being done to him or her.” This perspective gives us great insights into the perpetuation of adultism and child maltreatment from generation to generation.  Poisonous pedagogy normalizes adultism and prevents us from seeing it for what it is: a form of oppression. </a:t>
            </a:r>
          </a:p>
          <a:p>
            <a:endParaRPr lang="en-US" dirty="0" smtClean="0"/>
          </a:p>
          <a:p>
            <a:r>
              <a:rPr lang="en-US" baseline="0" dirty="0" smtClean="0"/>
              <a:t>As Miller states: “The former practice of physically maiming children, exploiting,, and abusing children seems to have been gradually replaced in modern times by a form of mental cruelty that is masked in the honorific term </a:t>
            </a:r>
            <a:r>
              <a:rPr lang="en-US" i="1" baseline="0" dirty="0" smtClean="0"/>
              <a:t>child-rearing</a:t>
            </a:r>
            <a:r>
              <a:rPr lang="en-US" i="1" dirty="0" smtClean="0"/>
              <a:t> (emphasis in original). </a:t>
            </a:r>
            <a:r>
              <a:rPr lang="en-US" dirty="0" smtClean="0"/>
              <a:t>Since training in many cultures begins in infancy during the initial symbiotic relationship between mother and child, this early conditioning makes it virtually impossible for the child to discover what is actually happening to him. The child’s dependence on his or her parents’ love also makes it impossible in later years to recognize these traumatizations, which often remain hidden behind the early idealization of the parent’s for the rest of the child’s life. </a:t>
            </a:r>
          </a:p>
          <a:p>
            <a:endParaRPr lang="en-US" i="1" dirty="0" smtClean="0"/>
          </a:p>
          <a:p>
            <a:r>
              <a:rPr lang="en-US" dirty="0" smtClean="0"/>
              <a:t>Here we see the development of the support for adultism and the parents and adults belief in the correctness of  child maltreatment, that children support when they become adults. </a:t>
            </a:r>
            <a:endParaRPr lang="en-US" dirty="0"/>
          </a:p>
        </p:txBody>
      </p:sp>
      <p:sp>
        <p:nvSpPr>
          <p:cNvPr id="4" name="Slide Number Placeholder 3"/>
          <p:cNvSpPr>
            <a:spLocks noGrp="1"/>
          </p:cNvSpPr>
          <p:nvPr>
            <p:ph type="sldNum" sz="quarter" idx="10"/>
          </p:nvPr>
        </p:nvSpPr>
        <p:spPr/>
        <p:txBody>
          <a:bodyPr/>
          <a:lstStyle/>
          <a:p>
            <a:fld id="{0435FDFF-A20B-4416-A296-2E0D86125A20}"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44343DC-A543-EC4F-BADA-D75CEEB75865}" type="datetimeFigureOut">
              <a:rPr lang="en-US" smtClean="0"/>
              <a:t>11/9/2013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6F13D3-7081-D84D-AF7C-CB4E14E11564}" type="slidenum">
              <a:rPr lang="en-US" smtClean="0"/>
              <a:t>‹#›</a:t>
            </a:fld>
            <a:endParaRPr lang="en-US"/>
          </a:p>
        </p:txBody>
      </p:sp>
    </p:spTree>
    <p:extLst>
      <p:ext uri="{BB962C8B-B14F-4D97-AF65-F5344CB8AC3E}">
        <p14:creationId xmlns:p14="http://schemas.microsoft.com/office/powerpoint/2010/main" val="4113346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4343DC-A543-EC4F-BADA-D75CEEB75865}" type="datetimeFigureOut">
              <a:rPr lang="en-US" smtClean="0"/>
              <a:t>11/9/2013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6F13D3-7081-D84D-AF7C-CB4E14E11564}" type="slidenum">
              <a:rPr lang="en-US" smtClean="0"/>
              <a:t>‹#›</a:t>
            </a:fld>
            <a:endParaRPr lang="en-US"/>
          </a:p>
        </p:txBody>
      </p:sp>
    </p:spTree>
    <p:extLst>
      <p:ext uri="{BB962C8B-B14F-4D97-AF65-F5344CB8AC3E}">
        <p14:creationId xmlns:p14="http://schemas.microsoft.com/office/powerpoint/2010/main" val="415798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4343DC-A543-EC4F-BADA-D75CEEB75865}" type="datetimeFigureOut">
              <a:rPr lang="en-US" smtClean="0"/>
              <a:t>11/9/2013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6F13D3-7081-D84D-AF7C-CB4E14E11564}" type="slidenum">
              <a:rPr lang="en-US" smtClean="0"/>
              <a:t>‹#›</a:t>
            </a:fld>
            <a:endParaRPr lang="en-US"/>
          </a:p>
        </p:txBody>
      </p:sp>
    </p:spTree>
    <p:extLst>
      <p:ext uri="{BB962C8B-B14F-4D97-AF65-F5344CB8AC3E}">
        <p14:creationId xmlns:p14="http://schemas.microsoft.com/office/powerpoint/2010/main" val="177576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4343DC-A543-EC4F-BADA-D75CEEB75865}" type="datetimeFigureOut">
              <a:rPr lang="en-US" smtClean="0"/>
              <a:t>11/9/2013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6F13D3-7081-D84D-AF7C-CB4E14E11564}" type="slidenum">
              <a:rPr lang="en-US" smtClean="0"/>
              <a:t>‹#›</a:t>
            </a:fld>
            <a:endParaRPr lang="en-US"/>
          </a:p>
        </p:txBody>
      </p:sp>
    </p:spTree>
    <p:extLst>
      <p:ext uri="{BB962C8B-B14F-4D97-AF65-F5344CB8AC3E}">
        <p14:creationId xmlns:p14="http://schemas.microsoft.com/office/powerpoint/2010/main" val="2336214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4343DC-A543-EC4F-BADA-D75CEEB75865}" type="datetimeFigureOut">
              <a:rPr lang="en-US" smtClean="0"/>
              <a:t>11/9/2013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6F13D3-7081-D84D-AF7C-CB4E14E11564}" type="slidenum">
              <a:rPr lang="en-US" smtClean="0"/>
              <a:t>‹#›</a:t>
            </a:fld>
            <a:endParaRPr lang="en-US"/>
          </a:p>
        </p:txBody>
      </p:sp>
    </p:spTree>
    <p:extLst>
      <p:ext uri="{BB962C8B-B14F-4D97-AF65-F5344CB8AC3E}">
        <p14:creationId xmlns:p14="http://schemas.microsoft.com/office/powerpoint/2010/main" val="1526056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44343DC-A543-EC4F-BADA-D75CEEB75865}" type="datetimeFigureOut">
              <a:rPr lang="en-US" smtClean="0"/>
              <a:t>11/9/2013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6F13D3-7081-D84D-AF7C-CB4E14E11564}" type="slidenum">
              <a:rPr lang="en-US" smtClean="0"/>
              <a:t>‹#›</a:t>
            </a:fld>
            <a:endParaRPr lang="en-US"/>
          </a:p>
        </p:txBody>
      </p:sp>
    </p:spTree>
    <p:extLst>
      <p:ext uri="{BB962C8B-B14F-4D97-AF65-F5344CB8AC3E}">
        <p14:creationId xmlns:p14="http://schemas.microsoft.com/office/powerpoint/2010/main" val="2641112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44343DC-A543-EC4F-BADA-D75CEEB75865}" type="datetimeFigureOut">
              <a:rPr lang="en-US" smtClean="0"/>
              <a:t>11/9/2013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6F13D3-7081-D84D-AF7C-CB4E14E11564}" type="slidenum">
              <a:rPr lang="en-US" smtClean="0"/>
              <a:t>‹#›</a:t>
            </a:fld>
            <a:endParaRPr lang="en-US"/>
          </a:p>
        </p:txBody>
      </p:sp>
    </p:spTree>
    <p:extLst>
      <p:ext uri="{BB962C8B-B14F-4D97-AF65-F5344CB8AC3E}">
        <p14:creationId xmlns:p14="http://schemas.microsoft.com/office/powerpoint/2010/main" val="774414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44343DC-A543-EC4F-BADA-D75CEEB75865}" type="datetimeFigureOut">
              <a:rPr lang="en-US" smtClean="0"/>
              <a:t>11/9/2013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6F13D3-7081-D84D-AF7C-CB4E14E11564}" type="slidenum">
              <a:rPr lang="en-US" smtClean="0"/>
              <a:t>‹#›</a:t>
            </a:fld>
            <a:endParaRPr lang="en-US"/>
          </a:p>
        </p:txBody>
      </p:sp>
    </p:spTree>
    <p:extLst>
      <p:ext uri="{BB962C8B-B14F-4D97-AF65-F5344CB8AC3E}">
        <p14:creationId xmlns:p14="http://schemas.microsoft.com/office/powerpoint/2010/main" val="4019344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4343DC-A543-EC4F-BADA-D75CEEB75865}" type="datetimeFigureOut">
              <a:rPr lang="en-US" smtClean="0"/>
              <a:t>11/9/2013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6F13D3-7081-D84D-AF7C-CB4E14E11564}" type="slidenum">
              <a:rPr lang="en-US" smtClean="0"/>
              <a:t>‹#›</a:t>
            </a:fld>
            <a:endParaRPr lang="en-US"/>
          </a:p>
        </p:txBody>
      </p:sp>
    </p:spTree>
    <p:extLst>
      <p:ext uri="{BB962C8B-B14F-4D97-AF65-F5344CB8AC3E}">
        <p14:creationId xmlns:p14="http://schemas.microsoft.com/office/powerpoint/2010/main" val="3092895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4343DC-A543-EC4F-BADA-D75CEEB75865}" type="datetimeFigureOut">
              <a:rPr lang="en-US" smtClean="0"/>
              <a:t>11/9/2013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6F13D3-7081-D84D-AF7C-CB4E14E11564}" type="slidenum">
              <a:rPr lang="en-US" smtClean="0"/>
              <a:t>‹#›</a:t>
            </a:fld>
            <a:endParaRPr lang="en-US"/>
          </a:p>
        </p:txBody>
      </p:sp>
    </p:spTree>
    <p:extLst>
      <p:ext uri="{BB962C8B-B14F-4D97-AF65-F5344CB8AC3E}">
        <p14:creationId xmlns:p14="http://schemas.microsoft.com/office/powerpoint/2010/main" val="4133664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4343DC-A543-EC4F-BADA-D75CEEB75865}" type="datetimeFigureOut">
              <a:rPr lang="en-US" smtClean="0"/>
              <a:t>11/9/2013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6F13D3-7081-D84D-AF7C-CB4E14E11564}" type="slidenum">
              <a:rPr lang="en-US" smtClean="0"/>
              <a:t>‹#›</a:t>
            </a:fld>
            <a:endParaRPr lang="en-US"/>
          </a:p>
        </p:txBody>
      </p:sp>
    </p:spTree>
    <p:extLst>
      <p:ext uri="{BB962C8B-B14F-4D97-AF65-F5344CB8AC3E}">
        <p14:creationId xmlns:p14="http://schemas.microsoft.com/office/powerpoint/2010/main" val="3081054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4343DC-A543-EC4F-BADA-D75CEEB75865}" type="datetimeFigureOut">
              <a:rPr lang="en-US" smtClean="0"/>
              <a:t>11/9/2013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6F13D3-7081-D84D-AF7C-CB4E14E11564}" type="slidenum">
              <a:rPr lang="en-US" smtClean="0"/>
              <a:t>‹#›</a:t>
            </a:fld>
            <a:endParaRPr lang="en-US"/>
          </a:p>
        </p:txBody>
      </p:sp>
    </p:spTree>
    <p:extLst>
      <p:ext uri="{BB962C8B-B14F-4D97-AF65-F5344CB8AC3E}">
        <p14:creationId xmlns:p14="http://schemas.microsoft.com/office/powerpoint/2010/main" val="1070145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ww2.odu.edu/~llombard/resources/collected_papers/10.pdf" TargetMode="External"/><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childtrauma.org" TargetMode="External"/><Relationship Id="rId2" Type="http://schemas.openxmlformats.org/officeDocument/2006/relationships/hyperlink" Target="http://www.acestudy.org" TargetMode="External"/><Relationship Id="rId1" Type="http://schemas.openxmlformats.org/officeDocument/2006/relationships/slideLayout" Target="../slideLayouts/slideLayout7.xml"/><Relationship Id="rId5" Type="http://schemas.openxmlformats.org/officeDocument/2006/relationships/hyperlink" Target="http://pediatrics.aappublications.org/content/129/1/e232.full" TargetMode="External"/><Relationship Id="rId4" Type="http://schemas.openxmlformats.org/officeDocument/2006/relationships/hyperlink" Target="http://www.acestudy.org/"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naturalchild.org/alice_miller/bnl_review_3.html" TargetMode="External"/><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hyperlink" Target="http://lxlombardo-lifexlearning.com/Articlces-for-pages/Lombardo%20and%20Polonko%20-%20Enlightened%20Witness%20-%20Reasserting%20Humanity%20in%20the%20Face%20of%20Violence.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55521"/>
            <a:ext cx="7772400" cy="1470025"/>
          </a:xfrm>
        </p:spPr>
        <p:txBody>
          <a:bodyPr/>
          <a:lstStyle/>
          <a:p>
            <a:r>
              <a:rPr lang="en-US" b="1" i="1" dirty="0" smtClean="0">
                <a:solidFill>
                  <a:srgbClr val="0000FF"/>
                </a:solidFill>
              </a:rPr>
              <a:t>Childhood as the Last Colony</a:t>
            </a:r>
            <a:endParaRPr lang="en-US" b="1" i="1" dirty="0">
              <a:solidFill>
                <a:srgbClr val="0000FF"/>
              </a:solidFill>
            </a:endParaRPr>
          </a:p>
        </p:txBody>
      </p:sp>
      <p:sp>
        <p:nvSpPr>
          <p:cNvPr id="3" name="Subtitle 2"/>
          <p:cNvSpPr>
            <a:spLocks noGrp="1"/>
          </p:cNvSpPr>
          <p:nvPr>
            <p:ph type="subTitle" idx="1"/>
          </p:nvPr>
        </p:nvSpPr>
        <p:spPr>
          <a:xfrm>
            <a:off x="1371600" y="2377440"/>
            <a:ext cx="6400800" cy="1753496"/>
          </a:xfrm>
        </p:spPr>
        <p:txBody>
          <a:bodyPr>
            <a:normAutofit fontScale="85000" lnSpcReduction="10000"/>
          </a:bodyPr>
          <a:lstStyle/>
          <a:p>
            <a:r>
              <a:rPr lang="en-US" b="1" dirty="0" smtClean="0">
                <a:solidFill>
                  <a:srgbClr val="660066"/>
                </a:solidFill>
              </a:rPr>
              <a:t>Childhood, Humiliation and Conflict</a:t>
            </a:r>
          </a:p>
          <a:p>
            <a:endParaRPr lang="en-US" b="1" dirty="0" smtClean="0">
              <a:solidFill>
                <a:srgbClr val="660066"/>
              </a:solidFill>
            </a:endParaRPr>
          </a:p>
          <a:p>
            <a:r>
              <a:rPr lang="en-US" b="1" i="1" dirty="0" smtClean="0">
                <a:solidFill>
                  <a:srgbClr val="660066"/>
                </a:solidFill>
              </a:rPr>
              <a:t>Can a Changed Understanding of the Place of Childhood Break the Cycle of Violence? </a:t>
            </a:r>
            <a:endParaRPr lang="en-US" b="1" i="1" dirty="0">
              <a:solidFill>
                <a:srgbClr val="660066"/>
              </a:solidFill>
            </a:endParaRPr>
          </a:p>
        </p:txBody>
      </p:sp>
      <p:sp>
        <p:nvSpPr>
          <p:cNvPr id="5" name="TextBox 4"/>
          <p:cNvSpPr txBox="1"/>
          <p:nvPr/>
        </p:nvSpPr>
        <p:spPr>
          <a:xfrm>
            <a:off x="3559597" y="4245963"/>
            <a:ext cx="2523447" cy="1200329"/>
          </a:xfrm>
          <a:prstGeom prst="rect">
            <a:avLst/>
          </a:prstGeom>
          <a:noFill/>
        </p:spPr>
        <p:txBody>
          <a:bodyPr wrap="none" rtlCol="0">
            <a:spAutoFit/>
          </a:bodyPr>
          <a:lstStyle/>
          <a:p>
            <a:pPr algn="ctr"/>
            <a:r>
              <a:rPr lang="en-US" b="1" i="1" dirty="0" smtClean="0"/>
              <a:t>Lucien X. Lombardo</a:t>
            </a:r>
          </a:p>
          <a:p>
            <a:pPr algn="ctr"/>
            <a:r>
              <a:rPr lang="en-US" b="1" i="1" dirty="0" smtClean="0"/>
              <a:t>Professor Emeritus</a:t>
            </a:r>
          </a:p>
          <a:p>
            <a:pPr algn="ctr"/>
            <a:r>
              <a:rPr lang="en-US" b="1" i="1" dirty="0" smtClean="0"/>
              <a:t>Old Dominion University</a:t>
            </a:r>
          </a:p>
          <a:p>
            <a:pPr algn="ctr"/>
            <a:r>
              <a:rPr lang="en-US" b="1" i="1" dirty="0" smtClean="0"/>
              <a:t>Norfolk, VA 23508</a:t>
            </a:r>
            <a:endParaRPr lang="en-US" b="1" i="1" dirty="0"/>
          </a:p>
        </p:txBody>
      </p:sp>
    </p:spTree>
    <p:extLst>
      <p:ext uri="{BB962C8B-B14F-4D97-AF65-F5344CB8AC3E}">
        <p14:creationId xmlns:p14="http://schemas.microsoft.com/office/powerpoint/2010/main" val="513526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81380"/>
          </a:xfrm>
        </p:spPr>
        <p:txBody>
          <a:bodyPr>
            <a:normAutofit/>
          </a:bodyPr>
          <a:lstStyle/>
          <a:p>
            <a:r>
              <a:rPr lang="en-US" sz="2400" b="1" i="1" dirty="0" smtClean="0"/>
              <a:t>Sources of Human Dignity*: Supports and Violations</a:t>
            </a:r>
            <a:endParaRPr lang="en-US" sz="2400" b="1" i="1" dirty="0"/>
          </a:p>
        </p:txBody>
      </p:sp>
      <p:sp>
        <p:nvSpPr>
          <p:cNvPr id="3" name="Content Placeholder 2"/>
          <p:cNvSpPr>
            <a:spLocks noGrp="1"/>
          </p:cNvSpPr>
          <p:nvPr>
            <p:ph sz="half" idx="1"/>
          </p:nvPr>
        </p:nvSpPr>
        <p:spPr>
          <a:xfrm>
            <a:off x="457200" y="1332501"/>
            <a:ext cx="4038600" cy="4187791"/>
          </a:xfrm>
        </p:spPr>
        <p:txBody>
          <a:bodyPr>
            <a:normAutofit fontScale="92500" lnSpcReduction="20000"/>
          </a:bodyPr>
          <a:lstStyle/>
          <a:p>
            <a:pPr marL="0" indent="0">
              <a:buNone/>
            </a:pPr>
            <a:r>
              <a:rPr lang="en-US" sz="2200" b="1" u="sng" dirty="0" smtClean="0"/>
              <a:t>INTERNAL – HOW WE SEE OURSELVES</a:t>
            </a:r>
          </a:p>
          <a:p>
            <a:pPr marL="0" indent="0">
              <a:buNone/>
            </a:pPr>
            <a:endParaRPr lang="en-US" sz="1800" b="1" u="sng" dirty="0"/>
          </a:p>
          <a:p>
            <a:pPr marL="0" indent="0">
              <a:buNone/>
            </a:pPr>
            <a:r>
              <a:rPr lang="en-US" sz="1800" b="1" u="sng" dirty="0" smtClean="0"/>
              <a:t>SELF EVALUATIONS</a:t>
            </a:r>
          </a:p>
          <a:p>
            <a:r>
              <a:rPr lang="en-US" sz="1800" b="1" dirty="0" smtClean="0"/>
              <a:t>Self Pride</a:t>
            </a:r>
          </a:p>
          <a:p>
            <a:r>
              <a:rPr lang="en-US" sz="1800" b="1" dirty="0" smtClean="0"/>
              <a:t>Self Worth</a:t>
            </a:r>
          </a:p>
          <a:p>
            <a:r>
              <a:rPr lang="en-US" sz="1800" b="1" dirty="0" smtClean="0"/>
              <a:t>Self Esteem</a:t>
            </a:r>
          </a:p>
          <a:p>
            <a:r>
              <a:rPr lang="en-US" sz="1800" b="1" dirty="0" smtClean="0"/>
              <a:t>Self Respect</a:t>
            </a:r>
          </a:p>
          <a:p>
            <a:r>
              <a:rPr lang="en-US" sz="1800" b="1" dirty="0" smtClean="0"/>
              <a:t>Self Value</a:t>
            </a:r>
          </a:p>
          <a:p>
            <a:pPr marL="0" indent="0">
              <a:buNone/>
            </a:pPr>
            <a:endParaRPr lang="en-US" sz="1800" b="1" dirty="0" smtClean="0"/>
          </a:p>
          <a:p>
            <a:pPr marL="0" indent="0">
              <a:buNone/>
            </a:pPr>
            <a:r>
              <a:rPr lang="en-US" sz="1800" b="1" u="sng" dirty="0" smtClean="0"/>
              <a:t>AUTHENTICITY</a:t>
            </a:r>
          </a:p>
          <a:p>
            <a:r>
              <a:rPr lang="en-US" sz="1800" b="1" dirty="0" smtClean="0"/>
              <a:t>Pride in Own Abilities</a:t>
            </a:r>
          </a:p>
          <a:p>
            <a:r>
              <a:rPr lang="en-US" sz="1800" b="1" dirty="0" smtClean="0"/>
              <a:t>Who and What You Are</a:t>
            </a:r>
          </a:p>
          <a:p>
            <a:r>
              <a:rPr lang="en-US" sz="1800" b="1" dirty="0" smtClean="0"/>
              <a:t>Being Able to be Myself</a:t>
            </a:r>
          </a:p>
          <a:p>
            <a:r>
              <a:rPr lang="en-US" sz="1800" b="1" dirty="0" smtClean="0"/>
              <a:t>Being Comfortable with What and      Who I Am</a:t>
            </a:r>
          </a:p>
          <a:p>
            <a:pPr marL="0" indent="0">
              <a:buNone/>
            </a:pPr>
            <a:endParaRPr lang="en-US" sz="1800" b="1" dirty="0"/>
          </a:p>
        </p:txBody>
      </p:sp>
      <p:sp>
        <p:nvSpPr>
          <p:cNvPr id="4" name="Content Placeholder 3"/>
          <p:cNvSpPr>
            <a:spLocks noGrp="1"/>
          </p:cNvSpPr>
          <p:nvPr>
            <p:ph sz="half" idx="2"/>
          </p:nvPr>
        </p:nvSpPr>
        <p:spPr>
          <a:xfrm>
            <a:off x="4648200" y="1332501"/>
            <a:ext cx="4213952" cy="3841927"/>
          </a:xfrm>
        </p:spPr>
        <p:txBody>
          <a:bodyPr>
            <a:normAutofit fontScale="92500" lnSpcReduction="20000"/>
          </a:bodyPr>
          <a:lstStyle/>
          <a:p>
            <a:pPr marL="0" indent="0">
              <a:buNone/>
            </a:pPr>
            <a:r>
              <a:rPr lang="en-US" sz="2200" b="1" dirty="0" smtClean="0"/>
              <a:t>INTERACTIONAL – IN RELATIONSHIPS WITH OTHERS</a:t>
            </a:r>
          </a:p>
          <a:p>
            <a:pPr marL="0" indent="0">
              <a:buNone/>
            </a:pPr>
            <a:endParaRPr lang="en-US" sz="1800" b="1" dirty="0"/>
          </a:p>
          <a:p>
            <a:pPr marL="0" indent="0">
              <a:buNone/>
            </a:pPr>
            <a:r>
              <a:rPr lang="en-US" sz="1800" b="1" u="sng" dirty="0" smtClean="0"/>
              <a:t>POWER AND CONTROL</a:t>
            </a:r>
          </a:p>
          <a:p>
            <a:r>
              <a:rPr lang="en-US" sz="1800" b="1" dirty="0" smtClean="0"/>
              <a:t>Involved in Decisions</a:t>
            </a:r>
          </a:p>
          <a:p>
            <a:r>
              <a:rPr lang="en-US" sz="1800" b="1" dirty="0" smtClean="0"/>
              <a:t>Freedom over Body, Opinions, feelings</a:t>
            </a:r>
          </a:p>
          <a:p>
            <a:pPr marL="0" indent="0">
              <a:buNone/>
            </a:pPr>
            <a:endParaRPr lang="en-US" sz="1800" b="1" dirty="0"/>
          </a:p>
          <a:p>
            <a:pPr marL="0" indent="0">
              <a:buNone/>
            </a:pPr>
            <a:r>
              <a:rPr lang="en-US" sz="1800" b="1" u="sng" dirty="0" smtClean="0"/>
              <a:t>TREATED WITH</a:t>
            </a:r>
          </a:p>
          <a:p>
            <a:r>
              <a:rPr lang="en-US" sz="1800" b="1" dirty="0" smtClean="0"/>
              <a:t>Respect, Expressions of Kindness, Fairness, Not Controlled</a:t>
            </a:r>
          </a:p>
          <a:p>
            <a:pPr marL="0" indent="0">
              <a:buNone/>
            </a:pPr>
            <a:endParaRPr lang="en-US" sz="1800" b="1" dirty="0"/>
          </a:p>
          <a:p>
            <a:pPr marL="0" indent="0">
              <a:buNone/>
            </a:pPr>
            <a:r>
              <a:rPr lang="en-US" sz="1800" b="1" u="sng" dirty="0" smtClean="0"/>
              <a:t>CONTRIBUTING</a:t>
            </a:r>
          </a:p>
          <a:p>
            <a:r>
              <a:rPr lang="en-US" sz="1800" b="1" dirty="0" smtClean="0"/>
              <a:t>Opportunities to help others</a:t>
            </a:r>
          </a:p>
          <a:p>
            <a:pPr marL="0" indent="0">
              <a:buNone/>
            </a:pPr>
            <a:endParaRPr lang="en-US" sz="1800" dirty="0" smtClean="0"/>
          </a:p>
          <a:p>
            <a:pPr marL="0" indent="0">
              <a:buNone/>
            </a:pPr>
            <a:endParaRPr lang="en-US" sz="1800" dirty="0"/>
          </a:p>
        </p:txBody>
      </p:sp>
      <p:sp>
        <p:nvSpPr>
          <p:cNvPr id="6" name="TextBox 5"/>
          <p:cNvSpPr txBox="1"/>
          <p:nvPr/>
        </p:nvSpPr>
        <p:spPr>
          <a:xfrm>
            <a:off x="457200" y="5693299"/>
            <a:ext cx="8229600" cy="954107"/>
          </a:xfrm>
          <a:prstGeom prst="rect">
            <a:avLst/>
          </a:prstGeom>
          <a:noFill/>
        </p:spPr>
        <p:txBody>
          <a:bodyPr wrap="square" rtlCol="0">
            <a:spAutoFit/>
          </a:bodyPr>
          <a:lstStyle/>
          <a:p>
            <a:r>
              <a:rPr lang="en-US" sz="1400" i="1" dirty="0" smtClean="0"/>
              <a:t>*</a:t>
            </a:r>
            <a:r>
              <a:rPr lang="en-US" sz="1400" b="1" i="1" dirty="0" smtClean="0"/>
              <a:t>Derived from Undergraduate Student responses to the following questions: How would you define human dignity? Describe two examples of when you felt your human dignity was supported as a child? Describe to examples where you felt your human dignity was violated as a child? (Course: “Violence in the World of Children”) </a:t>
            </a:r>
            <a:endParaRPr lang="en-US" sz="1400" b="1" i="1" dirty="0"/>
          </a:p>
        </p:txBody>
      </p:sp>
      <p:sp>
        <p:nvSpPr>
          <p:cNvPr id="5" name="TextBox 4"/>
          <p:cNvSpPr txBox="1"/>
          <p:nvPr/>
        </p:nvSpPr>
        <p:spPr>
          <a:xfrm>
            <a:off x="559398" y="771352"/>
            <a:ext cx="8302754" cy="369332"/>
          </a:xfrm>
          <a:prstGeom prst="rect">
            <a:avLst/>
          </a:prstGeom>
          <a:noFill/>
        </p:spPr>
        <p:txBody>
          <a:bodyPr wrap="square" rtlCol="0">
            <a:spAutoFit/>
          </a:bodyPr>
          <a:lstStyle/>
          <a:p>
            <a:pPr algn="ctr"/>
            <a:r>
              <a:rPr lang="en-US" b="1" dirty="0" smtClean="0"/>
              <a:t>A Young Girl, a Mother, a Grandfather and a Boat: A Story of Human Dignity</a:t>
            </a:r>
            <a:endParaRPr lang="en-US" b="1" dirty="0"/>
          </a:p>
        </p:txBody>
      </p:sp>
    </p:spTree>
    <p:extLst>
      <p:ext uri="{BB962C8B-B14F-4D97-AF65-F5344CB8AC3E}">
        <p14:creationId xmlns:p14="http://schemas.microsoft.com/office/powerpoint/2010/main" val="4032018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mt="62000"/>
          </a:blip>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3823095" y="2873801"/>
            <a:ext cx="4572000" cy="1754327"/>
          </a:xfrm>
          <a:prstGeom prst="rect">
            <a:avLst/>
          </a:prstGeom>
        </p:spPr>
        <p:txBody>
          <a:bodyPr>
            <a:spAutoFit/>
          </a:bodyPr>
          <a:lstStyle/>
          <a:p>
            <a:r>
              <a:rPr lang="en-US" b="1" u="sng" dirty="0" smtClean="0"/>
              <a:t>CHILDHOOD AS COLONIZED</a:t>
            </a:r>
            <a:r>
              <a:rPr lang="en-US" dirty="0" smtClean="0"/>
              <a:t>: </a:t>
            </a:r>
            <a:r>
              <a:rPr lang="en-US" b="1" dirty="0"/>
              <a:t>the group whose identity is submerged and whose authenticity is eliminated and who is placed in the service of the colonizer through the force, threat of force by the colonizer.</a:t>
            </a:r>
          </a:p>
        </p:txBody>
      </p:sp>
      <p:sp>
        <p:nvSpPr>
          <p:cNvPr id="3" name="Rectangle 2"/>
          <p:cNvSpPr/>
          <p:nvPr/>
        </p:nvSpPr>
        <p:spPr>
          <a:xfrm>
            <a:off x="733668" y="1517807"/>
            <a:ext cx="4572000" cy="923330"/>
          </a:xfrm>
          <a:prstGeom prst="rect">
            <a:avLst/>
          </a:prstGeom>
        </p:spPr>
        <p:txBody>
          <a:bodyPr>
            <a:spAutoFit/>
          </a:bodyPr>
          <a:lstStyle/>
          <a:p>
            <a:r>
              <a:rPr lang="en-US" b="1" u="sng" dirty="0" smtClean="0"/>
              <a:t>ADULT AS COLONIZER</a:t>
            </a:r>
            <a:r>
              <a:rPr lang="en-US" b="1" dirty="0" smtClean="0"/>
              <a:t>: </a:t>
            </a:r>
            <a:r>
              <a:rPr lang="en-US" b="1" dirty="0"/>
              <a:t>the group who has the power and can impose their will and create others in his image.  </a:t>
            </a:r>
          </a:p>
        </p:txBody>
      </p:sp>
      <p:sp>
        <p:nvSpPr>
          <p:cNvPr id="4" name="TextBox 3"/>
          <p:cNvSpPr txBox="1"/>
          <p:nvPr/>
        </p:nvSpPr>
        <p:spPr>
          <a:xfrm>
            <a:off x="410535" y="5079762"/>
            <a:ext cx="7820188" cy="738664"/>
          </a:xfrm>
          <a:prstGeom prst="rect">
            <a:avLst/>
          </a:prstGeom>
          <a:noFill/>
        </p:spPr>
        <p:txBody>
          <a:bodyPr wrap="square" rtlCol="0">
            <a:spAutoFit/>
          </a:bodyPr>
          <a:lstStyle/>
          <a:p>
            <a:r>
              <a:rPr lang="en-US" sz="1400" b="1" dirty="0" smtClean="0"/>
              <a:t>*Drawing on Albert Memmi, THE COLONIZER AND THE COLONIZED; Franz Fanon, BLACK SKINS, WHITE MASKS; Paulo Friere, PEDAGOGY OF THE OPPRESSED; Alice Miller, FOR YOUR OWN GOOD.; **Comstock and Sanford, SANCTIONS FOR EVIL.: SOURCES OF SOCIAL DESTRUCTIVENESS.</a:t>
            </a:r>
            <a:endParaRPr lang="en-US" sz="1400" b="1" dirty="0"/>
          </a:p>
        </p:txBody>
      </p:sp>
      <p:sp>
        <p:nvSpPr>
          <p:cNvPr id="5" name="TextBox 4"/>
          <p:cNvSpPr txBox="1"/>
          <p:nvPr/>
        </p:nvSpPr>
        <p:spPr>
          <a:xfrm>
            <a:off x="1469743" y="532878"/>
            <a:ext cx="7325463" cy="830997"/>
          </a:xfrm>
          <a:prstGeom prst="rect">
            <a:avLst/>
          </a:prstGeom>
          <a:noFill/>
        </p:spPr>
        <p:txBody>
          <a:bodyPr wrap="square" rtlCol="0">
            <a:spAutoFit/>
          </a:bodyPr>
          <a:lstStyle/>
          <a:p>
            <a:pPr algn="ctr"/>
            <a:r>
              <a:rPr lang="en-US" sz="2400" b="1" dirty="0" smtClean="0"/>
              <a:t>Colonial* Relationships Between Groups:</a:t>
            </a:r>
          </a:p>
          <a:p>
            <a:pPr algn="ctr"/>
            <a:r>
              <a:rPr lang="en-US" sz="2400" b="1" dirty="0" smtClean="0"/>
              <a:t>Socially Destructive**</a:t>
            </a:r>
            <a:endParaRPr lang="en-US" sz="2400" b="1" dirty="0"/>
          </a:p>
        </p:txBody>
      </p:sp>
    </p:spTree>
    <p:extLst>
      <p:ext uri="{BB962C8B-B14F-4D97-AF65-F5344CB8AC3E}">
        <p14:creationId xmlns:p14="http://schemas.microsoft.com/office/powerpoint/2010/main" val="2065071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2400" dirty="0" smtClean="0"/>
              <a:t>Colonial / Adultism - Child Centeredness and </a:t>
            </a:r>
            <a:br>
              <a:rPr lang="en-US" sz="2400" dirty="0" smtClean="0"/>
            </a:br>
            <a:r>
              <a:rPr lang="en-US" sz="2400" dirty="0" smtClean="0"/>
              <a:t>Human Dignity: Reflected in Culture and Experience</a:t>
            </a:r>
            <a:endParaRPr lang="en-US" sz="2400" dirty="0"/>
          </a:p>
        </p:txBody>
      </p:sp>
      <p:sp>
        <p:nvSpPr>
          <p:cNvPr id="5" name="Text Placeholder 4"/>
          <p:cNvSpPr>
            <a:spLocks noGrp="1"/>
          </p:cNvSpPr>
          <p:nvPr>
            <p:ph type="body" idx="1"/>
          </p:nvPr>
        </p:nvSpPr>
        <p:spPr>
          <a:xfrm>
            <a:off x="457200" y="1461092"/>
            <a:ext cx="4040188" cy="710897"/>
          </a:xfrm>
        </p:spPr>
        <p:txBody>
          <a:bodyPr>
            <a:normAutofit fontScale="92500" lnSpcReduction="10000"/>
          </a:bodyPr>
          <a:lstStyle/>
          <a:p>
            <a:r>
              <a:rPr lang="en-US" dirty="0"/>
              <a:t>Principles of Adultism </a:t>
            </a:r>
            <a:r>
              <a:rPr lang="en-US" u="sng" dirty="0" smtClean="0"/>
              <a:t>(Promotes </a:t>
            </a:r>
            <a:r>
              <a:rPr lang="en-US" u="sng" dirty="0"/>
              <a:t>Child Maltreatment at all levels)</a:t>
            </a:r>
          </a:p>
          <a:p>
            <a:endParaRPr lang="en-US" dirty="0"/>
          </a:p>
        </p:txBody>
      </p:sp>
      <p:sp>
        <p:nvSpPr>
          <p:cNvPr id="6" name="Content Placeholder 5"/>
          <p:cNvSpPr>
            <a:spLocks noGrp="1"/>
          </p:cNvSpPr>
          <p:nvPr>
            <p:ph sz="half" idx="2"/>
          </p:nvPr>
        </p:nvSpPr>
        <p:spPr>
          <a:xfrm>
            <a:off x="457200" y="2174876"/>
            <a:ext cx="4040188" cy="3675382"/>
          </a:xfrm>
        </p:spPr>
        <p:txBody>
          <a:bodyPr>
            <a:normAutofit fontScale="70000" lnSpcReduction="20000"/>
          </a:bodyPr>
          <a:lstStyle/>
          <a:p>
            <a:r>
              <a:rPr lang="en-US" b="1" dirty="0" smtClean="0"/>
              <a:t>Children are inferior to Adults</a:t>
            </a:r>
          </a:p>
          <a:p>
            <a:r>
              <a:rPr lang="en-US" b="1" dirty="0" smtClean="0"/>
              <a:t>Children are Rightfully Controlled by Adults</a:t>
            </a:r>
          </a:p>
          <a:p>
            <a:r>
              <a:rPr lang="en-US" b="1" dirty="0" smtClean="0"/>
              <a:t>Dignity is not an inherent characteristic of children</a:t>
            </a:r>
          </a:p>
          <a:p>
            <a:r>
              <a:rPr lang="en-US" b="1" dirty="0" smtClean="0"/>
              <a:t>Age, gender, class and achievement are markers of human dignity</a:t>
            </a:r>
          </a:p>
          <a:p>
            <a:r>
              <a:rPr lang="en-US" b="1" dirty="0" smtClean="0"/>
              <a:t>Others have power to bestow or take away ones human dignity</a:t>
            </a:r>
          </a:p>
          <a:p>
            <a:r>
              <a:rPr lang="en-US" b="1" dirty="0" smtClean="0"/>
              <a:t>Those who take away another’s human dignity are rewarded with power</a:t>
            </a:r>
          </a:p>
          <a:p>
            <a:r>
              <a:rPr lang="en-US" b="1" dirty="0" smtClean="0"/>
              <a:t>The meanings children attach to their experiences are of little importance</a:t>
            </a:r>
          </a:p>
          <a:p>
            <a:endParaRPr lang="en-US" dirty="0"/>
          </a:p>
        </p:txBody>
      </p:sp>
      <p:sp>
        <p:nvSpPr>
          <p:cNvPr id="7" name="Text Placeholder 6"/>
          <p:cNvSpPr>
            <a:spLocks noGrp="1"/>
          </p:cNvSpPr>
          <p:nvPr>
            <p:ph type="body" sz="quarter" idx="3"/>
          </p:nvPr>
        </p:nvSpPr>
        <p:spPr>
          <a:xfrm>
            <a:off x="4645025" y="1461092"/>
            <a:ext cx="4041775" cy="639762"/>
          </a:xfrm>
        </p:spPr>
        <p:txBody>
          <a:bodyPr>
            <a:normAutofit fontScale="85000" lnSpcReduction="20000"/>
          </a:bodyPr>
          <a:lstStyle/>
          <a:p>
            <a:r>
              <a:rPr lang="en-US" dirty="0"/>
              <a:t>Principles of Child Centeredness (</a:t>
            </a:r>
            <a:r>
              <a:rPr lang="en-US" u="sng" dirty="0"/>
              <a:t>Supports </a:t>
            </a:r>
            <a:r>
              <a:rPr lang="en-US" u="sng" dirty="0" smtClean="0"/>
              <a:t>Children at </a:t>
            </a:r>
            <a:r>
              <a:rPr lang="en-US" u="sng" dirty="0"/>
              <a:t>All Levels)</a:t>
            </a:r>
          </a:p>
          <a:p>
            <a:endParaRPr lang="en-US" dirty="0"/>
          </a:p>
        </p:txBody>
      </p:sp>
      <p:sp>
        <p:nvSpPr>
          <p:cNvPr id="8" name="Content Placeholder 7"/>
          <p:cNvSpPr>
            <a:spLocks noGrp="1"/>
          </p:cNvSpPr>
          <p:nvPr>
            <p:ph sz="quarter" idx="4"/>
          </p:nvPr>
        </p:nvSpPr>
        <p:spPr/>
        <p:txBody>
          <a:bodyPr>
            <a:normAutofit fontScale="62500" lnSpcReduction="20000"/>
          </a:bodyPr>
          <a:lstStyle/>
          <a:p>
            <a:r>
              <a:rPr lang="en-US" b="1" dirty="0" smtClean="0"/>
              <a:t>Children and adults share a common humanity and mutuality of status</a:t>
            </a:r>
          </a:p>
          <a:p>
            <a:r>
              <a:rPr lang="en-US" b="1" dirty="0" smtClean="0"/>
              <a:t>Children are an oppressed group </a:t>
            </a:r>
            <a:r>
              <a:rPr lang="en-US" b="1" u="sng" dirty="0" smtClean="0"/>
              <a:t>now</a:t>
            </a:r>
          </a:p>
          <a:p>
            <a:r>
              <a:rPr lang="en-US" b="1" dirty="0" smtClean="0"/>
              <a:t>Children, as members of the human family, have dignity and rights</a:t>
            </a:r>
          </a:p>
          <a:p>
            <a:r>
              <a:rPr lang="en-US" b="1" dirty="0" smtClean="0"/>
              <a:t>Dignity is inherent in all life, including children</a:t>
            </a:r>
          </a:p>
          <a:p>
            <a:r>
              <a:rPr lang="en-US" b="1" dirty="0" smtClean="0"/>
              <a:t>Age, gender, class and achievement are not related to a person’s human dignity</a:t>
            </a:r>
          </a:p>
          <a:p>
            <a:r>
              <a:rPr lang="en-US" b="1" dirty="0" smtClean="0"/>
              <a:t>No one can bestow or take away another’s or violate their own </a:t>
            </a:r>
            <a:r>
              <a:rPr lang="en-US" b="1" dirty="0">
                <a:solidFill>
                  <a:prstClr val="black"/>
                </a:solidFill>
              </a:rPr>
              <a:t>human dignity </a:t>
            </a:r>
          </a:p>
          <a:p>
            <a:r>
              <a:rPr lang="en-US" b="1" dirty="0">
                <a:solidFill>
                  <a:prstClr val="black"/>
                </a:solidFill>
              </a:rPr>
              <a:t>Those who attempt to take away another’s human dignity violate their own</a:t>
            </a:r>
          </a:p>
          <a:p>
            <a:r>
              <a:rPr lang="en-US" b="1" dirty="0">
                <a:solidFill>
                  <a:prstClr val="black"/>
                </a:solidFill>
              </a:rPr>
              <a:t>The meanings children attach to their experiences are of utmost importance</a:t>
            </a:r>
          </a:p>
          <a:p>
            <a:endParaRPr lang="en-US" b="1" dirty="0"/>
          </a:p>
        </p:txBody>
      </p:sp>
      <p:sp>
        <p:nvSpPr>
          <p:cNvPr id="2" name="TextBox 1"/>
          <p:cNvSpPr txBox="1"/>
          <p:nvPr/>
        </p:nvSpPr>
        <p:spPr>
          <a:xfrm>
            <a:off x="457200" y="5941497"/>
            <a:ext cx="8229600" cy="646331"/>
          </a:xfrm>
          <a:prstGeom prst="rect">
            <a:avLst/>
          </a:prstGeom>
          <a:noFill/>
        </p:spPr>
        <p:txBody>
          <a:bodyPr wrap="square" rtlCol="0">
            <a:spAutoFit/>
          </a:bodyPr>
          <a:lstStyle/>
          <a:p>
            <a:r>
              <a:rPr lang="en-US" dirty="0" smtClean="0"/>
              <a:t>See: </a:t>
            </a:r>
            <a:r>
              <a:rPr lang="en-US" dirty="0" smtClean="0">
                <a:hlinkClick r:id="rId3"/>
              </a:rPr>
              <a:t>Human Dignity and Children - Operationalizing a Key Human Rights Concept</a:t>
            </a:r>
            <a:endParaRPr lang="en-US" dirty="0"/>
          </a:p>
        </p:txBody>
      </p:sp>
    </p:spTree>
    <p:extLst>
      <p:ext uri="{BB962C8B-B14F-4D97-AF65-F5344CB8AC3E}">
        <p14:creationId xmlns:p14="http://schemas.microsoft.com/office/powerpoint/2010/main" val="1947653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660525"/>
          </a:xfrm>
        </p:spPr>
        <p:txBody>
          <a:bodyPr>
            <a:normAutofit/>
          </a:bodyPr>
          <a:lstStyle/>
          <a:p>
            <a:r>
              <a:rPr lang="en-US" sz="3200" dirty="0" smtClean="0"/>
              <a:t>Colonial /Adultism Perspective </a:t>
            </a:r>
            <a:r>
              <a:rPr lang="en-US" sz="3200" dirty="0"/>
              <a:t>Dominates</a:t>
            </a:r>
            <a:r>
              <a:rPr lang="en-US" sz="3200" dirty="0" smtClean="0"/>
              <a:t/>
            </a:r>
            <a:br>
              <a:rPr lang="en-US" sz="3200" dirty="0" smtClean="0"/>
            </a:br>
            <a:r>
              <a:rPr lang="en-US" sz="3200" dirty="0" smtClean="0"/>
              <a:t> All Contexts of Childhood Maltreatment:</a:t>
            </a:r>
            <a:br>
              <a:rPr lang="en-US" sz="3200" dirty="0" smtClean="0"/>
            </a:br>
            <a:r>
              <a:rPr lang="en-US" sz="3200" dirty="0" smtClean="0">
                <a:solidFill>
                  <a:schemeClr val="accent2"/>
                </a:solidFill>
              </a:rPr>
              <a:t>Something Missed in UN Report</a:t>
            </a:r>
            <a:endParaRPr lang="en-US" sz="3200" dirty="0">
              <a:solidFill>
                <a:schemeClr val="accent2"/>
              </a:solidFill>
            </a:endParaRPr>
          </a:p>
        </p:txBody>
      </p:sp>
      <p:pic>
        <p:nvPicPr>
          <p:cNvPr id="3074" name="Picture 2"/>
          <p:cNvPicPr>
            <a:picLocks noGrp="1" noChangeAspect="1" noChangeArrowheads="1"/>
          </p:cNvPicPr>
          <p:nvPr>
            <p:ph idx="1"/>
          </p:nvPr>
        </p:nvPicPr>
        <p:blipFill>
          <a:blip r:embed="rId3" cstate="print"/>
          <a:srcRect/>
          <a:stretch>
            <a:fillRect/>
          </a:stretch>
        </p:blipFill>
        <p:spPr bwMode="auto">
          <a:xfrm>
            <a:off x="990600" y="1935163"/>
            <a:ext cx="7010400" cy="4389437"/>
          </a:xfrm>
          <a:prstGeom prst="rect">
            <a:avLst/>
          </a:prstGeom>
          <a:noFill/>
          <a:ln w="9525">
            <a:noFill/>
            <a:miter lim="800000"/>
            <a:headEnd/>
            <a:tailEnd/>
          </a:ln>
        </p:spPr>
      </p:pic>
    </p:spTree>
    <p:extLst>
      <p:ext uri="{BB962C8B-B14F-4D97-AF65-F5344CB8AC3E}">
        <p14:creationId xmlns:p14="http://schemas.microsoft.com/office/powerpoint/2010/main" val="3404310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225" y="281231"/>
            <a:ext cx="8229600" cy="1143000"/>
          </a:xfrm>
          <a:effectLst>
            <a:innerShdw blurRad="114300">
              <a:prstClr val="black"/>
            </a:innerShdw>
          </a:effectLst>
        </p:spPr>
        <p:txBody>
          <a:bodyPr>
            <a:normAutofit/>
          </a:bodyPr>
          <a:lstStyle/>
          <a:p>
            <a:r>
              <a:rPr lang="en-US" sz="2400" b="1" dirty="0"/>
              <a:t>Cycle of Violence Process : </a:t>
            </a:r>
            <a:br>
              <a:rPr lang="en-US" sz="2400" b="1" dirty="0"/>
            </a:br>
            <a:r>
              <a:rPr lang="en-US" sz="2400" b="1" dirty="0" smtClean="0"/>
              <a:t>The </a:t>
            </a:r>
            <a:r>
              <a:rPr lang="en-US" sz="2400" b="1" u="sng" dirty="0" smtClean="0"/>
              <a:t>HOW</a:t>
            </a:r>
            <a:r>
              <a:rPr lang="en-US" sz="2400" b="1" dirty="0" smtClean="0"/>
              <a:t> of Transformation from Not Violent to Violent*</a:t>
            </a:r>
            <a:endParaRPr lang="en-US" sz="2400" b="1" dirty="0"/>
          </a:p>
        </p:txBody>
      </p:sp>
      <p:sp>
        <p:nvSpPr>
          <p:cNvPr id="3" name="Text Placeholder 2"/>
          <p:cNvSpPr>
            <a:spLocks noGrp="1"/>
          </p:cNvSpPr>
          <p:nvPr>
            <p:ph type="body" idx="1"/>
          </p:nvPr>
        </p:nvSpPr>
        <p:spPr>
          <a:xfrm>
            <a:off x="457200" y="1535113"/>
            <a:ext cx="3737943" cy="639762"/>
          </a:xfrm>
        </p:spPr>
        <p:txBody>
          <a:bodyPr>
            <a:normAutofit fontScale="92500" lnSpcReduction="20000"/>
          </a:bodyPr>
          <a:lstStyle/>
          <a:p>
            <a:pPr algn="ctr"/>
            <a:r>
              <a:rPr lang="en-US" dirty="0" smtClean="0"/>
              <a:t>Making of Perpetrator: Culture and Experience</a:t>
            </a:r>
            <a:endParaRPr lang="en-US" dirty="0"/>
          </a:p>
        </p:txBody>
      </p:sp>
      <p:sp>
        <p:nvSpPr>
          <p:cNvPr id="4" name="Content Placeholder 3"/>
          <p:cNvSpPr>
            <a:spLocks noGrp="1"/>
          </p:cNvSpPr>
          <p:nvPr>
            <p:ph sz="half" idx="2"/>
          </p:nvPr>
        </p:nvSpPr>
        <p:spPr/>
        <p:txBody>
          <a:bodyPr>
            <a:normAutofit/>
          </a:bodyPr>
          <a:lstStyle/>
          <a:p>
            <a:r>
              <a:rPr lang="en-US" sz="1600" b="1" dirty="0" smtClean="0"/>
              <a:t>Language</a:t>
            </a:r>
          </a:p>
          <a:p>
            <a:r>
              <a:rPr lang="en-US" sz="1600" b="1" dirty="0" smtClean="0"/>
              <a:t>Other / Enemy Making</a:t>
            </a:r>
          </a:p>
          <a:p>
            <a:r>
              <a:rPr lang="en-US" sz="1600" b="1" dirty="0" smtClean="0"/>
              <a:t>Dehumanization: Self / Other</a:t>
            </a:r>
          </a:p>
          <a:p>
            <a:r>
              <a:rPr lang="en-US" sz="1600" b="1" dirty="0" smtClean="0"/>
              <a:t>Social Roles</a:t>
            </a:r>
          </a:p>
          <a:p>
            <a:r>
              <a:rPr lang="en-US" sz="1600" b="1" dirty="0" smtClean="0"/>
              <a:t>Removing Agency</a:t>
            </a:r>
          </a:p>
          <a:p>
            <a:r>
              <a:rPr lang="en-US" sz="1600" b="1" dirty="0" smtClean="0"/>
              <a:t>Shifting Responsibility</a:t>
            </a:r>
          </a:p>
          <a:p>
            <a:r>
              <a:rPr lang="en-US" sz="1600" b="1" dirty="0" smtClean="0"/>
              <a:t>Isolation (Perceived – Real)</a:t>
            </a:r>
          </a:p>
          <a:p>
            <a:r>
              <a:rPr lang="en-US" sz="1600" b="1" dirty="0" smtClean="0"/>
              <a:t>Social Support (Group Dynamics)</a:t>
            </a:r>
          </a:p>
          <a:p>
            <a:r>
              <a:rPr lang="en-US" sz="1600" b="1" dirty="0" smtClean="0"/>
              <a:t>Reduced Saliency of non-violence</a:t>
            </a:r>
          </a:p>
          <a:p>
            <a:r>
              <a:rPr lang="en-US" sz="1600" b="1" dirty="0" smtClean="0"/>
              <a:t>Power Differentials</a:t>
            </a:r>
          </a:p>
          <a:p>
            <a:endParaRPr lang="en-US" sz="1600" dirty="0"/>
          </a:p>
        </p:txBody>
      </p:sp>
      <p:sp>
        <p:nvSpPr>
          <p:cNvPr id="5" name="Text Placeholder 4"/>
          <p:cNvSpPr>
            <a:spLocks noGrp="1"/>
          </p:cNvSpPr>
          <p:nvPr>
            <p:ph type="body" sz="quarter" idx="3"/>
          </p:nvPr>
        </p:nvSpPr>
        <p:spPr/>
        <p:txBody>
          <a:bodyPr>
            <a:normAutofit fontScale="92500" lnSpcReduction="20000"/>
          </a:bodyPr>
          <a:lstStyle/>
          <a:p>
            <a:pPr algn="ctr"/>
            <a:r>
              <a:rPr lang="en-US" dirty="0" smtClean="0"/>
              <a:t>Experiencing and Surviving Trauma and Culture: Coping** </a:t>
            </a:r>
            <a:endParaRPr lang="en-US" dirty="0"/>
          </a:p>
        </p:txBody>
      </p:sp>
      <p:sp>
        <p:nvSpPr>
          <p:cNvPr id="6" name="Content Placeholder 5"/>
          <p:cNvSpPr>
            <a:spLocks noGrp="1"/>
          </p:cNvSpPr>
          <p:nvPr>
            <p:ph sz="quarter" idx="4"/>
          </p:nvPr>
        </p:nvSpPr>
        <p:spPr/>
        <p:txBody>
          <a:bodyPr>
            <a:normAutofit/>
          </a:bodyPr>
          <a:lstStyle/>
          <a:p>
            <a:r>
              <a:rPr lang="en-US" sz="1600" b="1" dirty="0" smtClean="0"/>
              <a:t>Hyper-arousal / sensitivity to threat</a:t>
            </a:r>
          </a:p>
          <a:p>
            <a:r>
              <a:rPr lang="en-US" sz="1600" b="1" dirty="0" smtClean="0"/>
              <a:t>Death Imprint / Shattered Assumptions</a:t>
            </a:r>
          </a:p>
          <a:p>
            <a:r>
              <a:rPr lang="en-US" sz="1600" b="1" dirty="0" smtClean="0"/>
              <a:t>Psychic Numbing / reduced empathy</a:t>
            </a:r>
          </a:p>
          <a:p>
            <a:r>
              <a:rPr lang="en-US" sz="1600" b="1" dirty="0" smtClean="0"/>
              <a:t>Fake Nurturance </a:t>
            </a:r>
          </a:p>
          <a:p>
            <a:r>
              <a:rPr lang="en-US" sz="1600" b="1" dirty="0" smtClean="0"/>
              <a:t>Fight / Flight</a:t>
            </a:r>
          </a:p>
          <a:p>
            <a:r>
              <a:rPr lang="en-US" sz="1600" b="1" dirty="0" smtClean="0"/>
              <a:t>Resignation</a:t>
            </a:r>
          </a:p>
          <a:p>
            <a:r>
              <a:rPr lang="en-US" sz="1600" b="1" dirty="0" smtClean="0"/>
              <a:t>Denial / Construction / Dissociation</a:t>
            </a:r>
          </a:p>
          <a:p>
            <a:r>
              <a:rPr lang="en-US" sz="1600" b="1" dirty="0" smtClean="0"/>
              <a:t>Death Spell</a:t>
            </a:r>
          </a:p>
          <a:p>
            <a:endParaRPr lang="en-US" sz="1600" dirty="0" smtClean="0"/>
          </a:p>
          <a:p>
            <a:endParaRPr lang="en-US" sz="1600" dirty="0" smtClean="0"/>
          </a:p>
          <a:p>
            <a:endParaRPr lang="en-US" sz="1600" dirty="0"/>
          </a:p>
        </p:txBody>
      </p:sp>
      <p:cxnSp>
        <p:nvCxnSpPr>
          <p:cNvPr id="10" name="Straight Arrow Connector 9"/>
          <p:cNvCxnSpPr/>
          <p:nvPr/>
        </p:nvCxnSpPr>
        <p:spPr>
          <a:xfrm>
            <a:off x="4028363" y="1731737"/>
            <a:ext cx="616662" cy="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p:nvPr/>
        </p:nvCxnSpPr>
        <p:spPr>
          <a:xfrm>
            <a:off x="4028363" y="2911884"/>
            <a:ext cx="616662" cy="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p:nvPr/>
        </p:nvCxnSpPr>
        <p:spPr>
          <a:xfrm flipV="1">
            <a:off x="4028363" y="3873960"/>
            <a:ext cx="616662" cy="1"/>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597316" y="5216973"/>
            <a:ext cx="7800143" cy="646331"/>
          </a:xfrm>
          <a:prstGeom prst="rect">
            <a:avLst/>
          </a:prstGeom>
          <a:noFill/>
        </p:spPr>
        <p:txBody>
          <a:bodyPr wrap="square" rtlCol="0">
            <a:spAutoFit/>
          </a:bodyPr>
          <a:lstStyle/>
          <a:p>
            <a:r>
              <a:rPr lang="en-US" dirty="0" smtClean="0"/>
              <a:t>*FORMS OF VIOLENCE: </a:t>
            </a:r>
            <a:r>
              <a:rPr lang="en-US" b="1" dirty="0" smtClean="0"/>
              <a:t>Suicide, Violence against Children, Women, Hate Violence, Institutional Violence, War, Genocide, Omnicide</a:t>
            </a:r>
            <a:endParaRPr lang="en-US" b="1" dirty="0"/>
          </a:p>
        </p:txBody>
      </p:sp>
      <p:sp>
        <p:nvSpPr>
          <p:cNvPr id="7" name="TextBox 6"/>
          <p:cNvSpPr txBox="1"/>
          <p:nvPr/>
        </p:nvSpPr>
        <p:spPr>
          <a:xfrm>
            <a:off x="731520" y="5863304"/>
            <a:ext cx="7665939" cy="923330"/>
          </a:xfrm>
          <a:prstGeom prst="rect">
            <a:avLst/>
          </a:prstGeom>
          <a:noFill/>
        </p:spPr>
        <p:txBody>
          <a:bodyPr wrap="square" rtlCol="0">
            <a:spAutoFit/>
          </a:bodyPr>
          <a:lstStyle/>
          <a:p>
            <a:r>
              <a:rPr lang="en-US" dirty="0" smtClean="0"/>
              <a:t>Robert Jay Lifton, DEATH IN LIFE: SURVIVORS OF HIROSHIMA; Judith Herman, TRAUMA AND SURVIVAL; Viola Bernard, “Dehumanization” in SANCTIONS FOR EVIL, N. Sanford and C. Comstock (</a:t>
            </a:r>
            <a:r>
              <a:rPr lang="en-US" dirty="0" err="1"/>
              <a:t>E</a:t>
            </a:r>
            <a:r>
              <a:rPr lang="en-US" dirty="0" err="1" smtClean="0"/>
              <a:t>ds</a:t>
            </a:r>
            <a:r>
              <a:rPr lang="en-US" dirty="0" smtClean="0"/>
              <a:t>). </a:t>
            </a:r>
            <a:endParaRPr lang="en-US" dirty="0"/>
          </a:p>
        </p:txBody>
      </p:sp>
      <p:cxnSp>
        <p:nvCxnSpPr>
          <p:cNvPr id="9" name="Straight Arrow Connector 8"/>
          <p:cNvCxnSpPr/>
          <p:nvPr/>
        </p:nvCxnSpPr>
        <p:spPr>
          <a:xfrm>
            <a:off x="2743200" y="4937760"/>
            <a:ext cx="430306" cy="279213"/>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p:nvPr/>
        </p:nvCxnSpPr>
        <p:spPr>
          <a:xfrm flipV="1">
            <a:off x="4645025" y="4625788"/>
            <a:ext cx="701526" cy="591185"/>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2059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1231602" y="1608802"/>
            <a:ext cx="6472207" cy="398178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0" marR="0" algn="ctr">
              <a:spcBef>
                <a:spcPts val="0"/>
              </a:spcBef>
              <a:spcAft>
                <a:spcPts val="0"/>
              </a:spcAft>
            </a:pPr>
            <a:r>
              <a:rPr lang="en-US" sz="1200" dirty="0" smtClean="0">
                <a:effectLst/>
                <a:latin typeface="Times New Roman"/>
                <a:ea typeface="Times New Roman"/>
              </a:rPr>
              <a:t>Figure 3</a:t>
            </a:r>
          </a:p>
          <a:p>
            <a:pPr marL="0" marR="0">
              <a:spcBef>
                <a:spcPts val="0"/>
              </a:spcBef>
              <a:spcAft>
                <a:spcPts val="0"/>
              </a:spcAft>
            </a:pPr>
            <a:r>
              <a:rPr lang="en-US" sz="1200" dirty="0" smtClean="0">
                <a:effectLst/>
                <a:latin typeface="Times New Roman"/>
                <a:ea typeface="Times New Roman"/>
              </a:rPr>
              <a:t> </a:t>
            </a:r>
          </a:p>
          <a:p>
            <a:pPr marL="0" marR="0">
              <a:spcBef>
                <a:spcPts val="0"/>
              </a:spcBef>
              <a:spcAft>
                <a:spcPts val="0"/>
              </a:spcAft>
            </a:pPr>
            <a:r>
              <a:rPr lang="en-US" sz="1200" b="1" dirty="0" smtClean="0">
                <a:effectLst/>
                <a:latin typeface="Times New Roman"/>
                <a:ea typeface="Times New Roman"/>
              </a:rPr>
              <a:t>Models of Childhood in the Life-Span:  </a:t>
            </a:r>
            <a:endParaRPr lang="en-US" sz="1200" dirty="0" smtClean="0">
              <a:effectLst/>
              <a:latin typeface="Times New Roman"/>
              <a:ea typeface="Times New Roman"/>
            </a:endParaRPr>
          </a:p>
          <a:p>
            <a:pPr marL="0" marR="0">
              <a:spcBef>
                <a:spcPts val="0"/>
              </a:spcBef>
              <a:spcAft>
                <a:spcPts val="0"/>
              </a:spcAft>
            </a:pPr>
            <a:r>
              <a:rPr lang="en-US" sz="1200" b="1" dirty="0" smtClean="0">
                <a:solidFill>
                  <a:srgbClr val="FF0000"/>
                </a:solidFill>
                <a:effectLst/>
                <a:latin typeface="Times New Roman"/>
                <a:ea typeface="Times New Roman"/>
              </a:rPr>
              <a:t>ADULT CENTERED MODEL: Devalues Childhood experiences</a:t>
            </a:r>
          </a:p>
          <a:p>
            <a:pPr marL="0" marR="0">
              <a:spcBef>
                <a:spcPts val="0"/>
              </a:spcBef>
              <a:spcAft>
                <a:spcPts val="0"/>
              </a:spcAft>
            </a:pPr>
            <a:r>
              <a:rPr lang="en-US" sz="1200" b="1" dirty="0" smtClean="0">
                <a:solidFill>
                  <a:srgbClr val="FF0000"/>
                </a:solidFill>
                <a:effectLst/>
                <a:latin typeface="Times New Roman"/>
                <a:ea typeface="Times New Roman"/>
              </a:rPr>
              <a:t>Adulthood Longer </a:t>
            </a:r>
            <a:r>
              <a:rPr lang="en-US" sz="1200" dirty="0" smtClean="0">
                <a:effectLst/>
                <a:latin typeface="Times New Roman"/>
                <a:ea typeface="Times New Roman"/>
              </a:rPr>
              <a:t>(one line broken up into two separate parts):</a:t>
            </a:r>
          </a:p>
          <a:p>
            <a:pPr marL="0" marR="0">
              <a:spcBef>
                <a:spcPts val="0"/>
              </a:spcBef>
              <a:spcAft>
                <a:spcPts val="0"/>
              </a:spcAft>
            </a:pPr>
            <a:r>
              <a:rPr lang="en-US" sz="1200" dirty="0" smtClean="0">
                <a:effectLst/>
                <a:latin typeface="Times New Roman"/>
                <a:ea typeface="Times New Roman"/>
              </a:rPr>
              <a:t> </a:t>
            </a:r>
          </a:p>
          <a:p>
            <a:pPr marL="0" marR="0">
              <a:spcBef>
                <a:spcPts val="0"/>
              </a:spcBef>
              <a:spcAft>
                <a:spcPts val="0"/>
              </a:spcAft>
            </a:pPr>
            <a:r>
              <a:rPr lang="en-US" sz="1200" dirty="0" smtClean="0">
                <a:effectLst/>
                <a:latin typeface="Times New Roman"/>
                <a:ea typeface="Times New Roman"/>
              </a:rPr>
              <a:t>Childhood		Adulthood </a:t>
            </a:r>
          </a:p>
          <a:p>
            <a:pPr marL="0" marR="0">
              <a:spcBef>
                <a:spcPts val="0"/>
              </a:spcBef>
              <a:spcAft>
                <a:spcPts val="0"/>
              </a:spcAft>
            </a:pPr>
            <a:r>
              <a:rPr lang="en-US" sz="1200" dirty="0" smtClean="0">
                <a:effectLst/>
                <a:latin typeface="Times New Roman"/>
                <a:ea typeface="Times New Roman"/>
              </a:rPr>
              <a:t> </a:t>
            </a:r>
          </a:p>
          <a:p>
            <a:pPr marL="0" marR="0">
              <a:spcBef>
                <a:spcPts val="0"/>
              </a:spcBef>
              <a:spcAft>
                <a:spcPts val="0"/>
              </a:spcAft>
            </a:pPr>
            <a:r>
              <a:rPr lang="en-US" sz="1200" dirty="0" smtClean="0">
                <a:effectLst/>
                <a:latin typeface="Times New Roman"/>
                <a:ea typeface="Times New Roman"/>
              </a:rPr>
              <a:t>                     Rites of Passage, Reject Past, Not Relevant, Position of power</a:t>
            </a:r>
          </a:p>
          <a:p>
            <a:pPr marL="0" marR="0">
              <a:spcBef>
                <a:spcPts val="0"/>
              </a:spcBef>
              <a:spcAft>
                <a:spcPts val="0"/>
              </a:spcAft>
            </a:pPr>
            <a:r>
              <a:rPr lang="en-US" sz="1200" dirty="0" smtClean="0">
                <a:effectLst/>
                <a:latin typeface="Times New Roman"/>
                <a:ea typeface="Times New Roman"/>
              </a:rPr>
              <a:t>0                   18			                                        life after 18 </a:t>
            </a:r>
          </a:p>
          <a:p>
            <a:pPr marL="0" marR="0">
              <a:spcBef>
                <a:spcPts val="0"/>
              </a:spcBef>
              <a:spcAft>
                <a:spcPts val="0"/>
              </a:spcAft>
            </a:pPr>
            <a:r>
              <a:rPr lang="en-US" sz="1200" dirty="0" smtClean="0">
                <a:effectLst/>
                <a:latin typeface="Times New Roman"/>
                <a:ea typeface="Times New Roman"/>
              </a:rPr>
              <a:t> </a:t>
            </a:r>
          </a:p>
          <a:p>
            <a:pPr marL="0" marR="0">
              <a:spcBef>
                <a:spcPts val="0"/>
              </a:spcBef>
              <a:spcAft>
                <a:spcPts val="0"/>
              </a:spcAft>
            </a:pPr>
            <a:r>
              <a:rPr lang="en-US" sz="1200" dirty="0" smtClean="0">
                <a:effectLst/>
                <a:latin typeface="Times New Roman"/>
                <a:ea typeface="Times New Roman"/>
              </a:rPr>
              <a:t> </a:t>
            </a:r>
          </a:p>
          <a:p>
            <a:pPr marL="0" marR="0">
              <a:spcBef>
                <a:spcPts val="0"/>
              </a:spcBef>
              <a:spcAft>
                <a:spcPts val="0"/>
              </a:spcAft>
            </a:pPr>
            <a:r>
              <a:rPr lang="en-US" sz="1200" b="1" dirty="0" smtClean="0">
                <a:solidFill>
                  <a:srgbClr val="0000FF"/>
                </a:solidFill>
                <a:effectLst/>
                <a:latin typeface="Times New Roman"/>
                <a:ea typeface="Times New Roman"/>
              </a:rPr>
              <a:t>CHILD CENTERED MODEL:  Values childhood experiences throughout life-span</a:t>
            </a:r>
          </a:p>
          <a:p>
            <a:pPr marL="0" marR="0">
              <a:spcBef>
                <a:spcPts val="0"/>
              </a:spcBef>
              <a:spcAft>
                <a:spcPts val="0"/>
              </a:spcAft>
            </a:pPr>
            <a:r>
              <a:rPr lang="en-US" sz="1200" b="1" dirty="0" smtClean="0">
                <a:solidFill>
                  <a:schemeClr val="tx2">
                    <a:lumMod val="60000"/>
                    <a:lumOff val="40000"/>
                  </a:schemeClr>
                </a:solidFill>
                <a:effectLst/>
                <a:latin typeface="Times New Roman"/>
                <a:ea typeface="Times New Roman"/>
              </a:rPr>
              <a:t>Childhood longer </a:t>
            </a:r>
            <a:r>
              <a:rPr lang="en-US" sz="1200" dirty="0" smtClean="0">
                <a:effectLst/>
                <a:latin typeface="Times New Roman"/>
                <a:ea typeface="Times New Roman"/>
              </a:rPr>
              <a:t>(childhood continues and continually overlaps with adulthood)</a:t>
            </a:r>
          </a:p>
          <a:p>
            <a:pPr marL="0" marR="0">
              <a:spcBef>
                <a:spcPts val="0"/>
              </a:spcBef>
              <a:spcAft>
                <a:spcPts val="0"/>
              </a:spcAft>
            </a:pPr>
            <a:r>
              <a:rPr lang="en-US" sz="1200" dirty="0" smtClean="0">
                <a:effectLst/>
                <a:latin typeface="Times New Roman"/>
                <a:ea typeface="Times New Roman"/>
              </a:rPr>
              <a:t> </a:t>
            </a:r>
          </a:p>
          <a:p>
            <a:pPr marL="0" marR="0">
              <a:spcBef>
                <a:spcPts val="0"/>
              </a:spcBef>
              <a:spcAft>
                <a:spcPts val="0"/>
              </a:spcAft>
            </a:pPr>
            <a:r>
              <a:rPr lang="en-US" sz="1200" b="1" dirty="0" smtClean="0">
                <a:effectLst/>
                <a:latin typeface="Times New Roman"/>
                <a:ea typeface="Times New Roman"/>
              </a:rPr>
              <a:t>	Childhood</a:t>
            </a:r>
          </a:p>
          <a:p>
            <a:pPr marL="0" marR="0">
              <a:spcBef>
                <a:spcPts val="0"/>
              </a:spcBef>
              <a:spcAft>
                <a:spcPts val="0"/>
              </a:spcAft>
            </a:pPr>
            <a:endParaRPr lang="en-US" sz="1200" dirty="0" smtClean="0">
              <a:latin typeface="Times New Roman"/>
              <a:ea typeface="Times New Roman"/>
            </a:endParaRPr>
          </a:p>
          <a:p>
            <a:pPr marL="0" marR="0">
              <a:spcBef>
                <a:spcPts val="0"/>
              </a:spcBef>
              <a:spcAft>
                <a:spcPts val="0"/>
              </a:spcAft>
            </a:pPr>
            <a:r>
              <a:rPr lang="en-US" sz="1200" dirty="0" smtClean="0">
                <a:effectLst/>
                <a:latin typeface="Times New Roman"/>
                <a:ea typeface="Times New Roman"/>
              </a:rPr>
              <a:t>			</a:t>
            </a:r>
            <a:r>
              <a:rPr lang="en-US" sz="1200" b="1" dirty="0" smtClean="0">
                <a:effectLst/>
                <a:latin typeface="Times New Roman"/>
                <a:ea typeface="Times New Roman"/>
              </a:rPr>
              <a:t>Adulthood</a:t>
            </a:r>
          </a:p>
          <a:p>
            <a:pPr marL="0" marR="0">
              <a:spcBef>
                <a:spcPts val="0"/>
              </a:spcBef>
              <a:spcAft>
                <a:spcPts val="0"/>
              </a:spcAft>
            </a:pPr>
            <a:r>
              <a:rPr lang="en-US" sz="1200" dirty="0" smtClean="0">
                <a:effectLst/>
                <a:latin typeface="Times New Roman"/>
                <a:ea typeface="Times New Roman"/>
              </a:rPr>
              <a:t> </a:t>
            </a:r>
            <a:endParaRPr lang="en-US" sz="1200" dirty="0">
              <a:effectLst/>
              <a:latin typeface="Times New Roman"/>
              <a:ea typeface="Times New Roman"/>
            </a:endParaRPr>
          </a:p>
        </p:txBody>
      </p:sp>
      <p:cxnSp>
        <p:nvCxnSpPr>
          <p:cNvPr id="4" name="Straight Arrow Connector 3"/>
          <p:cNvCxnSpPr/>
          <p:nvPr/>
        </p:nvCxnSpPr>
        <p:spPr>
          <a:xfrm>
            <a:off x="2565836" y="4399895"/>
            <a:ext cx="654289" cy="111600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2578665" y="2642503"/>
            <a:ext cx="0" cy="744005"/>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p:nvPr/>
        </p:nvCxnSpPr>
        <p:spPr>
          <a:xfrm flipV="1">
            <a:off x="2581305" y="4669277"/>
            <a:ext cx="3948749" cy="2565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p:nvPr/>
        </p:nvCxnSpPr>
        <p:spPr>
          <a:xfrm flipV="1">
            <a:off x="3220125" y="4399895"/>
            <a:ext cx="731263" cy="119069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p:nvPr/>
        </p:nvCxnSpPr>
        <p:spPr>
          <a:xfrm>
            <a:off x="3951388" y="4297274"/>
            <a:ext cx="872385" cy="111600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p:nvPr/>
        </p:nvCxnSpPr>
        <p:spPr>
          <a:xfrm flipV="1">
            <a:off x="4823773" y="4399895"/>
            <a:ext cx="859555" cy="101338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 name="Straight Connector 4"/>
          <p:cNvCxnSpPr/>
          <p:nvPr/>
        </p:nvCxnSpPr>
        <p:spPr>
          <a:xfrm>
            <a:off x="2581305" y="4521757"/>
            <a:ext cx="0" cy="994146"/>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Arrow Connector 6"/>
          <p:cNvCxnSpPr/>
          <p:nvPr/>
        </p:nvCxnSpPr>
        <p:spPr>
          <a:xfrm flipV="1">
            <a:off x="2565836" y="4297274"/>
            <a:ext cx="0" cy="10262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p:nvPr/>
        </p:nvCxnSpPr>
        <p:spPr>
          <a:xfrm flipV="1">
            <a:off x="2565836" y="4297274"/>
            <a:ext cx="0" cy="10262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p:nvPr/>
        </p:nvCxnSpPr>
        <p:spPr>
          <a:xfrm>
            <a:off x="1475356" y="3078644"/>
            <a:ext cx="109048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a:off x="2796762" y="3078644"/>
            <a:ext cx="219379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 name="TextBox 2"/>
          <p:cNvSpPr txBox="1"/>
          <p:nvPr/>
        </p:nvSpPr>
        <p:spPr>
          <a:xfrm>
            <a:off x="1231602" y="5744328"/>
            <a:ext cx="7081708" cy="1077218"/>
          </a:xfrm>
          <a:prstGeom prst="rect">
            <a:avLst/>
          </a:prstGeom>
          <a:noFill/>
        </p:spPr>
        <p:txBody>
          <a:bodyPr wrap="square" rtlCol="0">
            <a:spAutoFit/>
          </a:bodyPr>
          <a:lstStyle/>
          <a:p>
            <a:r>
              <a:rPr lang="en-US" sz="1600" dirty="0">
                <a:hlinkClick r:id="rId2"/>
              </a:rPr>
              <a:t>The Adverse Childhood Experience </a:t>
            </a:r>
            <a:r>
              <a:rPr lang="en-US" sz="1600" dirty="0" smtClean="0">
                <a:hlinkClick r:id="rId2"/>
              </a:rPr>
              <a:t>Study</a:t>
            </a:r>
            <a:r>
              <a:rPr lang="en-US" sz="1600" dirty="0" smtClean="0"/>
              <a:t>;</a:t>
            </a:r>
          </a:p>
          <a:p>
            <a:r>
              <a:rPr lang="en-US" sz="1600" dirty="0" smtClean="0">
                <a:hlinkClick r:id="rId3"/>
              </a:rPr>
              <a:t>Child Trauma Academy (Brain Development)</a:t>
            </a:r>
            <a:endParaRPr lang="en-US" sz="1600" dirty="0">
              <a:hlinkClick r:id="rId4"/>
            </a:endParaRPr>
          </a:p>
          <a:p>
            <a:r>
              <a:rPr lang="en-US" sz="1600" dirty="0" smtClean="0">
                <a:hlinkClick r:id="rId5"/>
              </a:rPr>
              <a:t>Life long Effects of Early Childhood Adversity and Toxic Stress (2012 PEDIATRICS)</a:t>
            </a:r>
            <a:endParaRPr lang="en-US" sz="1600" dirty="0"/>
          </a:p>
        </p:txBody>
      </p:sp>
      <p:sp>
        <p:nvSpPr>
          <p:cNvPr id="6" name="TextBox 5"/>
          <p:cNvSpPr txBox="1"/>
          <p:nvPr/>
        </p:nvSpPr>
        <p:spPr>
          <a:xfrm>
            <a:off x="1231602" y="359175"/>
            <a:ext cx="6581370" cy="646331"/>
          </a:xfrm>
          <a:prstGeom prst="rect">
            <a:avLst/>
          </a:prstGeom>
          <a:noFill/>
        </p:spPr>
        <p:txBody>
          <a:bodyPr wrap="square" rtlCol="0">
            <a:spAutoFit/>
          </a:bodyPr>
          <a:lstStyle/>
          <a:p>
            <a:r>
              <a:rPr lang="en-US" dirty="0" smtClean="0">
                <a:solidFill>
                  <a:srgbClr val="008000"/>
                </a:solidFill>
              </a:rPr>
              <a:t>Which Is the Longer Period of Life: Childhood or Adulthood? </a:t>
            </a:r>
          </a:p>
          <a:p>
            <a:r>
              <a:rPr lang="en-US" dirty="0" smtClean="0"/>
              <a:t>MOST SAY ADULTHOOD – We can’t see that: </a:t>
            </a:r>
            <a:endParaRPr lang="en-US" dirty="0"/>
          </a:p>
        </p:txBody>
      </p:sp>
      <p:sp>
        <p:nvSpPr>
          <p:cNvPr id="8" name="TextBox 7"/>
          <p:cNvSpPr txBox="1"/>
          <p:nvPr/>
        </p:nvSpPr>
        <p:spPr>
          <a:xfrm>
            <a:off x="898043" y="1128836"/>
            <a:ext cx="7530730" cy="369332"/>
          </a:xfrm>
          <a:prstGeom prst="rect">
            <a:avLst/>
          </a:prstGeom>
          <a:noFill/>
        </p:spPr>
        <p:txBody>
          <a:bodyPr wrap="square" rtlCol="0">
            <a:spAutoFit/>
          </a:bodyPr>
          <a:lstStyle/>
          <a:p>
            <a:r>
              <a:rPr lang="en-US" b="1" dirty="0" smtClean="0">
                <a:solidFill>
                  <a:srgbClr val="3366FF"/>
                </a:solidFill>
              </a:rPr>
              <a:t>Whatever Impedes Children’s Work in Violence in Children’s Lives </a:t>
            </a:r>
            <a:endParaRPr lang="en-US" b="1" dirty="0">
              <a:solidFill>
                <a:srgbClr val="3366FF"/>
              </a:solidFill>
            </a:endParaRPr>
          </a:p>
        </p:txBody>
      </p:sp>
    </p:spTree>
    <p:extLst>
      <p:ext uri="{BB962C8B-B14F-4D97-AF65-F5344CB8AC3E}">
        <p14:creationId xmlns:p14="http://schemas.microsoft.com/office/powerpoint/2010/main" val="1139692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38912"/>
          </a:xfrm>
        </p:spPr>
        <p:txBody>
          <a:bodyPr>
            <a:normAutofit/>
          </a:bodyPr>
          <a:lstStyle/>
          <a:p>
            <a:pPr algn="ctr"/>
            <a:r>
              <a:rPr lang="en-US" sz="2000" dirty="0" smtClean="0"/>
              <a:t>Alice Miller, Poisonous Pedagogy and Reproduction of Adultism</a:t>
            </a:r>
            <a:endParaRPr lang="en-US" sz="2000" dirty="0"/>
          </a:p>
        </p:txBody>
      </p:sp>
      <p:pic>
        <p:nvPicPr>
          <p:cNvPr id="6146" name="Picture 2"/>
          <p:cNvPicPr>
            <a:picLocks noGrp="1" noChangeAspect="1" noChangeArrowheads="1"/>
          </p:cNvPicPr>
          <p:nvPr>
            <p:ph idx="1"/>
          </p:nvPr>
        </p:nvPicPr>
        <p:blipFill>
          <a:blip r:embed="rId3" cstate="print"/>
          <a:srcRect/>
          <a:stretch>
            <a:fillRect/>
          </a:stretch>
        </p:blipFill>
        <p:spPr bwMode="auto">
          <a:xfrm>
            <a:off x="2919412" y="1143000"/>
            <a:ext cx="4471988" cy="5410201"/>
          </a:xfrm>
          <a:prstGeom prst="rect">
            <a:avLst/>
          </a:prstGeom>
          <a:noFill/>
          <a:ln w="9525">
            <a:noFill/>
            <a:miter lim="800000"/>
            <a:headEnd/>
            <a:tailEnd/>
          </a:ln>
        </p:spPr>
      </p:pic>
      <p:sp>
        <p:nvSpPr>
          <p:cNvPr id="5" name="TextBox 4"/>
          <p:cNvSpPr txBox="1"/>
          <p:nvPr/>
        </p:nvSpPr>
        <p:spPr>
          <a:xfrm>
            <a:off x="583166" y="3779373"/>
            <a:ext cx="1981200" cy="2062103"/>
          </a:xfrm>
          <a:prstGeom prst="rect">
            <a:avLst/>
          </a:prstGeom>
          <a:noFill/>
        </p:spPr>
        <p:txBody>
          <a:bodyPr wrap="square" rtlCol="0">
            <a:spAutoFit/>
          </a:bodyPr>
          <a:lstStyle/>
          <a:p>
            <a:r>
              <a:rPr lang="en-US" sz="1600" b="1" dirty="0" smtClean="0"/>
              <a:t>Adapted from Alice Miller (1990) </a:t>
            </a:r>
            <a:r>
              <a:rPr lang="en-US" sz="1600" b="1" i="1" dirty="0" smtClean="0"/>
              <a:t>For Your Own Good: Hidden Cruelty in child-rearing and the roots of violence.</a:t>
            </a:r>
            <a:r>
              <a:rPr lang="en-US" sz="1600" b="1" dirty="0" smtClean="0"/>
              <a:t> NY: Farrar, Straus and Giroux (pp. 3-91)</a:t>
            </a:r>
            <a:endParaRPr lang="en-US" sz="1600" b="1" dirty="0"/>
          </a:p>
        </p:txBody>
      </p:sp>
      <p:sp>
        <p:nvSpPr>
          <p:cNvPr id="6" name="TextBox 5"/>
          <p:cNvSpPr txBox="1"/>
          <p:nvPr/>
        </p:nvSpPr>
        <p:spPr>
          <a:xfrm>
            <a:off x="4343400" y="1600200"/>
            <a:ext cx="2456067" cy="369332"/>
          </a:xfrm>
          <a:prstGeom prst="rect">
            <a:avLst/>
          </a:prstGeom>
          <a:noFill/>
        </p:spPr>
        <p:txBody>
          <a:bodyPr wrap="square" rtlCol="0">
            <a:spAutoFit/>
          </a:bodyPr>
          <a:lstStyle/>
          <a:p>
            <a:r>
              <a:rPr lang="en-US" dirty="0" smtClean="0"/>
              <a:t>Adultism / Colonial</a:t>
            </a:r>
            <a:endParaRPr lang="en-US" dirty="0"/>
          </a:p>
        </p:txBody>
      </p:sp>
      <p:sp>
        <p:nvSpPr>
          <p:cNvPr id="3" name="TextBox 2"/>
          <p:cNvSpPr txBox="1"/>
          <p:nvPr/>
        </p:nvSpPr>
        <p:spPr>
          <a:xfrm>
            <a:off x="872384" y="1282768"/>
            <a:ext cx="1696939" cy="1200329"/>
          </a:xfrm>
          <a:prstGeom prst="rect">
            <a:avLst/>
          </a:prstGeom>
          <a:noFill/>
        </p:spPr>
        <p:txBody>
          <a:bodyPr wrap="none" rtlCol="0">
            <a:spAutoFit/>
          </a:bodyPr>
          <a:lstStyle/>
          <a:p>
            <a:r>
              <a:rPr lang="en-US" b="1" dirty="0" smtClean="0">
                <a:solidFill>
                  <a:srgbClr val="008000"/>
                </a:solidFill>
              </a:rPr>
              <a:t>How does </a:t>
            </a:r>
          </a:p>
          <a:p>
            <a:r>
              <a:rPr lang="en-US" b="1" dirty="0" smtClean="0">
                <a:solidFill>
                  <a:srgbClr val="008000"/>
                </a:solidFill>
              </a:rPr>
              <a:t>Childhood </a:t>
            </a:r>
          </a:p>
          <a:p>
            <a:r>
              <a:rPr lang="en-US" b="1" dirty="0" smtClean="0">
                <a:solidFill>
                  <a:srgbClr val="008000"/>
                </a:solidFill>
              </a:rPr>
              <a:t>Become the</a:t>
            </a:r>
          </a:p>
          <a:p>
            <a:r>
              <a:rPr lang="en-US" b="1" dirty="0" smtClean="0">
                <a:solidFill>
                  <a:srgbClr val="008000"/>
                </a:solidFill>
              </a:rPr>
              <a:t>Enemy / Other?</a:t>
            </a:r>
            <a:endParaRPr lang="en-US" b="1" dirty="0">
              <a:solidFill>
                <a:srgbClr val="008000"/>
              </a:solidFill>
            </a:endParaRPr>
          </a:p>
        </p:txBody>
      </p:sp>
    </p:spTree>
    <p:extLst>
      <p:ext uri="{BB962C8B-B14F-4D97-AF65-F5344CB8AC3E}">
        <p14:creationId xmlns:p14="http://schemas.microsoft.com/office/powerpoint/2010/main" val="283379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21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t>
            </a:r>
            <a:r>
              <a:rPr lang="en-US" b="1" dirty="0" smtClean="0"/>
              <a:t>he New 4</a:t>
            </a:r>
            <a:r>
              <a:rPr lang="en-US" b="1" baseline="30000" dirty="0" smtClean="0"/>
              <a:t>th</a:t>
            </a:r>
            <a:r>
              <a:rPr lang="en-US" b="1" dirty="0" smtClean="0"/>
              <a:t> Commandment*</a:t>
            </a:r>
            <a:endParaRPr lang="en-US" b="1" dirty="0"/>
          </a:p>
        </p:txBody>
      </p:sp>
      <p:sp>
        <p:nvSpPr>
          <p:cNvPr id="3" name="Content Placeholder 2"/>
          <p:cNvSpPr>
            <a:spLocks noGrp="1"/>
          </p:cNvSpPr>
          <p:nvPr>
            <p:ph idx="1"/>
          </p:nvPr>
        </p:nvSpPr>
        <p:spPr>
          <a:xfrm>
            <a:off x="457200" y="1243477"/>
            <a:ext cx="8229600" cy="4525963"/>
          </a:xfrm>
        </p:spPr>
        <p:txBody>
          <a:bodyPr>
            <a:normAutofit lnSpcReduction="10000"/>
          </a:bodyPr>
          <a:lstStyle/>
          <a:p>
            <a:pPr marL="0" indent="0" algn="ctr">
              <a:buNone/>
            </a:pPr>
            <a:r>
              <a:rPr lang="en-US" b="1" i="1" dirty="0" smtClean="0"/>
              <a:t>PARENTS SHOULD HONOR AND EMPOWER THEIR CHILDREN, SO THAT THEY, THEIR CHILDREN AND THEIR CHILDREN'S CHILDREN WILL LIVE THEIR OWN TRUTHS OVER LONG AND AUTHENTIC LIVES!</a:t>
            </a:r>
          </a:p>
          <a:p>
            <a:pPr marL="0" indent="0" algn="ctr">
              <a:buNone/>
            </a:pPr>
            <a:endParaRPr lang="en-US" b="1" i="1" dirty="0" smtClean="0"/>
          </a:p>
          <a:p>
            <a:pPr marL="0" indent="0" algn="ctr">
              <a:buNone/>
            </a:pPr>
            <a:r>
              <a:rPr lang="en-US" b="1" i="1" dirty="0" smtClean="0"/>
              <a:t>UNDERCUT COMPONENTS OF VIOLENCE PROCESS BY CONFRONTING VIOLENCE AND BEING AN ENLIGHTENED WITNESS**</a:t>
            </a:r>
            <a:endParaRPr lang="en-US" b="1" dirty="0"/>
          </a:p>
        </p:txBody>
      </p:sp>
      <p:sp>
        <p:nvSpPr>
          <p:cNvPr id="5" name="TextBox 4"/>
          <p:cNvSpPr txBox="1"/>
          <p:nvPr/>
        </p:nvSpPr>
        <p:spPr>
          <a:xfrm>
            <a:off x="285416" y="5479832"/>
            <a:ext cx="8401384" cy="1200329"/>
          </a:xfrm>
          <a:prstGeom prst="rect">
            <a:avLst/>
          </a:prstGeom>
          <a:noFill/>
        </p:spPr>
        <p:txBody>
          <a:bodyPr wrap="square" rtlCol="0">
            <a:spAutoFit/>
          </a:bodyPr>
          <a:lstStyle/>
          <a:p>
            <a:r>
              <a:rPr lang="en-US" b="1" dirty="0" smtClean="0"/>
              <a:t>*Written as part of review of Alice Miller’s, THE BODY NEVER LIES </a:t>
            </a:r>
          </a:p>
          <a:p>
            <a:r>
              <a:rPr lang="en-US" b="1" dirty="0" smtClean="0"/>
              <a:t>See: </a:t>
            </a:r>
            <a:r>
              <a:rPr lang="en-US" b="1" dirty="0" smtClean="0">
                <a:hlinkClick r:id="rId3"/>
              </a:rPr>
              <a:t>Some Observations on THE BODY NEVER LIES</a:t>
            </a:r>
            <a:r>
              <a:rPr lang="en-US" dirty="0" smtClean="0">
                <a:hlinkClick r:id="rId3"/>
              </a:rPr>
              <a:t>. </a:t>
            </a:r>
            <a:endParaRPr lang="en-US" dirty="0" smtClean="0"/>
          </a:p>
          <a:p>
            <a:r>
              <a:rPr lang="en-US" dirty="0" smtClean="0">
                <a:hlinkClick r:id="rId4"/>
              </a:rPr>
              <a:t>**Reasserting Humanity in the Face of Violence</a:t>
            </a:r>
            <a:endParaRPr lang="en-US" dirty="0" smtClean="0"/>
          </a:p>
          <a:p>
            <a:endParaRPr lang="en-US" dirty="0"/>
          </a:p>
        </p:txBody>
      </p:sp>
    </p:spTree>
    <p:extLst>
      <p:ext uri="{BB962C8B-B14F-4D97-AF65-F5344CB8AC3E}">
        <p14:creationId xmlns:p14="http://schemas.microsoft.com/office/powerpoint/2010/main" val="8855998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449</TotalTime>
  <Words>2138</Words>
  <Application>Microsoft Office PowerPoint</Application>
  <PresentationFormat>On-screen Show (4:3)</PresentationFormat>
  <Paragraphs>161</Paragraphs>
  <Slides>9</Slides>
  <Notes>7</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Childhood as the Last Colony</vt:lpstr>
      <vt:lpstr>Sources of Human Dignity*: Supports and Violations</vt:lpstr>
      <vt:lpstr>PowerPoint Presentation</vt:lpstr>
      <vt:lpstr>Colonial / Adultism - Child Centeredness and  Human Dignity: Reflected in Culture and Experience</vt:lpstr>
      <vt:lpstr>Colonial /Adultism Perspective Dominates  All Contexts of Childhood Maltreatment: Something Missed in UN Report</vt:lpstr>
      <vt:lpstr>Cycle of Violence Process :  The HOW of Transformation from Not Violent to Violent*</vt:lpstr>
      <vt:lpstr>PowerPoint Presentation</vt:lpstr>
      <vt:lpstr>Alice Miller, Poisonous Pedagogy and Reproduction of Adultism</vt:lpstr>
      <vt:lpstr>The New 4th Commandment*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Childhood as the Last Colony</dc:title>
  <dc:creator>Lou Lombardo</dc:creator>
  <cp:lastModifiedBy>Louie</cp:lastModifiedBy>
  <cp:revision>62</cp:revision>
  <cp:lastPrinted>2013-11-04T14:56:33Z</cp:lastPrinted>
  <dcterms:created xsi:type="dcterms:W3CDTF">2013-10-30T23:59:27Z</dcterms:created>
  <dcterms:modified xsi:type="dcterms:W3CDTF">2013-11-09T20:51:08Z</dcterms:modified>
</cp:coreProperties>
</file>