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349" r:id="rId3"/>
    <p:sldId id="294" r:id="rId4"/>
    <p:sldId id="295" r:id="rId5"/>
    <p:sldId id="350" r:id="rId6"/>
    <p:sldId id="351" r:id="rId7"/>
    <p:sldId id="353" r:id="rId8"/>
    <p:sldId id="354" r:id="rId9"/>
    <p:sldId id="355" r:id="rId10"/>
    <p:sldId id="296" r:id="rId11"/>
    <p:sldId id="298" r:id="rId12"/>
    <p:sldId id="356" r:id="rId13"/>
    <p:sldId id="357" r:id="rId14"/>
    <p:sldId id="359" r:id="rId15"/>
    <p:sldId id="358" r:id="rId16"/>
    <p:sldId id="285" r:id="rId17"/>
    <p:sldId id="36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D9D25-F0D1-435B-B7D2-D35E7F7534C6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E4457-752B-470E-BB62-8D863B36B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76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6625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6625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6625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6625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662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662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662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662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en-US" sz="800" smtClean="0"/>
              <a:t>© 2007 Capgemini - All rights reserved</a:t>
            </a:r>
          </a:p>
        </p:txBody>
      </p:sp>
      <p:sp>
        <p:nvSpPr>
          <p:cNvPr id="2816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6625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6625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6625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6625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662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662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662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662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A232D81-5CE9-4BF2-A66F-296B358E53B3}" type="slidenum">
              <a:rPr lang="de-DE" altLang="en-US" sz="800"/>
              <a:pPr eaLnBrk="1" hangingPunct="1"/>
              <a:t>16</a:t>
            </a:fld>
            <a:endParaRPr lang="de-DE" altLang="en-US" sz="800"/>
          </a:p>
        </p:txBody>
      </p:sp>
      <p:sp>
        <p:nvSpPr>
          <p:cNvPr id="281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326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D454-D846-40CB-BDC0-531FF4E12781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DAC10-C119-4860-A1CD-AED3CC9F6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487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D454-D846-40CB-BDC0-531FF4E12781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DAC10-C119-4860-A1CD-AED3CC9F6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187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D454-D846-40CB-BDC0-531FF4E12781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DAC10-C119-4860-A1CD-AED3CC9F6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87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D454-D846-40CB-BDC0-531FF4E12781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DAC10-C119-4860-A1CD-AED3CC9F6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9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D454-D846-40CB-BDC0-531FF4E12781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DAC10-C119-4860-A1CD-AED3CC9F6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56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D454-D846-40CB-BDC0-531FF4E12781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DAC10-C119-4860-A1CD-AED3CC9F6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806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D454-D846-40CB-BDC0-531FF4E12781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DAC10-C119-4860-A1CD-AED3CC9F6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48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D454-D846-40CB-BDC0-531FF4E12781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DAC10-C119-4860-A1CD-AED3CC9F6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870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D454-D846-40CB-BDC0-531FF4E12781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DAC10-C119-4860-A1CD-AED3CC9F6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77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D454-D846-40CB-BDC0-531FF4E12781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DAC10-C119-4860-A1CD-AED3CC9F6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25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D454-D846-40CB-BDC0-531FF4E12781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DAC10-C119-4860-A1CD-AED3CC9F6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153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3D454-D846-40CB-BDC0-531FF4E12781}" type="datetimeFigureOut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DAC10-C119-4860-A1CD-AED3CC9F6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83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2.xml"/><Relationship Id="rId7" Type="http://schemas.openxmlformats.org/officeDocument/2006/relationships/tags" Target="../tags/tag6.xml"/><Relationship Id="rId12" Type="http://schemas.openxmlformats.org/officeDocument/2006/relationships/tags" Target="../tags/tag1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11" Type="http://schemas.openxmlformats.org/officeDocument/2006/relationships/tags" Target="../tags/tag10.xml"/><Relationship Id="rId5" Type="http://schemas.openxmlformats.org/officeDocument/2006/relationships/tags" Target="../tags/tag4.xml"/><Relationship Id="rId15" Type="http://schemas.openxmlformats.org/officeDocument/2006/relationships/oleObject" Target="../embeddings/oleObject1.bin"/><Relationship Id="rId10" Type="http://schemas.openxmlformats.org/officeDocument/2006/relationships/tags" Target="../tags/tag9.xml"/><Relationship Id="rId4" Type="http://schemas.openxmlformats.org/officeDocument/2006/relationships/tags" Target="../tags/tag3.xml"/><Relationship Id="rId9" Type="http://schemas.openxmlformats.org/officeDocument/2006/relationships/tags" Target="../tags/tag8.xml"/><Relationship Id="rId14" Type="http://schemas.openxmlformats.org/officeDocument/2006/relationships/notesSlide" Target="../notesSlides/notesSlide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wasegudu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Abantu </a:t>
            </a:r>
            <a:r>
              <a:rPr lang="en-US" dirty="0" err="1" smtClean="0"/>
              <a:t>Eswatini</a:t>
            </a:r>
            <a:r>
              <a:rPr lang="en-US" dirty="0" smtClean="0"/>
              <a:t> Dignity Institute</a:t>
            </a:r>
            <a:br>
              <a:rPr lang="en-US" dirty="0" smtClean="0"/>
            </a:br>
            <a:r>
              <a:rPr lang="en-US" dirty="0" smtClean="0"/>
              <a:t>Indigenous Knowledge 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ZA" dirty="0" smtClean="0"/>
              <a:t>Dignity Through Solidarity: Towards a New Global Normal Presentation by Joy Ndwandwe Founding President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46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AEDI Objectives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To advance the Africa we want, SADC we want, ESwatini we want and UN SDGs</a:t>
            </a:r>
          </a:p>
          <a:p>
            <a:r>
              <a:rPr lang="en-US" dirty="0"/>
              <a:t>To provide academic space in multidisciplinary policy makers and researchers </a:t>
            </a:r>
          </a:p>
          <a:p>
            <a:r>
              <a:rPr lang="en-US" dirty="0"/>
              <a:t>To provide academic space in interdisciplinary policy makers and researchers </a:t>
            </a:r>
          </a:p>
          <a:p>
            <a:r>
              <a:rPr lang="en-US" dirty="0"/>
              <a:t>To provide academic space in transdisciplinarity policy makers and researchers </a:t>
            </a:r>
          </a:p>
          <a:p>
            <a:r>
              <a:rPr lang="en-US" dirty="0"/>
              <a:t>To provide academic space for public policy advocacy and transformation</a:t>
            </a:r>
          </a:p>
          <a:p>
            <a:r>
              <a:rPr lang="en-US" dirty="0"/>
              <a:t>To provide academic space for indigenous knowledges technological innovation 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835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and Justification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Abantu ESwatini Dignity Institute (AEDI) Indigenous Knowledge Hub emanates from the founding president’s vision with His Majesty King Mswati </a:t>
            </a:r>
            <a:r>
              <a:rPr lang="en-US" dirty="0" smtClean="0"/>
              <a:t>III.</a:t>
            </a:r>
          </a:p>
          <a:p>
            <a:r>
              <a:rPr lang="en-US" dirty="0" smtClean="0"/>
              <a:t>Hence, the </a:t>
            </a:r>
            <a:r>
              <a:rPr lang="en-US" dirty="0"/>
              <a:t>AEDI seeks to provide leadership in a </a:t>
            </a:r>
            <a:r>
              <a:rPr lang="en-US" dirty="0" smtClean="0"/>
              <a:t> </a:t>
            </a:r>
            <a:r>
              <a:rPr lang="en-US" dirty="0"/>
              <a:t>knowledge liberation, </a:t>
            </a:r>
            <a:r>
              <a:rPr lang="en-US" dirty="0" smtClean="0"/>
              <a:t>embedded </a:t>
            </a:r>
            <a:r>
              <a:rPr lang="en-US" dirty="0"/>
              <a:t>within prehistoric, historical and contemporary imperatives systemically negated by missionaries, colonialism and apartheid, including Africans.</a:t>
            </a:r>
            <a:r>
              <a:rPr lang="en-ZA" dirty="0" smtClean="0"/>
              <a:t>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869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AEDI 3 Logos for Patrons Choice </a:t>
            </a:r>
            <a:endParaRPr lang="en-US" dirty="0"/>
          </a:p>
        </p:txBody>
      </p:sp>
      <p:pic>
        <p:nvPicPr>
          <p:cNvPr id="4" name="Content Placeholder 3" descr="C:\Users\PC\Desktop\AEDI Logos for HMK3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1"/>
            <a:ext cx="7920879" cy="49685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1254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AEDI Common Heritage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Sibaya-Kraal Circular Design with 4 Cardinal Points symbolizing Experiential Learning </a:t>
            </a:r>
          </a:p>
          <a:p>
            <a:r>
              <a:rPr lang="en-US" dirty="0" smtClean="0"/>
              <a:t>Transforms into Governance, Wholeness, Sacredness Space and the People’s Parliament</a:t>
            </a:r>
          </a:p>
          <a:p>
            <a:r>
              <a:rPr lang="en-US" dirty="0" smtClean="0"/>
              <a:t>Shield-Symbolizing Sacredness of Cow Hides in Traditional Regalia, War and Peace Regiments</a:t>
            </a:r>
          </a:p>
          <a:p>
            <a:r>
              <a:rPr lang="en-US" dirty="0" smtClean="0"/>
              <a:t>Calabash-Symbolizing Wholeness emanating from Mother Earth as Reservoir of  Bottomless Indigenous Knowledge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956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AEDI/ESD Framework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Five Priority Action Areas Towards Agenda 2030 and African Union Agenda 2063</a:t>
            </a:r>
          </a:p>
          <a:p>
            <a:r>
              <a:rPr lang="en-US" dirty="0" smtClean="0"/>
              <a:t>Advancing Policy </a:t>
            </a:r>
          </a:p>
          <a:p>
            <a:r>
              <a:rPr lang="en-US" dirty="0" smtClean="0"/>
              <a:t>Transforming Learning and Training Environment</a:t>
            </a:r>
          </a:p>
          <a:p>
            <a:r>
              <a:rPr lang="en-US" dirty="0" smtClean="0"/>
              <a:t>Developing Capacity of Educators and Trainers </a:t>
            </a:r>
          </a:p>
          <a:p>
            <a:r>
              <a:rPr lang="en-US" dirty="0" smtClean="0"/>
              <a:t>Mobilizing Youth</a:t>
            </a:r>
          </a:p>
          <a:p>
            <a:r>
              <a:rPr lang="en-US" dirty="0" smtClean="0"/>
              <a:t>Accelerating Sustainable Solutions at Local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778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AEDI/ ESD Specifics &amp; Targets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ESD Specific Attention </a:t>
            </a:r>
          </a:p>
          <a:p>
            <a:pPr lvl="1"/>
            <a:r>
              <a:rPr lang="en-US" dirty="0" smtClean="0"/>
              <a:t>Individual Transformation</a:t>
            </a:r>
          </a:p>
          <a:p>
            <a:pPr lvl="1"/>
            <a:r>
              <a:rPr lang="en-US" dirty="0" smtClean="0"/>
              <a:t>Societal Transformation </a:t>
            </a:r>
          </a:p>
          <a:p>
            <a:pPr lvl="1"/>
            <a:r>
              <a:rPr lang="en-US" dirty="0" smtClean="0"/>
              <a:t>Technological Advances</a:t>
            </a:r>
          </a:p>
          <a:p>
            <a:r>
              <a:rPr lang="en-US" dirty="0" smtClean="0"/>
              <a:t>ESD Target Groups</a:t>
            </a:r>
          </a:p>
          <a:p>
            <a:pPr lvl="1"/>
            <a:r>
              <a:rPr lang="en-US" dirty="0" smtClean="0"/>
              <a:t>Policy Makers</a:t>
            </a:r>
          </a:p>
          <a:p>
            <a:pPr lvl="1"/>
            <a:r>
              <a:rPr lang="en-US" dirty="0" smtClean="0"/>
              <a:t>Institutional Leaders</a:t>
            </a:r>
          </a:p>
          <a:p>
            <a:pPr lvl="1"/>
            <a:r>
              <a:rPr lang="en-US" dirty="0" smtClean="0"/>
              <a:t>Leaners and Parents</a:t>
            </a:r>
          </a:p>
          <a:p>
            <a:pPr lvl="1"/>
            <a:r>
              <a:rPr lang="en-US" dirty="0" smtClean="0"/>
              <a:t>Educators</a:t>
            </a:r>
          </a:p>
          <a:p>
            <a:pPr lvl="1"/>
            <a:r>
              <a:rPr lang="en-US" dirty="0" smtClean="0"/>
              <a:t>Youth and Communities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291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dirty="0" smtClean="0"/>
              <a:t>Abantu </a:t>
            </a:r>
            <a:r>
              <a:rPr lang="en-GB" altLang="en-US" dirty="0" err="1" smtClean="0"/>
              <a:t>Eswatini</a:t>
            </a:r>
            <a:r>
              <a:rPr lang="en-GB" altLang="en-US" dirty="0" smtClean="0"/>
              <a:t> Dignity Institute    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dirty="0" smtClean="0"/>
              <a:t>Indigenous </a:t>
            </a:r>
          </a:p>
          <a:p>
            <a:pPr marL="0" indent="0" eaLnBrk="1" hangingPunct="1">
              <a:buFontTx/>
              <a:buNone/>
            </a:pPr>
            <a:r>
              <a:rPr lang="en-GB" altLang="en-US" dirty="0" smtClean="0"/>
              <a:t>Knowledge</a:t>
            </a:r>
          </a:p>
          <a:p>
            <a:pPr marL="0" indent="0" eaLnBrk="1" hangingPunct="1">
              <a:buFontTx/>
              <a:buNone/>
            </a:pPr>
            <a:r>
              <a:rPr lang="en-GB" altLang="en-US" dirty="0" smtClean="0"/>
              <a:t>Hub</a:t>
            </a:r>
          </a:p>
        </p:txBody>
      </p:sp>
      <p:graphicFrame>
        <p:nvGraphicFramePr>
          <p:cNvPr id="55298" name="Rectangle 4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r:id="rId15" imgW="0" imgH="0" progId="TCLayout.ActiveDocument.1">
                  <p:embed/>
                </p:oleObj>
              </mc:Choice>
              <mc:Fallback>
                <p:oleObj r:id="rId15" imgW="0" imgH="0" progId="TCLayout.ActiveDocument.1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5301" name="Group 5"/>
          <p:cNvGrpSpPr>
            <a:grpSpLocks/>
          </p:cNvGrpSpPr>
          <p:nvPr/>
        </p:nvGrpSpPr>
        <p:grpSpPr bwMode="auto">
          <a:xfrm>
            <a:off x="2339752" y="1556792"/>
            <a:ext cx="4752975" cy="4681538"/>
            <a:chOff x="1383" y="1071"/>
            <a:chExt cx="2994" cy="2949"/>
          </a:xfrm>
        </p:grpSpPr>
        <p:grpSp>
          <p:nvGrpSpPr>
            <p:cNvPr id="55302" name="Group 6"/>
            <p:cNvGrpSpPr>
              <a:grpSpLocks/>
            </p:cNvGrpSpPr>
            <p:nvPr/>
          </p:nvGrpSpPr>
          <p:grpSpPr bwMode="auto">
            <a:xfrm>
              <a:off x="1803" y="1497"/>
              <a:ext cx="2137" cy="2072"/>
              <a:chOff x="1803" y="1497"/>
              <a:chExt cx="2137" cy="2072"/>
            </a:xfrm>
          </p:grpSpPr>
          <p:sp>
            <p:nvSpPr>
              <p:cNvPr id="55311" name="Freeform 7"/>
              <p:cNvSpPr>
                <a:spLocks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1803" y="1497"/>
                <a:ext cx="2137" cy="2072"/>
              </a:xfrm>
              <a:custGeom>
                <a:avLst/>
                <a:gdLst>
                  <a:gd name="T0" fmla="*/ 1082 w 2137"/>
                  <a:gd name="T1" fmla="*/ 2072 h 2072"/>
                  <a:gd name="T2" fmla="*/ 189 w 2137"/>
                  <a:gd name="T3" fmla="*/ 1668 h 2072"/>
                  <a:gd name="T4" fmla="*/ 0 w 2137"/>
                  <a:gd name="T5" fmla="*/ 726 h 2072"/>
                  <a:gd name="T6" fmla="*/ 598 w 2137"/>
                  <a:gd name="T7" fmla="*/ 5 h 2072"/>
                  <a:gd name="T8" fmla="*/ 1551 w 2137"/>
                  <a:gd name="T9" fmla="*/ 5 h 2072"/>
                  <a:gd name="T10" fmla="*/ 2137 w 2137"/>
                  <a:gd name="T11" fmla="*/ 726 h 2072"/>
                  <a:gd name="T12" fmla="*/ 1960 w 2137"/>
                  <a:gd name="T13" fmla="*/ 1663 h 2072"/>
                  <a:gd name="T14" fmla="*/ 1082 w 2137"/>
                  <a:gd name="T15" fmla="*/ 2072 h 2072"/>
                  <a:gd name="T16" fmla="*/ 0 w 2137"/>
                  <a:gd name="T17" fmla="*/ 726 h 2072"/>
                  <a:gd name="T18" fmla="*/ 1551 w 2137"/>
                  <a:gd name="T19" fmla="*/ 0 h 2072"/>
                  <a:gd name="T20" fmla="*/ 1960 w 2137"/>
                  <a:gd name="T21" fmla="*/ 1663 h 2072"/>
                  <a:gd name="T22" fmla="*/ 189 w 2137"/>
                  <a:gd name="T23" fmla="*/ 1663 h 2072"/>
                  <a:gd name="T24" fmla="*/ 598 w 2137"/>
                  <a:gd name="T25" fmla="*/ 5 h 2072"/>
                  <a:gd name="T26" fmla="*/ 2132 w 2137"/>
                  <a:gd name="T27" fmla="*/ 726 h 2072"/>
                  <a:gd name="T28" fmla="*/ 1082 w 2137"/>
                  <a:gd name="T29" fmla="*/ 2072 h 207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137"/>
                  <a:gd name="T46" fmla="*/ 0 h 2072"/>
                  <a:gd name="T47" fmla="*/ 2137 w 2137"/>
                  <a:gd name="T48" fmla="*/ 2072 h 207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137" h="2072">
                    <a:moveTo>
                      <a:pt x="1082" y="2072"/>
                    </a:moveTo>
                    <a:lnTo>
                      <a:pt x="189" y="1668"/>
                    </a:lnTo>
                    <a:lnTo>
                      <a:pt x="0" y="726"/>
                    </a:lnTo>
                    <a:lnTo>
                      <a:pt x="598" y="5"/>
                    </a:lnTo>
                    <a:lnTo>
                      <a:pt x="1551" y="5"/>
                    </a:lnTo>
                    <a:lnTo>
                      <a:pt x="2137" y="726"/>
                    </a:lnTo>
                    <a:lnTo>
                      <a:pt x="1960" y="1663"/>
                    </a:lnTo>
                    <a:lnTo>
                      <a:pt x="1082" y="2072"/>
                    </a:lnTo>
                    <a:lnTo>
                      <a:pt x="0" y="726"/>
                    </a:lnTo>
                    <a:lnTo>
                      <a:pt x="1551" y="0"/>
                    </a:lnTo>
                    <a:lnTo>
                      <a:pt x="1960" y="1663"/>
                    </a:lnTo>
                    <a:lnTo>
                      <a:pt x="189" y="1663"/>
                    </a:lnTo>
                    <a:lnTo>
                      <a:pt x="598" y="5"/>
                    </a:lnTo>
                    <a:lnTo>
                      <a:pt x="2132" y="726"/>
                    </a:lnTo>
                    <a:lnTo>
                      <a:pt x="1082" y="2072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312" name="Freeform 8"/>
              <p:cNvSpPr>
                <a:spLocks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809" y="1502"/>
                <a:ext cx="2131" cy="2067"/>
              </a:xfrm>
              <a:custGeom>
                <a:avLst/>
                <a:gdLst>
                  <a:gd name="T0" fmla="*/ 1076 w 2131"/>
                  <a:gd name="T1" fmla="*/ 2067 h 2067"/>
                  <a:gd name="T2" fmla="*/ 587 w 2131"/>
                  <a:gd name="T3" fmla="*/ 0 h 2067"/>
                  <a:gd name="T4" fmla="*/ 1954 w 2131"/>
                  <a:gd name="T5" fmla="*/ 1663 h 2067"/>
                  <a:gd name="T6" fmla="*/ 0 w 2131"/>
                  <a:gd name="T7" fmla="*/ 721 h 2067"/>
                  <a:gd name="T8" fmla="*/ 2131 w 2131"/>
                  <a:gd name="T9" fmla="*/ 721 h 2067"/>
                  <a:gd name="T10" fmla="*/ 183 w 2131"/>
                  <a:gd name="T11" fmla="*/ 1658 h 2067"/>
                  <a:gd name="T12" fmla="*/ 1545 w 2131"/>
                  <a:gd name="T13" fmla="*/ 0 h 2067"/>
                  <a:gd name="T14" fmla="*/ 1076 w 2131"/>
                  <a:gd name="T15" fmla="*/ 2067 h 206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131"/>
                  <a:gd name="T25" fmla="*/ 0 h 2067"/>
                  <a:gd name="T26" fmla="*/ 2131 w 2131"/>
                  <a:gd name="T27" fmla="*/ 2067 h 206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31" h="2067">
                    <a:moveTo>
                      <a:pt x="1076" y="2067"/>
                    </a:moveTo>
                    <a:lnTo>
                      <a:pt x="587" y="0"/>
                    </a:lnTo>
                    <a:lnTo>
                      <a:pt x="1954" y="1663"/>
                    </a:lnTo>
                    <a:lnTo>
                      <a:pt x="0" y="721"/>
                    </a:lnTo>
                    <a:lnTo>
                      <a:pt x="2131" y="721"/>
                    </a:lnTo>
                    <a:lnTo>
                      <a:pt x="183" y="1658"/>
                    </a:lnTo>
                    <a:lnTo>
                      <a:pt x="1545" y="0"/>
                    </a:lnTo>
                    <a:lnTo>
                      <a:pt x="1076" y="2067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303" name="Oval 9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472" y="3208"/>
              <a:ext cx="812" cy="8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6037" tIns="23812" rIns="46037" bIns="23812" anchor="ctr"/>
            <a:lstStyle>
              <a:lvl1pPr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 dirty="0" smtClean="0"/>
                <a:t>Ethical </a:t>
              </a:r>
            </a:p>
            <a:p>
              <a:pPr algn="ctr"/>
              <a:r>
                <a:rPr lang="en-GB" altLang="en-US" dirty="0" smtClean="0"/>
                <a:t>Leadership, </a:t>
              </a:r>
            </a:p>
            <a:p>
              <a:pPr algn="ctr"/>
              <a:r>
                <a:rPr lang="en-GB" altLang="en-US" dirty="0" smtClean="0"/>
                <a:t>Feminine Power</a:t>
              </a:r>
              <a:endParaRPr lang="en-GB" altLang="en-US" dirty="0"/>
            </a:p>
          </p:txBody>
        </p:sp>
        <p:sp>
          <p:nvSpPr>
            <p:cNvPr id="55304" name="Oval 10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3357" y="2799"/>
              <a:ext cx="812" cy="8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6037" tIns="23812" rIns="46037" bIns="23812" anchor="ctr"/>
            <a:lstStyle>
              <a:lvl1pPr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 dirty="0" smtClean="0"/>
                <a:t>Inclusive </a:t>
              </a:r>
            </a:p>
            <a:p>
              <a:pPr algn="ctr"/>
              <a:r>
                <a:rPr lang="en-GB" altLang="en-US" dirty="0" smtClean="0"/>
                <a:t>Development  </a:t>
              </a:r>
            </a:p>
            <a:p>
              <a:pPr algn="ctr"/>
              <a:r>
                <a:rPr lang="en-GB" altLang="en-US" dirty="0" smtClean="0"/>
                <a:t>Creative Arts </a:t>
              </a:r>
            </a:p>
            <a:p>
              <a:pPr algn="ctr"/>
              <a:r>
                <a:rPr lang="en-GB" altLang="en-US" dirty="0" smtClean="0"/>
                <a:t>and</a:t>
              </a:r>
            </a:p>
            <a:p>
              <a:pPr algn="ctr"/>
              <a:r>
                <a:rPr lang="en-GB" altLang="en-US" dirty="0" smtClean="0"/>
                <a:t>Industries</a:t>
              </a:r>
              <a:endParaRPr lang="en-GB" altLang="en-US" dirty="0"/>
            </a:p>
            <a:p>
              <a:pPr algn="ctr"/>
              <a:endParaRPr lang="en-GB" altLang="en-US" dirty="0"/>
            </a:p>
          </p:txBody>
        </p:sp>
        <p:sp>
          <p:nvSpPr>
            <p:cNvPr id="55305" name="Oval 11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3565" y="1821"/>
              <a:ext cx="812" cy="8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6037" tIns="23812" rIns="46037" bIns="23812" anchor="ctr"/>
            <a:lstStyle>
              <a:lvl1pPr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 dirty="0" smtClean="0"/>
                <a:t>Ecology, </a:t>
              </a:r>
            </a:p>
            <a:p>
              <a:pPr algn="ctr"/>
              <a:r>
                <a:rPr lang="en-GB" altLang="en-US" dirty="0" smtClean="0"/>
                <a:t>Environment, </a:t>
              </a:r>
            </a:p>
            <a:p>
              <a:pPr algn="ctr"/>
              <a:r>
                <a:rPr lang="en-GB" altLang="en-US" dirty="0" smtClean="0"/>
                <a:t>Climate Change </a:t>
              </a:r>
            </a:p>
            <a:p>
              <a:pPr algn="ctr"/>
              <a:r>
                <a:rPr lang="en-GB" altLang="en-US" dirty="0" smtClean="0"/>
                <a:t> Studies</a:t>
              </a:r>
              <a:endParaRPr lang="en-GB" altLang="en-US" dirty="0"/>
            </a:p>
          </p:txBody>
        </p:sp>
        <p:sp>
          <p:nvSpPr>
            <p:cNvPr id="55306" name="Oval 12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973" y="1071"/>
              <a:ext cx="812" cy="8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6037" tIns="23812" rIns="46037" bIns="23812" anchor="ctr"/>
            <a:lstStyle>
              <a:lvl1pPr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 dirty="0" smtClean="0"/>
                <a:t>Community and </a:t>
              </a:r>
            </a:p>
            <a:p>
              <a:pPr algn="ctr"/>
              <a:r>
                <a:rPr lang="en-GB" altLang="en-US" dirty="0" smtClean="0"/>
                <a:t>International </a:t>
              </a:r>
            </a:p>
            <a:p>
              <a:pPr algn="ctr"/>
              <a:r>
                <a:rPr lang="en-GB" altLang="en-US" dirty="0" smtClean="0"/>
                <a:t>Schools</a:t>
              </a:r>
            </a:p>
            <a:p>
              <a:pPr algn="ctr"/>
              <a:r>
                <a:rPr lang="en-GB" altLang="en-US" dirty="0" smtClean="0"/>
                <a:t>Engagement </a:t>
              </a:r>
              <a:endParaRPr lang="en-GB" altLang="en-US" dirty="0"/>
            </a:p>
          </p:txBody>
        </p:sp>
        <p:sp>
          <p:nvSpPr>
            <p:cNvPr id="55307" name="Oval 13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975" y="1071"/>
              <a:ext cx="812" cy="8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6037" tIns="23812" rIns="46037" bIns="23812" anchor="ctr"/>
            <a:lstStyle>
              <a:lvl1pPr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 dirty="0" smtClean="0"/>
                <a:t>Peace, </a:t>
              </a:r>
            </a:p>
            <a:p>
              <a:pPr algn="ctr"/>
              <a:r>
                <a:rPr lang="en-GB" altLang="en-US" dirty="0" smtClean="0"/>
                <a:t>Governance</a:t>
              </a:r>
            </a:p>
            <a:p>
              <a:pPr algn="ctr"/>
              <a:r>
                <a:rPr lang="en-GB" altLang="en-US" dirty="0" smtClean="0"/>
                <a:t>And Democracy </a:t>
              </a:r>
            </a:p>
            <a:p>
              <a:pPr algn="ctr"/>
              <a:r>
                <a:rPr lang="en-GB" altLang="en-US" dirty="0" smtClean="0"/>
                <a:t>Studies </a:t>
              </a:r>
              <a:endParaRPr lang="en-GB" altLang="en-US" dirty="0"/>
            </a:p>
          </p:txBody>
        </p:sp>
        <p:sp>
          <p:nvSpPr>
            <p:cNvPr id="55308" name="Oval 14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588" y="2750"/>
              <a:ext cx="812" cy="8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6037" tIns="23812" rIns="46037" bIns="23812" anchor="ctr"/>
            <a:lstStyle>
              <a:lvl1pPr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GB" altLang="en-US" dirty="0" smtClean="0"/>
            </a:p>
            <a:p>
              <a:pPr algn="ctr"/>
              <a:r>
                <a:rPr lang="en-GB" altLang="en-US" dirty="0" smtClean="0"/>
                <a:t>Wholeness and</a:t>
              </a:r>
            </a:p>
            <a:p>
              <a:pPr algn="ctr"/>
              <a:r>
                <a:rPr lang="en-GB" altLang="en-US" dirty="0" smtClean="0"/>
                <a:t>Sacredness</a:t>
              </a:r>
            </a:p>
            <a:p>
              <a:pPr algn="ctr"/>
              <a:r>
                <a:rPr lang="en-GB" altLang="en-US" dirty="0" smtClean="0"/>
                <a:t>Rules </a:t>
              </a:r>
            </a:p>
          </p:txBody>
        </p:sp>
        <p:sp>
          <p:nvSpPr>
            <p:cNvPr id="55309" name="Oval 15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383" y="1821"/>
              <a:ext cx="812" cy="8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6037" tIns="23812" rIns="46037" bIns="23812" anchor="ctr"/>
            <a:lstStyle>
              <a:lvl1pPr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 dirty="0" smtClean="0"/>
                <a:t>Education, Law;</a:t>
              </a:r>
            </a:p>
            <a:p>
              <a:pPr algn="ctr"/>
              <a:r>
                <a:rPr lang="en-GB" altLang="en-US" dirty="0" smtClean="0"/>
                <a:t>Abrahamic Religions </a:t>
              </a:r>
            </a:p>
            <a:p>
              <a:pPr algn="ctr"/>
              <a:r>
                <a:rPr lang="en-GB" altLang="en-US" dirty="0" smtClean="0"/>
                <a:t>Including Bahia</a:t>
              </a:r>
              <a:endParaRPr lang="en-GB" altLang="en-US" dirty="0"/>
            </a:p>
          </p:txBody>
        </p:sp>
        <p:sp>
          <p:nvSpPr>
            <p:cNvPr id="55310" name="Oval 16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2472" y="2069"/>
              <a:ext cx="812" cy="812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6037" tIns="23812" rIns="46037" bIns="23812" anchor="ctr"/>
            <a:lstStyle>
              <a:lvl1pPr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 b="1" dirty="0" smtClean="0"/>
                <a:t>Indigenous </a:t>
              </a:r>
            </a:p>
            <a:p>
              <a:pPr algn="ctr"/>
              <a:r>
                <a:rPr lang="en-GB" altLang="en-US" b="1" dirty="0" smtClean="0"/>
                <a:t>Knowledge</a:t>
              </a:r>
              <a:endParaRPr lang="en-GB" alt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266365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Partnerships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World Dignity University</a:t>
            </a:r>
          </a:p>
          <a:p>
            <a:r>
              <a:rPr lang="en-US" dirty="0" smtClean="0"/>
              <a:t>University of South Africa</a:t>
            </a:r>
          </a:p>
          <a:p>
            <a:r>
              <a:rPr lang="en-US" dirty="0" smtClean="0"/>
              <a:t>UNESCO Commission in </a:t>
            </a:r>
            <a:r>
              <a:rPr lang="en-US" dirty="0" err="1" smtClean="0"/>
              <a:t>Eswatini</a:t>
            </a:r>
            <a:endParaRPr lang="en-US" dirty="0" smtClean="0"/>
          </a:p>
          <a:p>
            <a:r>
              <a:rPr lang="en-US" dirty="0" smtClean="0"/>
              <a:t>University of </a:t>
            </a:r>
            <a:r>
              <a:rPr lang="en-US" dirty="0" err="1" smtClean="0"/>
              <a:t>Eswatini</a:t>
            </a:r>
            <a:endParaRPr lang="en-US" dirty="0" smtClean="0"/>
          </a:p>
          <a:p>
            <a:r>
              <a:rPr lang="en-US" dirty="0" smtClean="0"/>
              <a:t>Royal Science and Technology Park </a:t>
            </a:r>
          </a:p>
          <a:p>
            <a:r>
              <a:rPr lang="en-US" dirty="0" smtClean="0"/>
              <a:t>Looking for More Partners for Capacity Building</a:t>
            </a:r>
            <a:r>
              <a:rPr lang="en-US" smtClean="0"/>
              <a:t>: </a:t>
            </a:r>
            <a:r>
              <a:rPr lang="en-US" smtClean="0">
                <a:hlinkClick r:id="rId2"/>
              </a:rPr>
              <a:t>wasegudu@gmail.com</a:t>
            </a:r>
            <a:r>
              <a:rPr lang="en-US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Abantu </a:t>
            </a:r>
            <a:r>
              <a:rPr lang="en-US" dirty="0" err="1" smtClean="0"/>
              <a:t>Eswatini</a:t>
            </a:r>
            <a:r>
              <a:rPr lang="en-US" dirty="0" smtClean="0"/>
              <a:t> Dignity Institute is a Registered NGO N.O. 543 of 2020</a:t>
            </a:r>
          </a:p>
          <a:p>
            <a:r>
              <a:rPr lang="en-US" dirty="0" smtClean="0"/>
              <a:t>Established to Lead the Second Liberation, Knowledge Liberation</a:t>
            </a:r>
          </a:p>
          <a:p>
            <a:r>
              <a:rPr lang="en-US" dirty="0" smtClean="0"/>
              <a:t>Dedicated to Bridging a Gap between Academic, Indigenous People’s Scientific Knowledge and Ancestral Knowledge</a:t>
            </a:r>
          </a:p>
          <a:p>
            <a:r>
              <a:rPr lang="en-US" dirty="0" smtClean="0"/>
              <a:t>Through Integrating Indigenous Knowledge and Modernity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064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Purpose of AE Dignity Institute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 Integrating Indigenous Knowledge and Modernity </a:t>
            </a:r>
          </a:p>
          <a:p>
            <a:r>
              <a:rPr lang="en-ZA" dirty="0" smtClean="0"/>
              <a:t>Towards Contributing to Knowledge Economy</a:t>
            </a:r>
          </a:p>
          <a:p>
            <a:r>
              <a:rPr lang="en-ZA" dirty="0" smtClean="0"/>
              <a:t>Towards Contributing to Creative Economy</a:t>
            </a:r>
          </a:p>
          <a:p>
            <a:r>
              <a:rPr lang="en-ZA" dirty="0" smtClean="0"/>
              <a:t>This AEDI is in accordance with Constitution of the Kingdom of </a:t>
            </a:r>
            <a:r>
              <a:rPr lang="en-ZA" dirty="0" err="1" smtClean="0"/>
              <a:t>Eswatini</a:t>
            </a:r>
            <a:r>
              <a:rPr lang="en-ZA" dirty="0" smtClean="0"/>
              <a:t> 2005</a:t>
            </a:r>
          </a:p>
          <a:p>
            <a:r>
              <a:rPr lang="en-ZA" dirty="0" smtClean="0"/>
              <a:t>The AEDI is in line with the National Development Strategy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091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AEDI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/>
              <a:t>A-Abantu is the Spiritual Identity of Southern Africa predominately known as Bantu</a:t>
            </a:r>
          </a:p>
          <a:p>
            <a:r>
              <a:rPr lang="en-ZA" dirty="0" smtClean="0"/>
              <a:t>AEDI is for Spiritual and Academic Healing, Big Love and Hope Space, Lindner (2020)</a:t>
            </a:r>
          </a:p>
          <a:p>
            <a:r>
              <a:rPr lang="en-ZA" dirty="0" smtClean="0"/>
              <a:t>Bantu the linguistic identity has been a source of humiliation such as Bantu Education, Bantustans, Bantu Administration </a:t>
            </a:r>
          </a:p>
          <a:p>
            <a:r>
              <a:rPr lang="en-ZA" dirty="0" smtClean="0"/>
              <a:t>Transforming Bantu Migration into Abantu Migration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734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AEDI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E- the Kingdom renamed by the Patron from Swaziland to </a:t>
            </a:r>
            <a:r>
              <a:rPr lang="en-US" dirty="0" err="1" smtClean="0"/>
              <a:t>Eswatini</a:t>
            </a:r>
            <a:endParaRPr lang="en-US" dirty="0" smtClean="0"/>
          </a:p>
          <a:p>
            <a:r>
              <a:rPr lang="en-US" dirty="0" smtClean="0"/>
              <a:t>Decolonizing the Kingdom from Colonial Legacy embedded with Swaziland</a:t>
            </a:r>
          </a:p>
          <a:p>
            <a:r>
              <a:rPr lang="en-US" dirty="0" smtClean="0"/>
              <a:t>Linguistic Emancipation as Swaziland is Zulu considering SiSwati is recently developed linguistically </a:t>
            </a:r>
          </a:p>
          <a:p>
            <a:r>
              <a:rPr lang="en-US" dirty="0" smtClean="0"/>
              <a:t>EmaSwati have an indigenous context as part of Abantu migration from East and West Africa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127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AEDI  Continued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 Dignity Institute: Responding  to statement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060848"/>
            <a:ext cx="8208912" cy="5138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234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AEDI Continued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Above Statement In Formed Global Missionary, Colonial and Apartheid Agenda</a:t>
            </a:r>
          </a:p>
          <a:p>
            <a:r>
              <a:rPr lang="en-US" dirty="0" smtClean="0"/>
              <a:t>Systemically Negating Indigenous Knowledge</a:t>
            </a:r>
          </a:p>
          <a:p>
            <a:r>
              <a:rPr lang="en-US" dirty="0" smtClean="0"/>
              <a:t>In the context of the Kingdom, complicated as Queen LaZidze was Queen Mother and Queen Regent when Missionaries arrived </a:t>
            </a:r>
          </a:p>
          <a:p>
            <a:r>
              <a:rPr lang="en-US" dirty="0" smtClean="0"/>
              <a:t>Her Feminine Power anchored Leadership and Resilience in Preserving Indigenous Knowledge</a:t>
            </a:r>
          </a:p>
          <a:p>
            <a:r>
              <a:rPr lang="en-US" dirty="0" smtClean="0"/>
              <a:t>Missionaries and Colonialist suppressed her voice and negated her leadership and indigenous knowledge in 1800 epoch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739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AEDI Vision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Abantu ESwatini Dignity Institute, the Indigenous Knowledge Hub, leading a second liberation dedicated to bridging the gap between academic, indigenous people’s scientific and ancestral knowledge through integrating indigenous knowledge and modernity towards contributing to the knowledge and creative economy.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008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AEDI Mission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Abantu ESwatini Dignity Institute (AEDI) Indigenous Knowledge Hub, provides African Renaissance academic research space to advance the Agenda 2030 UN Sustainable Development Goals towards Agenda 2063 Africa, SADC and </a:t>
            </a:r>
            <a:r>
              <a:rPr lang="en-US" dirty="0" err="1"/>
              <a:t>Eswatini</a:t>
            </a:r>
            <a:r>
              <a:rPr lang="en-US" dirty="0"/>
              <a:t> we want. Moreover, towards achieving Education for Sustainable Development (ESD: 2030) to equip learners with knowledge, skills, values and attitudes needed to contribute to a more inclusive, just, peaceful and sustainable world, through knowledge creation, production, disseminating and use of technology for social innovation.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9194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.0RLFJeTNEW0qEM2mR9wsw"/>
  <p:tag name="THINKCELLIDDONOTDELETE" val="XzCeOZwlfkOgP2vsyovn6g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S5JeFwqIS0KeFWNuqiyVS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2f5_N2rpf0ysplhe5f9BC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JPLMU2MxAEO0e.h2IjVw.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J7Yk7ObsdUCvo1gig2Yt4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IuWyn1pxE0WgtE97.7Gp2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NsaMLBSV.EeGy9W4xguqw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facbN_gmhEmyp6XDLsfEZ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q22mPFDAeUGuZq81hOEfh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YJsC8DK0_EOGmlhSx1QGI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fRFz8h5vbUykiuBhc6dVpQ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1363</TotalTime>
  <Words>766</Words>
  <Application>Microsoft Office PowerPoint</Application>
  <PresentationFormat>On-screen Show (4:3)</PresentationFormat>
  <Paragraphs>113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Office Theme</vt:lpstr>
      <vt:lpstr>TCLayout.ActiveDocument.1</vt:lpstr>
      <vt:lpstr>Abantu Eswatini Dignity Institute Indigenous Knowledge Hub</vt:lpstr>
      <vt:lpstr>Introduction </vt:lpstr>
      <vt:lpstr>Purpose of AE Dignity Institute </vt:lpstr>
      <vt:lpstr>Naming AEDI  </vt:lpstr>
      <vt:lpstr>Naming AEDI continued</vt:lpstr>
      <vt:lpstr>Naming AEDI  Continued </vt:lpstr>
      <vt:lpstr>Naming AEDI Continued </vt:lpstr>
      <vt:lpstr>AEDI Vision </vt:lpstr>
      <vt:lpstr>AEDI Mission </vt:lpstr>
      <vt:lpstr>AEDI Objectives  </vt:lpstr>
      <vt:lpstr>Motivation and Justification  </vt:lpstr>
      <vt:lpstr>AEDI 3 Logos for Patrons Choice </vt:lpstr>
      <vt:lpstr>AEDI Common Heritage Symbols</vt:lpstr>
      <vt:lpstr>AEDI/ESD Framework </vt:lpstr>
      <vt:lpstr>AEDI/ ESD Specifics &amp; Targets </vt:lpstr>
      <vt:lpstr>Abantu Eswatini Dignity Institute    </vt:lpstr>
      <vt:lpstr>Proposed Partnerships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Ubuntu Rainbow</dc:title>
  <dc:creator>user</dc:creator>
  <cp:lastModifiedBy>PC</cp:lastModifiedBy>
  <cp:revision>223</cp:revision>
  <dcterms:created xsi:type="dcterms:W3CDTF">2014-01-31T08:42:56Z</dcterms:created>
  <dcterms:modified xsi:type="dcterms:W3CDTF">2021-11-11T07:20:26Z</dcterms:modified>
</cp:coreProperties>
</file>