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57" r:id="rId3"/>
    <p:sldId id="265" r:id="rId4"/>
    <p:sldId id="287" r:id="rId5"/>
    <p:sldId id="259" r:id="rId6"/>
    <p:sldId id="309" r:id="rId7"/>
    <p:sldId id="284" r:id="rId8"/>
    <p:sldId id="262" r:id="rId9"/>
    <p:sldId id="282" r:id="rId10"/>
    <p:sldId id="281" r:id="rId11"/>
    <p:sldId id="267" r:id="rId12"/>
    <p:sldId id="288" r:id="rId13"/>
    <p:sldId id="289" r:id="rId14"/>
    <p:sldId id="290" r:id="rId15"/>
    <p:sldId id="291" r:id="rId16"/>
    <p:sldId id="292" r:id="rId17"/>
    <p:sldId id="293" r:id="rId18"/>
    <p:sldId id="294" r:id="rId19"/>
    <p:sldId id="296" r:id="rId20"/>
    <p:sldId id="295" r:id="rId21"/>
    <p:sldId id="297" r:id="rId22"/>
    <p:sldId id="298" r:id="rId23"/>
    <p:sldId id="299" r:id="rId24"/>
    <p:sldId id="300" r:id="rId25"/>
    <p:sldId id="306" r:id="rId26"/>
    <p:sldId id="283" r:id="rId27"/>
    <p:sldId id="301" r:id="rId28"/>
    <p:sldId id="303" r:id="rId29"/>
    <p:sldId id="304" r:id="rId30"/>
    <p:sldId id="305" r:id="rId31"/>
    <p:sldId id="273" r:id="rId32"/>
    <p:sldId id="307" r:id="rId33"/>
    <p:sldId id="315" r:id="rId34"/>
    <p:sldId id="314" r:id="rId35"/>
    <p:sldId id="316" r:id="rId36"/>
    <p:sldId id="274" r:id="rId37"/>
    <p:sldId id="317" r:id="rId38"/>
    <p:sldId id="275" r:id="rId39"/>
    <p:sldId id="276" r:id="rId40"/>
    <p:sldId id="318" r:id="rId41"/>
    <p:sldId id="270" r:id="rId42"/>
    <p:sldId id="313" r:id="rId43"/>
    <p:sldId id="319" r:id="rId44"/>
    <p:sldId id="280" r:id="rId45"/>
    <p:sldId id="279" r:id="rId46"/>
    <p:sldId id="320" r:id="rId47"/>
    <p:sldId id="277" r:id="rId48"/>
    <p:sldId id="278" r:id="rId49"/>
    <p:sldId id="321" r:id="rId50"/>
    <p:sldId id="310" r:id="rId51"/>
    <p:sldId id="311" r:id="rId52"/>
    <p:sldId id="263"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6A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0" d="100"/>
          <a:sy n="50" d="100"/>
        </p:scale>
        <p:origin x="-104" y="-7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164BED-6F01-F242-BAD0-3B650A8F8A00}" type="datetimeFigureOut">
              <a:rPr lang="en-US" smtClean="0"/>
              <a:t>09/10/16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1C77F8-A743-3846-B5C4-6221076087CC}" type="slidenum">
              <a:rPr lang="en-US" smtClean="0"/>
              <a:t>‹#›</a:t>
            </a:fld>
            <a:endParaRPr lang="en-US"/>
          </a:p>
        </p:txBody>
      </p:sp>
    </p:spTree>
    <p:extLst>
      <p:ext uri="{BB962C8B-B14F-4D97-AF65-F5344CB8AC3E}">
        <p14:creationId xmlns:p14="http://schemas.microsoft.com/office/powerpoint/2010/main" val="15208124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053729-AC23-E343-A4DD-4713B963D67E}" type="slidenum">
              <a:rPr lang="en-US" smtClean="0"/>
              <a:t>4</a:t>
            </a:fld>
            <a:endParaRPr lang="en-US"/>
          </a:p>
        </p:txBody>
      </p:sp>
    </p:spTree>
    <p:extLst>
      <p:ext uri="{BB962C8B-B14F-4D97-AF65-F5344CB8AC3E}">
        <p14:creationId xmlns:p14="http://schemas.microsoft.com/office/powerpoint/2010/main" val="2825719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1200" kern="1200" dirty="0" smtClean="0">
                <a:solidFill>
                  <a:schemeClr val="tx1"/>
                </a:solidFill>
                <a:latin typeface="+mn-lt"/>
                <a:ea typeface="+mn-ea"/>
                <a:cs typeface="+mn-cs"/>
              </a:rPr>
              <a:t>A complete list of ICTM National and Regional representatives will be presented later on this meeting, under heading 13.1</a:t>
            </a:r>
            <a:r>
              <a:rPr lang="en-US" sz="1200" kern="1200" baseline="0" dirty="0" smtClean="0">
                <a:solidFill>
                  <a:schemeClr val="tx1"/>
                </a:solidFill>
                <a:latin typeface="+mn-lt"/>
                <a:ea typeface="+mn-ea"/>
                <a:cs typeface="+mn-cs"/>
              </a:rPr>
              <a:t> of the Agenda.</a:t>
            </a:r>
          </a:p>
          <a:p>
            <a:r>
              <a:rPr lang="en-US" sz="1200" kern="1200" dirty="0" smtClean="0">
                <a:solidFill>
                  <a:schemeClr val="tx1"/>
                </a:solidFill>
                <a:latin typeface="+mn-lt"/>
                <a:ea typeface="+mn-ea"/>
                <a:cs typeface="+mn-cs"/>
              </a:rPr>
              <a:t>2)</a:t>
            </a:r>
            <a:r>
              <a:rPr lang="en-US" sz="1200" kern="1200" baseline="0" dirty="0" smtClean="0">
                <a:solidFill>
                  <a:schemeClr val="tx1"/>
                </a:solidFill>
                <a:latin typeface="+mn-lt"/>
                <a:ea typeface="+mn-ea"/>
                <a:cs typeface="+mn-cs"/>
              </a:rPr>
              <a:t> The complete list of new reps follows, sorted in reverse chronological order (of their recognition): </a:t>
            </a:r>
            <a:r>
              <a:rPr lang="en-US" sz="1200" u="none" kern="1200" baseline="0" dirty="0" smtClean="0">
                <a:solidFill>
                  <a:schemeClr val="tx1"/>
                </a:solidFill>
                <a:latin typeface="+mn-lt"/>
                <a:ea typeface="+mn-ea"/>
                <a:cs typeface="+mn-cs"/>
              </a:rPr>
              <a:t>Jaime Jones (Ireland), </a:t>
            </a:r>
            <a:r>
              <a:rPr lang="en-US" sz="1200" u="none" kern="1200" baseline="0" dirty="0" err="1" smtClean="0">
                <a:solidFill>
                  <a:schemeClr val="tx1"/>
                </a:solidFill>
                <a:latin typeface="+mn-lt"/>
                <a:ea typeface="+mn-ea"/>
                <a:cs typeface="+mn-cs"/>
              </a:rPr>
              <a:t>Bjørn</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Aksdal</a:t>
            </a:r>
            <a:r>
              <a:rPr lang="en-US" sz="1200" u="none" kern="1200" baseline="0" dirty="0" smtClean="0">
                <a:solidFill>
                  <a:schemeClr val="tx1"/>
                </a:solidFill>
                <a:latin typeface="+mn-lt"/>
                <a:ea typeface="+mn-ea"/>
                <a:cs typeface="+mn-cs"/>
              </a:rPr>
              <a:t> (Norway), Mohammed Adam </a:t>
            </a:r>
            <a:r>
              <a:rPr lang="en-US" sz="1200" u="none" kern="1200" baseline="0" dirty="0" err="1" smtClean="0">
                <a:solidFill>
                  <a:schemeClr val="tx1"/>
                </a:solidFill>
                <a:latin typeface="+mn-lt"/>
                <a:ea typeface="+mn-ea"/>
                <a:cs typeface="+mn-cs"/>
              </a:rPr>
              <a:t>Sulaiman</a:t>
            </a:r>
            <a:r>
              <a:rPr lang="en-US" sz="1200" u="none" kern="1200" baseline="0" dirty="0" smtClean="0">
                <a:solidFill>
                  <a:schemeClr val="tx1"/>
                </a:solidFill>
                <a:latin typeface="+mn-lt"/>
                <a:ea typeface="+mn-ea"/>
                <a:cs typeface="+mn-cs"/>
              </a:rPr>
              <a:t> Abo-</a:t>
            </a:r>
            <a:r>
              <a:rPr lang="en-US" sz="1200" u="none" kern="1200" baseline="0" dirty="0" err="1" smtClean="0">
                <a:solidFill>
                  <a:schemeClr val="tx1"/>
                </a:solidFill>
                <a:latin typeface="+mn-lt"/>
                <a:ea typeface="+mn-ea"/>
                <a:cs typeface="+mn-cs"/>
              </a:rPr>
              <a:t>Albashar</a:t>
            </a:r>
            <a:r>
              <a:rPr lang="en-US" sz="1200" u="none" kern="1200" baseline="0" dirty="0" smtClean="0">
                <a:solidFill>
                  <a:schemeClr val="tx1"/>
                </a:solidFill>
                <a:latin typeface="+mn-lt"/>
                <a:ea typeface="+mn-ea"/>
                <a:cs typeface="+mn-cs"/>
              </a:rPr>
              <a:t> (Sudan), </a:t>
            </a:r>
            <a:r>
              <a:rPr lang="en-US" sz="1200" u="none" kern="1200" baseline="0" dirty="0" err="1" smtClean="0">
                <a:solidFill>
                  <a:schemeClr val="tx1"/>
                </a:solidFill>
                <a:latin typeface="+mn-lt"/>
                <a:ea typeface="+mn-ea"/>
                <a:cs typeface="+mn-cs"/>
              </a:rPr>
              <a:t>Jarkko</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Niemi</a:t>
            </a:r>
            <a:r>
              <a:rPr lang="en-US" sz="1200" u="none" kern="1200" baseline="0" dirty="0" smtClean="0">
                <a:solidFill>
                  <a:schemeClr val="tx1"/>
                </a:solidFill>
                <a:latin typeface="+mn-lt"/>
                <a:ea typeface="+mn-ea"/>
                <a:cs typeface="+mn-cs"/>
              </a:rPr>
              <a:t> (Finland), Lisa </a:t>
            </a:r>
            <a:r>
              <a:rPr lang="en-US" sz="1200" u="none" kern="1200" baseline="0" dirty="0" err="1" smtClean="0">
                <a:solidFill>
                  <a:schemeClr val="tx1"/>
                </a:solidFill>
                <a:latin typeface="+mn-lt"/>
                <a:ea typeface="+mn-ea"/>
                <a:cs typeface="+mn-cs"/>
              </a:rPr>
              <a:t>Urkevich</a:t>
            </a:r>
            <a:r>
              <a:rPr lang="en-US" sz="1200" u="none" kern="1200" baseline="0" dirty="0" smtClean="0">
                <a:solidFill>
                  <a:schemeClr val="tx1"/>
                </a:solidFill>
                <a:latin typeface="+mn-lt"/>
                <a:ea typeface="+mn-ea"/>
                <a:cs typeface="+mn-cs"/>
              </a:rPr>
              <a:t> (Kuwait), </a:t>
            </a:r>
            <a:r>
              <a:rPr lang="en-US" sz="1200" u="none" kern="1200" baseline="0" dirty="0" err="1" smtClean="0">
                <a:solidFill>
                  <a:schemeClr val="tx1"/>
                </a:solidFill>
                <a:latin typeface="+mn-lt"/>
                <a:ea typeface="+mn-ea"/>
                <a:cs typeface="+mn-cs"/>
              </a:rPr>
              <a:t>Zlata</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Marjanović</a:t>
            </a:r>
            <a:r>
              <a:rPr lang="en-US" sz="1200" u="none" kern="1200" baseline="0" dirty="0" smtClean="0">
                <a:solidFill>
                  <a:schemeClr val="tx1"/>
                </a:solidFill>
                <a:latin typeface="+mn-lt"/>
                <a:ea typeface="+mn-ea"/>
                <a:cs typeface="+mn-cs"/>
              </a:rPr>
              <a:t> (Montenegro), </a:t>
            </a:r>
            <a:r>
              <a:rPr lang="en-US" sz="1200" u="none" kern="1200" baseline="0" dirty="0" err="1" smtClean="0">
                <a:solidFill>
                  <a:schemeClr val="tx1"/>
                </a:solidFill>
                <a:latin typeface="+mn-lt"/>
                <a:ea typeface="+mn-ea"/>
                <a:cs typeface="+mn-cs"/>
              </a:rPr>
              <a:t>Marita</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Fornaro</a:t>
            </a:r>
            <a:r>
              <a:rPr lang="en-US" sz="1200" u="none" kern="1200" baseline="0" dirty="0" smtClean="0">
                <a:solidFill>
                  <a:schemeClr val="tx1"/>
                </a:solidFill>
                <a:latin typeface="+mn-lt"/>
                <a:ea typeface="+mn-ea"/>
                <a:cs typeface="+mn-cs"/>
              </a:rPr>
              <a:t> (Uruguay), Robert </a:t>
            </a:r>
            <a:r>
              <a:rPr lang="en-US" sz="1200" u="none" kern="1200" baseline="0" dirty="0" err="1" smtClean="0">
                <a:solidFill>
                  <a:schemeClr val="tx1"/>
                </a:solidFill>
                <a:latin typeface="+mn-lt"/>
                <a:ea typeface="+mn-ea"/>
                <a:cs typeface="+mn-cs"/>
              </a:rPr>
              <a:t>Chanunkha</a:t>
            </a:r>
            <a:r>
              <a:rPr lang="en-US" sz="1200" u="none" kern="1200" baseline="0" dirty="0" smtClean="0">
                <a:solidFill>
                  <a:schemeClr val="tx1"/>
                </a:solidFill>
                <a:latin typeface="+mn-lt"/>
                <a:ea typeface="+mn-ea"/>
                <a:cs typeface="+mn-cs"/>
              </a:rPr>
              <a:t> (Malawi), </a:t>
            </a:r>
            <a:r>
              <a:rPr lang="en-US" sz="1200" u="none" kern="1200" baseline="0" dirty="0" err="1" smtClean="0">
                <a:solidFill>
                  <a:schemeClr val="tx1"/>
                </a:solidFill>
                <a:latin typeface="+mn-lt"/>
                <a:ea typeface="+mn-ea"/>
                <a:cs typeface="+mn-cs"/>
              </a:rPr>
              <a:t>María</a:t>
            </a:r>
            <a:r>
              <a:rPr lang="en-US" sz="1200" u="none" kern="1200" baseline="0" dirty="0" smtClean="0">
                <a:solidFill>
                  <a:schemeClr val="tx1"/>
                </a:solidFill>
                <a:latin typeface="+mn-lt"/>
                <a:ea typeface="+mn-ea"/>
                <a:cs typeface="+mn-cs"/>
              </a:rPr>
              <a:t> Gabriela </a:t>
            </a:r>
            <a:r>
              <a:rPr lang="en-US" sz="1200" u="none" kern="1200" baseline="0" dirty="0" err="1" smtClean="0">
                <a:solidFill>
                  <a:schemeClr val="tx1"/>
                </a:solidFill>
                <a:latin typeface="+mn-lt"/>
                <a:ea typeface="+mn-ea"/>
                <a:cs typeface="+mn-cs"/>
              </a:rPr>
              <a:t>López</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Yánez</a:t>
            </a:r>
            <a:r>
              <a:rPr lang="en-US" sz="1200" u="none" kern="1200" baseline="0" dirty="0" smtClean="0">
                <a:solidFill>
                  <a:schemeClr val="tx1"/>
                </a:solidFill>
                <a:latin typeface="+mn-lt"/>
                <a:ea typeface="+mn-ea"/>
                <a:cs typeface="+mn-cs"/>
              </a:rPr>
              <a:t> (Ecuador), Joseph </a:t>
            </a:r>
            <a:r>
              <a:rPr lang="en-US" sz="1200" u="none" kern="1200" baseline="0" dirty="0" err="1" smtClean="0">
                <a:solidFill>
                  <a:schemeClr val="tx1"/>
                </a:solidFill>
                <a:latin typeface="+mn-lt"/>
                <a:ea typeface="+mn-ea"/>
                <a:cs typeface="+mn-cs"/>
              </a:rPr>
              <a:t>Jordania</a:t>
            </a:r>
            <a:r>
              <a:rPr lang="en-US" sz="1200" u="none" kern="1200" baseline="0" dirty="0" smtClean="0">
                <a:solidFill>
                  <a:schemeClr val="tx1"/>
                </a:solidFill>
                <a:latin typeface="+mn-lt"/>
                <a:ea typeface="+mn-ea"/>
                <a:cs typeface="+mn-cs"/>
              </a:rPr>
              <a:t> (Georgia), </a:t>
            </a:r>
            <a:r>
              <a:rPr lang="en-US" sz="1200" u="none" kern="1200" baseline="0" dirty="0" err="1" smtClean="0">
                <a:solidFill>
                  <a:schemeClr val="tx1"/>
                </a:solidFill>
                <a:latin typeface="+mn-lt"/>
                <a:ea typeface="+mn-ea"/>
                <a:cs typeface="+mn-cs"/>
              </a:rPr>
              <a:t>János</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Sipos</a:t>
            </a:r>
            <a:r>
              <a:rPr lang="en-US" sz="1200" u="none" kern="1200" baseline="0" dirty="0" smtClean="0">
                <a:solidFill>
                  <a:schemeClr val="tx1"/>
                </a:solidFill>
                <a:latin typeface="+mn-lt"/>
                <a:ea typeface="+mn-ea"/>
                <a:cs typeface="+mn-cs"/>
              </a:rPr>
              <a:t> (Hungary),,</a:t>
            </a:r>
            <a:r>
              <a:rPr lang="en-US" sz="1200" u="none" kern="1200" baseline="0" dirty="0" err="1" smtClean="0">
                <a:solidFill>
                  <a:schemeClr val="tx1"/>
                </a:solidFill>
                <a:latin typeface="+mn-lt"/>
                <a:ea typeface="+mn-ea"/>
                <a:cs typeface="+mn-cs"/>
              </a:rPr>
              <a:t>Efraín</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Rozas</a:t>
            </a:r>
            <a:r>
              <a:rPr lang="en-US" sz="1200" u="none" kern="1200" baseline="0" dirty="0" smtClean="0">
                <a:solidFill>
                  <a:schemeClr val="tx1"/>
                </a:solidFill>
                <a:latin typeface="+mn-lt"/>
                <a:ea typeface="+mn-ea"/>
                <a:cs typeface="+mn-cs"/>
              </a:rPr>
              <a:t> (Peru), </a:t>
            </a:r>
            <a:r>
              <a:rPr lang="en-US" sz="1200" u="none" kern="1200" baseline="0" dirty="0" err="1" smtClean="0">
                <a:solidFill>
                  <a:schemeClr val="tx1"/>
                </a:solidFill>
                <a:latin typeface="+mn-lt"/>
                <a:ea typeface="+mn-ea"/>
                <a:cs typeface="+mn-cs"/>
              </a:rPr>
              <a:t>Ignazio</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Macchiarella</a:t>
            </a:r>
            <a:r>
              <a:rPr lang="en-US" sz="1200" u="none" kern="1200" baseline="0" dirty="0" smtClean="0">
                <a:solidFill>
                  <a:schemeClr val="tx1"/>
                </a:solidFill>
                <a:latin typeface="+mn-lt"/>
                <a:ea typeface="+mn-ea"/>
                <a:cs typeface="+mn-cs"/>
              </a:rPr>
              <a:t> (Italy), Eva </a:t>
            </a:r>
            <a:r>
              <a:rPr lang="en-US" sz="1200" u="none" kern="1200" baseline="0" dirty="0" err="1" smtClean="0">
                <a:solidFill>
                  <a:schemeClr val="tx1"/>
                </a:solidFill>
                <a:latin typeface="+mn-lt"/>
                <a:ea typeface="+mn-ea"/>
                <a:cs typeface="+mn-cs"/>
              </a:rPr>
              <a:t>Fock</a:t>
            </a:r>
            <a:r>
              <a:rPr lang="en-US" sz="1200" u="none" kern="1200" baseline="0" dirty="0" smtClean="0">
                <a:solidFill>
                  <a:schemeClr val="tx1"/>
                </a:solidFill>
                <a:latin typeface="+mn-lt"/>
                <a:ea typeface="+mn-ea"/>
                <a:cs typeface="+mn-cs"/>
              </a:rPr>
              <a:t> (Denmark), </a:t>
            </a:r>
            <a:r>
              <a:rPr lang="en-US" sz="1200" u="none" kern="1200" baseline="0" dirty="0" err="1" smtClean="0">
                <a:solidFill>
                  <a:schemeClr val="tx1"/>
                </a:solidFill>
                <a:latin typeface="+mn-lt"/>
                <a:ea typeface="+mn-ea"/>
                <a:cs typeface="+mn-cs"/>
              </a:rPr>
              <a:t>Haruko</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Komoda</a:t>
            </a:r>
            <a:r>
              <a:rPr lang="en-US" sz="1200" u="none" kern="1200" baseline="0" dirty="0" smtClean="0">
                <a:solidFill>
                  <a:schemeClr val="tx1"/>
                </a:solidFill>
                <a:latin typeface="+mn-lt"/>
                <a:ea typeface="+mn-ea"/>
                <a:cs typeface="+mn-cs"/>
              </a:rPr>
              <a:t> (Japan), </a:t>
            </a:r>
            <a:r>
              <a:rPr lang="en-US" sz="1200" u="none" kern="1200" baseline="0" dirty="0" err="1" smtClean="0">
                <a:solidFill>
                  <a:schemeClr val="tx1"/>
                </a:solidFill>
                <a:latin typeface="+mn-lt"/>
                <a:ea typeface="+mn-ea"/>
                <a:cs typeface="+mn-cs"/>
              </a:rPr>
              <a:t>Olha</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Kolomyyets</a:t>
            </a:r>
            <a:r>
              <a:rPr lang="en-US" sz="1200" u="none" kern="1200" baseline="0" dirty="0" smtClean="0">
                <a:solidFill>
                  <a:schemeClr val="tx1"/>
                </a:solidFill>
                <a:latin typeface="+mn-lt"/>
                <a:ea typeface="+mn-ea"/>
                <a:cs typeface="+mn-cs"/>
              </a:rPr>
              <a:t> (Ukraine), Made Mantle Hood (Indonesia), Danka </a:t>
            </a:r>
            <a:r>
              <a:rPr lang="en-US" sz="1200" u="none" kern="1200" baseline="0" dirty="0" err="1" smtClean="0">
                <a:solidFill>
                  <a:schemeClr val="tx1"/>
                </a:solidFill>
                <a:latin typeface="+mn-lt"/>
                <a:ea typeface="+mn-ea"/>
                <a:cs typeface="+mn-cs"/>
              </a:rPr>
              <a:t>Lajic-Mijalovic</a:t>
            </a:r>
            <a:r>
              <a:rPr lang="en-US" sz="1200" u="none" kern="1200" baseline="0" dirty="0" smtClean="0">
                <a:solidFill>
                  <a:schemeClr val="tx1"/>
                </a:solidFill>
                <a:latin typeface="+mn-lt"/>
                <a:ea typeface="+mn-ea"/>
                <a:cs typeface="+mn-cs"/>
              </a:rPr>
              <a:t> (Serbia), Tsai </a:t>
            </a:r>
            <a:r>
              <a:rPr lang="en-US" sz="1200" u="none" kern="1200" baseline="0" dirty="0" err="1" smtClean="0">
                <a:solidFill>
                  <a:schemeClr val="tx1"/>
                </a:solidFill>
                <a:latin typeface="+mn-lt"/>
                <a:ea typeface="+mn-ea"/>
                <a:cs typeface="+mn-cs"/>
              </a:rPr>
              <a:t>Tsung-Te</a:t>
            </a:r>
            <a:r>
              <a:rPr lang="en-US" sz="1200" u="none" kern="1200" baseline="0" dirty="0" smtClean="0">
                <a:solidFill>
                  <a:schemeClr val="tx1"/>
                </a:solidFill>
                <a:latin typeface="+mn-lt"/>
                <a:ea typeface="+mn-ea"/>
                <a:cs typeface="+mn-cs"/>
              </a:rPr>
              <a:t> (Taiwan), </a:t>
            </a:r>
            <a:r>
              <a:rPr lang="en-US" sz="1200" u="none" kern="1200" baseline="0" dirty="0" err="1" smtClean="0">
                <a:solidFill>
                  <a:schemeClr val="tx1"/>
                </a:solidFill>
                <a:latin typeface="+mn-lt"/>
                <a:ea typeface="+mn-ea"/>
                <a:cs typeface="+mn-cs"/>
              </a:rPr>
              <a:t>Phạm</a:t>
            </a:r>
            <a:r>
              <a:rPr lang="en-US" sz="1200" u="none" kern="1200" baseline="0" dirty="0" smtClean="0">
                <a:solidFill>
                  <a:schemeClr val="tx1"/>
                </a:solidFill>
                <a:latin typeface="+mn-lt"/>
                <a:ea typeface="+mn-ea"/>
                <a:cs typeface="+mn-cs"/>
              </a:rPr>
              <a:t> Minh </a:t>
            </a:r>
            <a:r>
              <a:rPr lang="en-US" sz="1200" u="none" kern="1200" baseline="0" dirty="0" err="1" smtClean="0">
                <a:solidFill>
                  <a:schemeClr val="tx1"/>
                </a:solidFill>
                <a:latin typeface="+mn-lt"/>
                <a:ea typeface="+mn-ea"/>
                <a:cs typeface="+mn-cs"/>
              </a:rPr>
              <a:t>Hương</a:t>
            </a:r>
            <a:r>
              <a:rPr lang="en-US" sz="1200" u="none" kern="1200" baseline="0" dirty="0" smtClean="0">
                <a:solidFill>
                  <a:schemeClr val="tx1"/>
                </a:solidFill>
                <a:latin typeface="+mn-lt"/>
                <a:ea typeface="+mn-ea"/>
                <a:cs typeface="+mn-cs"/>
              </a:rPr>
              <a:t> (Vietnam), </a:t>
            </a:r>
            <a:r>
              <a:rPr lang="en-US" sz="1200" u="none" kern="1200" baseline="0" dirty="0" err="1" smtClean="0">
                <a:solidFill>
                  <a:schemeClr val="tx1"/>
                </a:solidFill>
                <a:latin typeface="+mn-lt"/>
                <a:ea typeface="+mn-ea"/>
                <a:cs typeface="+mn-cs"/>
              </a:rPr>
              <a:t>Timkehet</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Teffera</a:t>
            </a:r>
            <a:r>
              <a:rPr lang="en-US" sz="1200" u="none" kern="1200" baseline="0" dirty="0" smtClean="0">
                <a:solidFill>
                  <a:schemeClr val="tx1"/>
                </a:solidFill>
                <a:latin typeface="+mn-lt"/>
                <a:ea typeface="+mn-ea"/>
                <a:cs typeface="+mn-cs"/>
              </a:rPr>
              <a:t> (Ethiopia), </a:t>
            </a:r>
            <a:r>
              <a:rPr lang="en-US" sz="1200" u="none" kern="1200" baseline="0" dirty="0" err="1" smtClean="0">
                <a:solidFill>
                  <a:schemeClr val="tx1"/>
                </a:solidFill>
                <a:latin typeface="+mn-lt"/>
                <a:ea typeface="+mn-ea"/>
                <a:cs typeface="+mn-cs"/>
              </a:rPr>
              <a:t>Katrin</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Lengwinat</a:t>
            </a:r>
            <a:r>
              <a:rPr lang="en-US" sz="1200" u="none" kern="1200" baseline="0" dirty="0" smtClean="0">
                <a:solidFill>
                  <a:schemeClr val="tx1"/>
                </a:solidFill>
                <a:latin typeface="+mn-lt"/>
                <a:ea typeface="+mn-ea"/>
                <a:cs typeface="+mn-cs"/>
              </a:rPr>
              <a:t> (Venezuela), </a:t>
            </a:r>
            <a:r>
              <a:rPr lang="en-US" sz="1200" u="none" kern="1200" baseline="0" dirty="0" err="1" smtClean="0">
                <a:solidFill>
                  <a:schemeClr val="tx1"/>
                </a:solidFill>
                <a:latin typeface="+mn-lt"/>
                <a:ea typeface="+mn-ea"/>
                <a:cs typeface="+mn-cs"/>
              </a:rPr>
              <a:t>Imani</a:t>
            </a:r>
            <a:r>
              <a:rPr lang="en-US" sz="1200" u="none" kern="1200" baseline="0" dirty="0" smtClean="0">
                <a:solidFill>
                  <a:schemeClr val="tx1"/>
                </a:solidFill>
                <a:latin typeface="+mn-lt"/>
                <a:ea typeface="+mn-ea"/>
                <a:cs typeface="+mn-cs"/>
              </a:rPr>
              <a:t> </a:t>
            </a:r>
            <a:r>
              <a:rPr lang="en-US" sz="1200" u="none" kern="1200" baseline="0" dirty="0" err="1" smtClean="0">
                <a:solidFill>
                  <a:schemeClr val="tx1"/>
                </a:solidFill>
                <a:latin typeface="+mn-lt"/>
                <a:ea typeface="+mn-ea"/>
                <a:cs typeface="+mn-cs"/>
              </a:rPr>
              <a:t>Sanga</a:t>
            </a:r>
            <a:r>
              <a:rPr lang="en-US" sz="1200" u="none" kern="1200" baseline="0" dirty="0" smtClean="0">
                <a:solidFill>
                  <a:schemeClr val="tx1"/>
                </a:solidFill>
                <a:latin typeface="+mn-lt"/>
                <a:ea typeface="+mn-ea"/>
                <a:cs typeface="+mn-cs"/>
              </a:rPr>
              <a:t> (Tanzania).</a:t>
            </a:r>
          </a:p>
          <a:p>
            <a:endParaRPr lang="en-US" sz="1200" u="none" kern="1200" baseline="0" dirty="0" smtClean="0">
              <a:solidFill>
                <a:schemeClr val="tx1"/>
              </a:solidFill>
              <a:latin typeface="+mn-lt"/>
              <a:ea typeface="+mn-ea"/>
              <a:cs typeface="+mn-cs"/>
            </a:endParaRPr>
          </a:p>
          <a:p>
            <a:pPr marL="228600" indent="-228600">
              <a:buAutoNum type="arabicParenR"/>
            </a:pP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053729-AC23-E343-A4DD-4713B963D67E}" type="slidenum">
              <a:rPr lang="en-US" smtClean="0"/>
              <a:t>5</a:t>
            </a:fld>
            <a:endParaRPr lang="en-US"/>
          </a:p>
        </p:txBody>
      </p:sp>
    </p:spTree>
    <p:extLst>
      <p:ext uri="{BB962C8B-B14F-4D97-AF65-F5344CB8AC3E}">
        <p14:creationId xmlns:p14="http://schemas.microsoft.com/office/powerpoint/2010/main" val="125129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u="non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053729-AC23-E343-A4DD-4713B963D67E}" type="slidenum">
              <a:rPr lang="en-US" smtClean="0"/>
              <a:t>7</a:t>
            </a:fld>
            <a:endParaRPr lang="en-US"/>
          </a:p>
        </p:txBody>
      </p:sp>
    </p:spTree>
    <p:extLst>
      <p:ext uri="{BB962C8B-B14F-4D97-AF65-F5344CB8AC3E}">
        <p14:creationId xmlns:p14="http://schemas.microsoft.com/office/powerpoint/2010/main" val="791016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u="non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053729-AC23-E343-A4DD-4713B963D67E}" type="slidenum">
              <a:rPr lang="en-US" smtClean="0"/>
              <a:t>8</a:t>
            </a:fld>
            <a:endParaRPr lang="en-US"/>
          </a:p>
        </p:txBody>
      </p:sp>
    </p:spTree>
    <p:extLst>
      <p:ext uri="{BB962C8B-B14F-4D97-AF65-F5344CB8AC3E}">
        <p14:creationId xmlns:p14="http://schemas.microsoft.com/office/powerpoint/2010/main" val="791016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u="non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053729-AC23-E343-A4DD-4713B963D67E}" type="slidenum">
              <a:rPr lang="en-US" smtClean="0"/>
              <a:t>9</a:t>
            </a:fld>
            <a:endParaRPr lang="en-US"/>
          </a:p>
        </p:txBody>
      </p:sp>
    </p:spTree>
    <p:extLst>
      <p:ext uri="{BB962C8B-B14F-4D97-AF65-F5344CB8AC3E}">
        <p14:creationId xmlns:p14="http://schemas.microsoft.com/office/powerpoint/2010/main" val="791016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u="non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A053729-AC23-E343-A4DD-4713B963D67E}" type="slidenum">
              <a:rPr lang="en-US" smtClean="0"/>
              <a:t>10</a:t>
            </a:fld>
            <a:endParaRPr lang="en-US"/>
          </a:p>
        </p:txBody>
      </p:sp>
    </p:spTree>
    <p:extLst>
      <p:ext uri="{BB962C8B-B14F-4D97-AF65-F5344CB8AC3E}">
        <p14:creationId xmlns:p14="http://schemas.microsoft.com/office/powerpoint/2010/main" val="791016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CEA464A2-EC6F-FE43-85E5-E6157CAFADE3}" type="datetimeFigureOut">
              <a:rPr lang="en-US" smtClean="0"/>
              <a:t>09/10/16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11807-9049-2A4E-B6D3-903E0722D3F6}" type="slidenum">
              <a:rPr lang="en-US" smtClean="0"/>
              <a:t>‹#›</a:t>
            </a:fld>
            <a:endParaRPr lang="en-US"/>
          </a:p>
        </p:txBody>
      </p:sp>
    </p:spTree>
    <p:extLst>
      <p:ext uri="{BB962C8B-B14F-4D97-AF65-F5344CB8AC3E}">
        <p14:creationId xmlns:p14="http://schemas.microsoft.com/office/powerpoint/2010/main" val="272448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CEA464A2-EC6F-FE43-85E5-E6157CAFADE3}" type="datetimeFigureOut">
              <a:rPr lang="en-US" smtClean="0"/>
              <a:t>09/10/16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11807-9049-2A4E-B6D3-903E0722D3F6}" type="slidenum">
              <a:rPr lang="en-US" smtClean="0"/>
              <a:t>‹#›</a:t>
            </a:fld>
            <a:endParaRPr lang="en-US"/>
          </a:p>
        </p:txBody>
      </p:sp>
    </p:spTree>
    <p:extLst>
      <p:ext uri="{BB962C8B-B14F-4D97-AF65-F5344CB8AC3E}">
        <p14:creationId xmlns:p14="http://schemas.microsoft.com/office/powerpoint/2010/main" val="4262239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CEA464A2-EC6F-FE43-85E5-E6157CAFADE3}" type="datetimeFigureOut">
              <a:rPr lang="en-US" smtClean="0"/>
              <a:t>09/10/16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11807-9049-2A4E-B6D3-903E0722D3F6}" type="slidenum">
              <a:rPr lang="en-US" smtClean="0"/>
              <a:t>‹#›</a:t>
            </a:fld>
            <a:endParaRPr lang="en-US"/>
          </a:p>
        </p:txBody>
      </p:sp>
    </p:spTree>
    <p:extLst>
      <p:ext uri="{BB962C8B-B14F-4D97-AF65-F5344CB8AC3E}">
        <p14:creationId xmlns:p14="http://schemas.microsoft.com/office/powerpoint/2010/main" val="3977539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CEA464A2-EC6F-FE43-85E5-E6157CAFADE3}" type="datetimeFigureOut">
              <a:rPr lang="en-US" smtClean="0"/>
              <a:t>09/10/16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11807-9049-2A4E-B6D3-903E0722D3F6}" type="slidenum">
              <a:rPr lang="en-US" smtClean="0"/>
              <a:t>‹#›</a:t>
            </a:fld>
            <a:endParaRPr lang="en-US"/>
          </a:p>
        </p:txBody>
      </p:sp>
    </p:spTree>
    <p:extLst>
      <p:ext uri="{BB962C8B-B14F-4D97-AF65-F5344CB8AC3E}">
        <p14:creationId xmlns:p14="http://schemas.microsoft.com/office/powerpoint/2010/main" val="21680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CEA464A2-EC6F-FE43-85E5-E6157CAFADE3}" type="datetimeFigureOut">
              <a:rPr lang="en-US" smtClean="0"/>
              <a:t>09/10/16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11807-9049-2A4E-B6D3-903E0722D3F6}" type="slidenum">
              <a:rPr lang="en-US" smtClean="0"/>
              <a:t>‹#›</a:t>
            </a:fld>
            <a:endParaRPr lang="en-US"/>
          </a:p>
        </p:txBody>
      </p:sp>
    </p:spTree>
    <p:extLst>
      <p:ext uri="{BB962C8B-B14F-4D97-AF65-F5344CB8AC3E}">
        <p14:creationId xmlns:p14="http://schemas.microsoft.com/office/powerpoint/2010/main" val="234970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CEA464A2-EC6F-FE43-85E5-E6157CAFADE3}" type="datetimeFigureOut">
              <a:rPr lang="en-US" smtClean="0"/>
              <a:t>09/10/16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11807-9049-2A4E-B6D3-903E0722D3F6}" type="slidenum">
              <a:rPr lang="en-US" smtClean="0"/>
              <a:t>‹#›</a:t>
            </a:fld>
            <a:endParaRPr lang="en-US"/>
          </a:p>
        </p:txBody>
      </p:sp>
    </p:spTree>
    <p:extLst>
      <p:ext uri="{BB962C8B-B14F-4D97-AF65-F5344CB8AC3E}">
        <p14:creationId xmlns:p14="http://schemas.microsoft.com/office/powerpoint/2010/main" val="408199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CEA464A2-EC6F-FE43-85E5-E6157CAFADE3}" type="datetimeFigureOut">
              <a:rPr lang="en-US" smtClean="0"/>
              <a:t>09/10/16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011807-9049-2A4E-B6D3-903E0722D3F6}" type="slidenum">
              <a:rPr lang="en-US" smtClean="0"/>
              <a:t>‹#›</a:t>
            </a:fld>
            <a:endParaRPr lang="en-US"/>
          </a:p>
        </p:txBody>
      </p:sp>
    </p:spTree>
    <p:extLst>
      <p:ext uri="{BB962C8B-B14F-4D97-AF65-F5344CB8AC3E}">
        <p14:creationId xmlns:p14="http://schemas.microsoft.com/office/powerpoint/2010/main" val="78024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CEA464A2-EC6F-FE43-85E5-E6157CAFADE3}" type="datetimeFigureOut">
              <a:rPr lang="en-US" smtClean="0"/>
              <a:t>09/10/16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011807-9049-2A4E-B6D3-903E0722D3F6}" type="slidenum">
              <a:rPr lang="en-US" smtClean="0"/>
              <a:t>‹#›</a:t>
            </a:fld>
            <a:endParaRPr lang="en-US"/>
          </a:p>
        </p:txBody>
      </p:sp>
    </p:spTree>
    <p:extLst>
      <p:ext uri="{BB962C8B-B14F-4D97-AF65-F5344CB8AC3E}">
        <p14:creationId xmlns:p14="http://schemas.microsoft.com/office/powerpoint/2010/main" val="540376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A464A2-EC6F-FE43-85E5-E6157CAFADE3}" type="datetimeFigureOut">
              <a:rPr lang="en-US" smtClean="0"/>
              <a:t>09/10/16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011807-9049-2A4E-B6D3-903E0722D3F6}" type="slidenum">
              <a:rPr lang="en-US" smtClean="0"/>
              <a:t>‹#›</a:t>
            </a:fld>
            <a:endParaRPr lang="en-US"/>
          </a:p>
        </p:txBody>
      </p:sp>
    </p:spTree>
    <p:extLst>
      <p:ext uri="{BB962C8B-B14F-4D97-AF65-F5344CB8AC3E}">
        <p14:creationId xmlns:p14="http://schemas.microsoft.com/office/powerpoint/2010/main" val="3499104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CEA464A2-EC6F-FE43-85E5-E6157CAFADE3}" type="datetimeFigureOut">
              <a:rPr lang="en-US" smtClean="0"/>
              <a:t>09/10/16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11807-9049-2A4E-B6D3-903E0722D3F6}" type="slidenum">
              <a:rPr lang="en-US" smtClean="0"/>
              <a:t>‹#›</a:t>
            </a:fld>
            <a:endParaRPr lang="en-US"/>
          </a:p>
        </p:txBody>
      </p:sp>
    </p:spTree>
    <p:extLst>
      <p:ext uri="{BB962C8B-B14F-4D97-AF65-F5344CB8AC3E}">
        <p14:creationId xmlns:p14="http://schemas.microsoft.com/office/powerpoint/2010/main" val="3056510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CEA464A2-EC6F-FE43-85E5-E6157CAFADE3}" type="datetimeFigureOut">
              <a:rPr lang="en-US" smtClean="0"/>
              <a:t>09/10/16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11807-9049-2A4E-B6D3-903E0722D3F6}" type="slidenum">
              <a:rPr lang="en-US" smtClean="0"/>
              <a:t>‹#›</a:t>
            </a:fld>
            <a:endParaRPr lang="en-US"/>
          </a:p>
        </p:txBody>
      </p:sp>
    </p:spTree>
    <p:extLst>
      <p:ext uri="{BB962C8B-B14F-4D97-AF65-F5344CB8AC3E}">
        <p14:creationId xmlns:p14="http://schemas.microsoft.com/office/powerpoint/2010/main" val="22545834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464A2-EC6F-FE43-85E5-E6157CAFADE3}" type="datetimeFigureOut">
              <a:rPr lang="en-US" smtClean="0"/>
              <a:t>09/10/16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11807-9049-2A4E-B6D3-903E0722D3F6}" type="slidenum">
              <a:rPr lang="en-US" smtClean="0"/>
              <a:t>‹#›</a:t>
            </a:fld>
            <a:endParaRPr lang="en-US"/>
          </a:p>
        </p:txBody>
      </p:sp>
    </p:spTree>
    <p:extLst>
      <p:ext uri="{BB962C8B-B14F-4D97-AF65-F5344CB8AC3E}">
        <p14:creationId xmlns:p14="http://schemas.microsoft.com/office/powerpoint/2010/main" val="4028579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ctmusic.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14455"/>
            <a:ext cx="9144000" cy="3290748"/>
          </a:xfrm>
        </p:spPr>
        <p:txBody>
          <a:bodyPr>
            <a:normAutofit fontScale="90000"/>
          </a:bodyPr>
          <a:lstStyle/>
          <a:p>
            <a:r>
              <a:rPr lang="en-US"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INTERNATIONAL COUNCIL FOR TRADITIONAL MUSIC, APPLIED ETHNOMUSICOLOGY, </a:t>
            </a:r>
            <a:br>
              <a:rPr lang="en-US"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AND URBAN OUTREACH</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GB" sz="2200" b="1" dirty="0">
                <a:ln w="18415" cmpd="sng">
                  <a:solidFill>
                    <a:srgbClr val="FFFFFF"/>
                  </a:solidFill>
                  <a:prstDash val="solid"/>
                </a:ln>
                <a:solidFill>
                  <a:srgbClr val="FFFFFF"/>
                </a:solidFill>
                <a:effectLst>
                  <a:outerShdw blurRad="63500" dir="3600000" algn="tl" rotWithShape="0">
                    <a:srgbClr val="000000">
                      <a:alpha val="70000"/>
                    </a:srgbClr>
                  </a:outerShdw>
                </a:effectLst>
              </a:rPr>
              <a:t>27th Annual Conference of Human Dignity and Humiliation Studies </a:t>
            </a:r>
            <a:br>
              <a:rPr lang="en-GB" sz="22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GB" sz="2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GB" sz="2200" b="1" dirty="0">
                <a:ln w="18415" cmpd="sng">
                  <a:solidFill>
                    <a:srgbClr val="FFFFFF"/>
                  </a:solidFill>
                  <a:prstDash val="solid"/>
                </a:ln>
                <a:solidFill>
                  <a:srgbClr val="FFFFFF"/>
                </a:solidFill>
                <a:effectLst>
                  <a:outerShdw blurRad="63500" dir="3600000" algn="tl" rotWithShape="0">
                    <a:srgbClr val="000000">
                      <a:alpha val="70000"/>
                    </a:srgbClr>
                  </a:outerShdw>
                </a:effectLst>
              </a:rPr>
              <a:t>Cities at Risk - From Humiliation to </a:t>
            </a:r>
            <a:r>
              <a:rPr lang="en-GB" sz="2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Dignity’</a:t>
            </a:r>
            <a:r>
              <a:rPr lang="en-US" sz="22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2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GB" sz="2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Dubrovnik, Croatia, September 2016 </a:t>
            </a:r>
            <a:r>
              <a:rPr lang="en-US" sz="2200" b="1"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2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Subtitle 2"/>
          <p:cNvSpPr>
            <a:spLocks noGrp="1"/>
          </p:cNvSpPr>
          <p:nvPr>
            <p:ph type="subTitle" idx="1"/>
          </p:nvPr>
        </p:nvSpPr>
        <p:spPr>
          <a:xfrm>
            <a:off x="5721614" y="4820058"/>
            <a:ext cx="3422386" cy="1461036"/>
          </a:xfrm>
        </p:spPr>
        <p:txBody>
          <a:bodyPr>
            <a:normAutofit/>
          </a:bodyPr>
          <a:lstStyle/>
          <a:p>
            <a:pPr algn="l"/>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SVANIBOR PETTAN</a:t>
            </a:r>
          </a:p>
          <a:p>
            <a:pPr algn="l"/>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UNIVERSITY OF LJUBLJANA</a:t>
            </a:r>
          </a:p>
          <a:p>
            <a:pPr algn="l"/>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SLOVENIA</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5109600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251"/>
            <a:ext cx="8229600" cy="685349"/>
          </a:xfrm>
        </p:spPr>
        <p:txBody>
          <a:bodyPr>
            <a:normAutofit fontScale="90000"/>
          </a:bodyPr>
          <a:lstStyle/>
          <a:p>
            <a:r>
              <a:rPr lang="en-US" dirty="0" smtClean="0">
                <a:solidFill>
                  <a:srgbClr val="FFFFFF"/>
                </a:solidFill>
                <a:latin typeface="LM Roman Demi 10 Regular"/>
                <a:cs typeface="LM Roman Demi 10 Regular"/>
              </a:rPr>
              <a:t>ICTM Study Group Symposia (cont.)</a:t>
            </a:r>
            <a:endParaRPr lang="en-US" dirty="0">
              <a:solidFill>
                <a:srgbClr val="FFFFFF"/>
              </a:solidFill>
              <a:latin typeface="LM Roman Demi 10 Regular"/>
              <a:cs typeface="LM Roman Demi 10 Regular"/>
            </a:endParaRPr>
          </a:p>
        </p:txBody>
      </p:sp>
      <p:sp>
        <p:nvSpPr>
          <p:cNvPr id="7" name="Content Placeholder 9"/>
          <p:cNvSpPr>
            <a:spLocks noGrp="1"/>
          </p:cNvSpPr>
          <p:nvPr>
            <p:ph idx="1"/>
          </p:nvPr>
        </p:nvSpPr>
        <p:spPr>
          <a:xfrm>
            <a:off x="0" y="1279769"/>
            <a:ext cx="9144000" cy="5578231"/>
          </a:xfrm>
        </p:spPr>
        <p:txBody>
          <a:bodyPr>
            <a:normAutofit fontScale="92500" lnSpcReduction="20000"/>
          </a:bodyPr>
          <a:lstStyle/>
          <a:p>
            <a:pPr marL="0" indent="0">
              <a:buNone/>
            </a:pPr>
            <a:r>
              <a:rPr lang="en-US" sz="2400" b="1" dirty="0" smtClean="0">
                <a:solidFill>
                  <a:srgbClr val="FFFFFF"/>
                </a:solidFill>
                <a:latin typeface="LM Roman 10 Regular"/>
                <a:cs typeface="LM Roman 10 Regular"/>
              </a:rPr>
              <a:t>12. Music </a:t>
            </a:r>
            <a:r>
              <a:rPr lang="en-US" sz="2400" b="1" dirty="0">
                <a:solidFill>
                  <a:srgbClr val="FFFFFF"/>
                </a:solidFill>
                <a:latin typeface="LM Roman 10 Regular"/>
                <a:cs typeface="LM Roman 10 Regular"/>
              </a:rPr>
              <a:t>and Dance of </a:t>
            </a:r>
            <a:r>
              <a:rPr lang="en-US" sz="2400" b="1" dirty="0" smtClean="0">
                <a:solidFill>
                  <a:srgbClr val="FFFFFF"/>
                </a:solidFill>
                <a:latin typeface="LM Roman 10 Regular"/>
                <a:cs typeface="LM Roman 10 Regular"/>
              </a:rPr>
              <a:t>Oceania: 19-21 May 2016, Guam</a:t>
            </a:r>
            <a:endParaRPr lang="en-US" sz="2400" b="1" dirty="0">
              <a:solidFill>
                <a:srgbClr val="FFFFFF"/>
              </a:solidFill>
              <a:latin typeface="LM Roman 10 Regular"/>
              <a:cs typeface="LM Roman 10 Regular"/>
            </a:endParaRPr>
          </a:p>
          <a:p>
            <a:pPr marL="0" indent="0">
              <a:buNone/>
            </a:pPr>
            <a:r>
              <a:rPr lang="en-US" sz="2400" b="1" dirty="0" smtClean="0">
                <a:solidFill>
                  <a:srgbClr val="FFFFFF"/>
                </a:solidFill>
                <a:latin typeface="LM Roman 10 Regular"/>
                <a:cs typeface="LM Roman 10 Regular"/>
              </a:rPr>
              <a:t>13. Iconography </a:t>
            </a:r>
            <a:r>
              <a:rPr lang="en-US" sz="2400" b="1" dirty="0">
                <a:solidFill>
                  <a:srgbClr val="FFFFFF"/>
                </a:solidFill>
                <a:latin typeface="LM Roman 10 Regular"/>
                <a:cs typeface="LM Roman 10 Regular"/>
              </a:rPr>
              <a:t>of the Performing </a:t>
            </a:r>
            <a:r>
              <a:rPr lang="en-US" sz="2400" b="1" dirty="0" smtClean="0">
                <a:solidFill>
                  <a:srgbClr val="FFFFFF"/>
                </a:solidFill>
                <a:latin typeface="LM Roman 10 Regular"/>
                <a:cs typeface="LM Roman 10 Regular"/>
              </a:rPr>
              <a:t>Arts: 17-20 May 2016, </a:t>
            </a:r>
            <a:r>
              <a:rPr lang="en-US" sz="2400" b="1" dirty="0" smtClean="0">
                <a:solidFill>
                  <a:srgbClr val="FFFFFF"/>
                </a:solidFill>
                <a:latin typeface="LM Roman 10 Regular"/>
                <a:cs typeface="LM Roman 10 Regular"/>
              </a:rPr>
              <a:t>	Venice</a:t>
            </a:r>
            <a:r>
              <a:rPr lang="en-US" sz="2400" b="1" dirty="0" smtClean="0">
                <a:solidFill>
                  <a:srgbClr val="FFFFFF"/>
                </a:solidFill>
                <a:latin typeface="LM Roman 10 Regular"/>
                <a:cs typeface="LM Roman 10 Regular"/>
              </a:rPr>
              <a:t>, Italy</a:t>
            </a:r>
          </a:p>
          <a:p>
            <a:pPr marL="0" indent="0">
              <a:buNone/>
            </a:pPr>
            <a:r>
              <a:rPr lang="en-US" sz="2400" b="1" dirty="0" smtClean="0">
                <a:solidFill>
                  <a:srgbClr val="FFFFFF"/>
                </a:solidFill>
                <a:latin typeface="LM Roman 10 Regular"/>
                <a:cs typeface="LM Roman 10 Regular"/>
              </a:rPr>
              <a:t>14. Music </a:t>
            </a:r>
            <a:r>
              <a:rPr lang="en-US" sz="2400" b="1" dirty="0">
                <a:solidFill>
                  <a:srgbClr val="FFFFFF"/>
                </a:solidFill>
                <a:latin typeface="LM Roman 10 Regular"/>
                <a:cs typeface="LM Roman 10 Regular"/>
              </a:rPr>
              <a:t>and Dance in Southeastern </a:t>
            </a:r>
            <a:r>
              <a:rPr lang="en-US" sz="2400" b="1" dirty="0" smtClean="0">
                <a:solidFill>
                  <a:srgbClr val="FFFFFF"/>
                </a:solidFill>
                <a:latin typeface="LM Roman 10 Regular"/>
                <a:cs typeface="LM Roman 10 Regular"/>
              </a:rPr>
              <a:t>Europe: 2-8 May 2016, </a:t>
            </a:r>
            <a:r>
              <a:rPr lang="en-US" sz="2400" b="1" dirty="0" smtClean="0">
                <a:solidFill>
                  <a:srgbClr val="FFFFFF"/>
                </a:solidFill>
                <a:latin typeface="LM Roman 10 Regular"/>
                <a:cs typeface="LM Roman 10 Regular"/>
              </a:rPr>
              <a:t>	</a:t>
            </a:r>
            <a:r>
              <a:rPr lang="en-US" sz="2400" b="1" dirty="0" err="1" smtClean="0">
                <a:solidFill>
                  <a:srgbClr val="FFFFFF"/>
                </a:solidFill>
                <a:latin typeface="LM Roman 10 Regular"/>
                <a:cs typeface="LM Roman 10 Regular"/>
              </a:rPr>
              <a:t>Blagoevgrad</a:t>
            </a:r>
            <a:r>
              <a:rPr lang="en-US" sz="2400" b="1" dirty="0" smtClean="0">
                <a:solidFill>
                  <a:srgbClr val="FFFFFF"/>
                </a:solidFill>
                <a:latin typeface="LM Roman 10 Regular"/>
                <a:cs typeface="LM Roman 10 Regular"/>
              </a:rPr>
              <a:t>, Bulgaria</a:t>
            </a:r>
          </a:p>
          <a:p>
            <a:pPr marL="0" indent="0">
              <a:buNone/>
            </a:pPr>
            <a:r>
              <a:rPr lang="en-US" sz="2400" b="1" dirty="0" smtClean="0">
                <a:solidFill>
                  <a:srgbClr val="FFFFFF"/>
                </a:solidFill>
                <a:latin typeface="LM Roman 10 Regular"/>
                <a:cs typeface="LM Roman 10 Regular"/>
              </a:rPr>
              <a:t>15. Music </a:t>
            </a:r>
            <a:r>
              <a:rPr lang="en-US" sz="2400" b="1" dirty="0">
                <a:solidFill>
                  <a:srgbClr val="FFFFFF"/>
                </a:solidFill>
                <a:latin typeface="LM Roman 10 Regular"/>
                <a:cs typeface="LM Roman 10 Regular"/>
              </a:rPr>
              <a:t>of the Turkic-speaking </a:t>
            </a:r>
            <a:r>
              <a:rPr lang="en-US" sz="2400" b="1" dirty="0" smtClean="0">
                <a:solidFill>
                  <a:srgbClr val="FFFFFF"/>
                </a:solidFill>
                <a:latin typeface="LM Roman 10 Regular"/>
                <a:cs typeface="LM Roman 10 Regular"/>
              </a:rPr>
              <a:t>World: 21-23 April 2016, </a:t>
            </a:r>
            <a:r>
              <a:rPr lang="en-US" sz="2400" b="1" dirty="0" smtClean="0">
                <a:solidFill>
                  <a:srgbClr val="FFFFFF"/>
                </a:solidFill>
                <a:latin typeface="LM Roman 10 Regular"/>
                <a:cs typeface="LM Roman 10 Regular"/>
              </a:rPr>
              <a:t>	Almaty</a:t>
            </a:r>
            <a:r>
              <a:rPr lang="en-US" sz="2400" b="1" dirty="0" smtClean="0">
                <a:solidFill>
                  <a:srgbClr val="FFFFFF"/>
                </a:solidFill>
                <a:latin typeface="LM Roman 10 Regular"/>
                <a:cs typeface="LM Roman 10 Regular"/>
              </a:rPr>
              <a:t>, Kazakhstan</a:t>
            </a:r>
          </a:p>
          <a:p>
            <a:pPr marL="0" indent="0">
              <a:buNone/>
            </a:pPr>
            <a:r>
              <a:rPr lang="en-US" sz="2400" b="1" dirty="0" smtClean="0">
                <a:solidFill>
                  <a:srgbClr val="FFFFFF"/>
                </a:solidFill>
                <a:latin typeface="LM Roman 10 Regular"/>
                <a:cs typeface="LM Roman 10 Regular"/>
              </a:rPr>
              <a:t>16. Historical </a:t>
            </a:r>
            <a:r>
              <a:rPr lang="en-US" sz="2400" b="1" dirty="0">
                <a:solidFill>
                  <a:srgbClr val="FFFFFF"/>
                </a:solidFill>
                <a:latin typeface="LM Roman 10 Regular"/>
                <a:cs typeface="LM Roman 10 Regular"/>
              </a:rPr>
              <a:t>Sources of Traditional </a:t>
            </a:r>
            <a:r>
              <a:rPr lang="en-US" sz="2400" b="1" dirty="0" smtClean="0">
                <a:solidFill>
                  <a:srgbClr val="FFFFFF"/>
                </a:solidFill>
                <a:latin typeface="LM Roman 10 Regular"/>
                <a:cs typeface="LM Roman 10 Regular"/>
              </a:rPr>
              <a:t>Music: 9-13 March 2016, </a:t>
            </a:r>
            <a:r>
              <a:rPr lang="en-US" sz="2400" b="1" dirty="0" smtClean="0">
                <a:solidFill>
                  <a:srgbClr val="FFFFFF"/>
                </a:solidFill>
                <a:latin typeface="LM Roman 10 Regular"/>
                <a:cs typeface="LM Roman 10 Regular"/>
              </a:rPr>
              <a:t>	Paris</a:t>
            </a:r>
            <a:r>
              <a:rPr lang="en-US" sz="2400" b="1" dirty="0" smtClean="0">
                <a:solidFill>
                  <a:srgbClr val="FFFFFF"/>
                </a:solidFill>
                <a:latin typeface="LM Roman 10 Regular"/>
                <a:cs typeface="LM Roman 10 Regular"/>
              </a:rPr>
              <a:t>, France</a:t>
            </a:r>
          </a:p>
          <a:p>
            <a:pPr marL="0" indent="0">
              <a:buNone/>
            </a:pPr>
            <a:r>
              <a:rPr lang="en-US" sz="2400" b="1" dirty="0" smtClean="0">
                <a:solidFill>
                  <a:srgbClr val="FFFFFF"/>
                </a:solidFill>
                <a:latin typeface="LM Roman 10 Regular"/>
                <a:cs typeface="LM Roman 10 Regular"/>
              </a:rPr>
              <a:t>17. African </a:t>
            </a:r>
            <a:r>
              <a:rPr lang="en-US" sz="2400" b="1" dirty="0" err="1" smtClean="0">
                <a:solidFill>
                  <a:srgbClr val="FFFFFF"/>
                </a:solidFill>
                <a:latin typeface="LM Roman 10 Regular"/>
                <a:cs typeface="LM Roman 10 Regular"/>
              </a:rPr>
              <a:t>Musics</a:t>
            </a:r>
            <a:r>
              <a:rPr lang="en-US" sz="2400" b="1" dirty="0" smtClean="0">
                <a:solidFill>
                  <a:srgbClr val="FFFFFF"/>
                </a:solidFill>
                <a:latin typeface="LM Roman 10 Regular"/>
                <a:cs typeface="LM Roman 10 Regular"/>
              </a:rPr>
              <a:t>: 30 September-4 October 2015, Durban, </a:t>
            </a:r>
            <a:r>
              <a:rPr lang="en-US" sz="2400" b="1" dirty="0" smtClean="0">
                <a:solidFill>
                  <a:srgbClr val="FFFFFF"/>
                </a:solidFill>
                <a:latin typeface="LM Roman 10 Regular"/>
                <a:cs typeface="LM Roman 10 Regular"/>
              </a:rPr>
              <a:t>	South </a:t>
            </a:r>
            <a:r>
              <a:rPr lang="en-US" sz="2400" b="1" dirty="0" smtClean="0">
                <a:solidFill>
                  <a:srgbClr val="FFFFFF"/>
                </a:solidFill>
                <a:latin typeface="LM Roman 10 Regular"/>
                <a:cs typeface="LM Roman 10 Regular"/>
              </a:rPr>
              <a:t>Africa</a:t>
            </a:r>
          </a:p>
          <a:p>
            <a:pPr marL="0" indent="0">
              <a:buNone/>
            </a:pPr>
            <a:r>
              <a:rPr lang="en-US" sz="2400" b="1" dirty="0" smtClean="0">
                <a:solidFill>
                  <a:srgbClr val="FFFFFF"/>
                </a:solidFill>
                <a:latin typeface="LM Roman 10 Regular"/>
                <a:cs typeface="LM Roman 10 Regular"/>
              </a:rPr>
              <a:t>18. Music </a:t>
            </a:r>
            <a:r>
              <a:rPr lang="en-US" sz="2400" b="1" dirty="0" smtClean="0">
                <a:solidFill>
                  <a:srgbClr val="FFFFFF"/>
                </a:solidFill>
                <a:latin typeface="LM Roman 10 Regular"/>
                <a:cs typeface="LM Roman 10 Regular"/>
              </a:rPr>
              <a:t>Archaeology: 17-23 August 2015, </a:t>
            </a:r>
            <a:r>
              <a:rPr lang="en-US" sz="2400" b="1" dirty="0" err="1" smtClean="0">
                <a:solidFill>
                  <a:srgbClr val="FFFFFF"/>
                </a:solidFill>
                <a:latin typeface="LM Roman 10 Regular"/>
                <a:cs typeface="LM Roman 10 Regular"/>
              </a:rPr>
              <a:t>Biskupin</a:t>
            </a:r>
            <a:r>
              <a:rPr lang="en-US" sz="2400" b="1" dirty="0" smtClean="0">
                <a:solidFill>
                  <a:srgbClr val="FFFFFF"/>
                </a:solidFill>
                <a:latin typeface="LM Roman 10 Regular"/>
                <a:cs typeface="LM Roman 10 Regular"/>
              </a:rPr>
              <a:t>, Poland</a:t>
            </a:r>
          </a:p>
          <a:p>
            <a:pPr marL="0" indent="0">
              <a:buNone/>
            </a:pPr>
            <a:r>
              <a:rPr lang="en-US" sz="2400" b="1" dirty="0" smtClean="0">
                <a:solidFill>
                  <a:srgbClr val="FFFFFF"/>
                </a:solidFill>
                <a:latin typeface="LM Roman 10 Regular"/>
                <a:cs typeface="LM Roman 10 Regular"/>
              </a:rPr>
              <a:t>19. </a:t>
            </a:r>
            <a:r>
              <a:rPr lang="en-US" sz="2400" b="1" dirty="0" err="1" smtClean="0">
                <a:solidFill>
                  <a:srgbClr val="FFFFFF"/>
                </a:solidFill>
                <a:latin typeface="LM Roman 10 Regular"/>
                <a:cs typeface="LM Roman 10 Regular"/>
              </a:rPr>
              <a:t>Maqam</a:t>
            </a:r>
            <a:r>
              <a:rPr lang="en-US" sz="2400" b="1" dirty="0" smtClean="0">
                <a:solidFill>
                  <a:srgbClr val="FFFFFF"/>
                </a:solidFill>
                <a:latin typeface="LM Roman 10 Regular"/>
                <a:cs typeface="LM Roman 10 Regular"/>
              </a:rPr>
              <a:t>: December 2014, Ankara, Turkey.</a:t>
            </a:r>
          </a:p>
          <a:p>
            <a:pPr marL="0" indent="0">
              <a:buNone/>
            </a:pPr>
            <a:r>
              <a:rPr lang="en-US" sz="2400" b="1" dirty="0" smtClean="0">
                <a:solidFill>
                  <a:srgbClr val="FFFFFF"/>
                </a:solidFill>
                <a:latin typeface="LM Roman 10 Regular"/>
                <a:cs typeface="LM Roman 10 Regular"/>
              </a:rPr>
              <a:t>20. Music </a:t>
            </a:r>
            <a:r>
              <a:rPr lang="en-US" sz="2400" b="1" dirty="0" smtClean="0">
                <a:solidFill>
                  <a:srgbClr val="FFFFFF"/>
                </a:solidFill>
                <a:latin typeface="LM Roman 10 Regular"/>
                <a:cs typeface="LM Roman 10 Regular"/>
              </a:rPr>
              <a:t>in the Arab World: December 2014, Ankara, </a:t>
            </a:r>
            <a:r>
              <a:rPr lang="en-US" sz="2400" b="1" dirty="0" smtClean="0">
                <a:solidFill>
                  <a:srgbClr val="FFFFFF"/>
                </a:solidFill>
                <a:latin typeface="LM Roman 10 Regular"/>
                <a:cs typeface="LM Roman 10 Regular"/>
              </a:rPr>
              <a:t>	Turkey</a:t>
            </a:r>
            <a:r>
              <a:rPr lang="en-US" sz="2400" b="1" dirty="0" smtClean="0">
                <a:solidFill>
                  <a:srgbClr val="FFFFFF"/>
                </a:solidFill>
                <a:latin typeface="LM Roman 10 Regular"/>
                <a:cs typeface="LM Roman 10 Regular"/>
              </a:rPr>
              <a:t>.</a:t>
            </a:r>
          </a:p>
          <a:p>
            <a:pPr marL="0" indent="0">
              <a:buNone/>
            </a:pPr>
            <a:r>
              <a:rPr lang="en-US" sz="2400" b="1" dirty="0" smtClean="0">
                <a:solidFill>
                  <a:srgbClr val="FFFFFF"/>
                </a:solidFill>
                <a:latin typeface="LM Roman 10 Regular"/>
                <a:cs typeface="LM Roman 10 Regular"/>
              </a:rPr>
              <a:t>21. Music </a:t>
            </a:r>
            <a:r>
              <a:rPr lang="en-US" sz="2400" b="1" dirty="0" smtClean="0">
                <a:solidFill>
                  <a:srgbClr val="FFFFFF"/>
                </a:solidFill>
                <a:latin typeface="LM Roman 10 Regular"/>
                <a:cs typeface="LM Roman 10 Regular"/>
              </a:rPr>
              <a:t>and Allied Arts of Greater South Asia: 4-6 March </a:t>
            </a:r>
            <a:r>
              <a:rPr lang="en-US" sz="2400" b="1" dirty="0" smtClean="0">
                <a:solidFill>
                  <a:srgbClr val="FFFFFF"/>
                </a:solidFill>
                <a:latin typeface="LM Roman 10 Regular"/>
                <a:cs typeface="LM Roman 10 Regular"/>
              </a:rPr>
              <a:t>	2016</a:t>
            </a:r>
            <a:r>
              <a:rPr lang="en-US" sz="2400" b="1" dirty="0" smtClean="0">
                <a:solidFill>
                  <a:srgbClr val="FFFFFF"/>
                </a:solidFill>
                <a:latin typeface="LM Roman 10 Regular"/>
                <a:cs typeface="LM Roman 10 Regular"/>
              </a:rPr>
              <a:t>, Boston, USA.</a:t>
            </a:r>
          </a:p>
        </p:txBody>
      </p:sp>
    </p:spTree>
    <p:extLst>
      <p:ext uri="{BB962C8B-B14F-4D97-AF65-F5344CB8AC3E}">
        <p14:creationId xmlns:p14="http://schemas.microsoft.com/office/powerpoint/2010/main" val="36080690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Copperplate Gothic Bold"/>
                <a:cs typeface="Copperplate Gothic Bold"/>
              </a:rPr>
              <a:t>ICTM WEBSITE</a:t>
            </a:r>
            <a:endParaRPr lang="en-US" dirty="0">
              <a:solidFill>
                <a:srgbClr val="FFFFFF"/>
              </a:solidFill>
              <a:latin typeface="Copperplate Gothic Bold"/>
              <a:cs typeface="Copperplate Gothic Bold"/>
            </a:endParaRPr>
          </a:p>
        </p:txBody>
      </p:sp>
      <p:pic>
        <p:nvPicPr>
          <p:cNvPr id="6" name="Content Placeholder 5" descr="Screen Shot 2014-03-17 at 09.35.15.PNG"/>
          <p:cNvPicPr>
            <a:picLocks noGrp="1" noChangeAspect="1"/>
          </p:cNvPicPr>
          <p:nvPr>
            <p:ph idx="1"/>
          </p:nvPr>
        </p:nvPicPr>
        <p:blipFill>
          <a:blip r:embed="rId2">
            <a:extLst>
              <a:ext uri="{28A0092B-C50C-407E-A947-70E740481C1C}">
                <a14:useLocalDpi xmlns:a14="http://schemas.microsoft.com/office/drawing/2010/main" val="0"/>
              </a:ext>
            </a:extLst>
          </a:blip>
          <a:srcRect t="821" b="821"/>
          <a:stretch>
            <a:fillRect/>
          </a:stretch>
        </p:blipFill>
        <p:spPr>
          <a:xfrm>
            <a:off x="301133" y="1417638"/>
            <a:ext cx="8531650" cy="4692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55329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marL="0" indent="0">
              <a:buFontTx/>
              <a:buNone/>
              <a:defRPr/>
            </a:pPr>
            <a:endParaRPr lang="en-US" dirty="0"/>
          </a:p>
        </p:txBody>
      </p:sp>
      <p:pic>
        <p:nvPicPr>
          <p:cNvPr id="24579" name="Picture 3" descr="5 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0"/>
            <a:ext cx="6264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5824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18488" cy="2349500"/>
          </a:xfrm>
        </p:spPr>
        <p:txBody>
          <a:bodyPr>
            <a:normAutofit fontScale="90000"/>
          </a:bodyPr>
          <a:lstStyle/>
          <a:p>
            <a:pPr>
              <a:defRPr/>
            </a:pPr>
            <a:r>
              <a:rPr lang="en-US" sz="2000" dirty="0" smtClean="0">
                <a:solidFill>
                  <a:schemeClr val="accent3"/>
                </a:solidFill>
                <a:latin typeface="Georgia"/>
                <a:cs typeface="Georgia"/>
              </a:rPr>
              <a:t/>
            </a:r>
            <a:br>
              <a:rPr lang="en-US" sz="2000" dirty="0" smtClean="0">
                <a:solidFill>
                  <a:schemeClr val="accent3"/>
                </a:solidFill>
                <a:latin typeface="Georgia"/>
                <a:cs typeface="Georgia"/>
              </a:rPr>
            </a:br>
            <a:r>
              <a:rPr lang="en-US" sz="2200" dirty="0" smtClean="0">
                <a:solidFill>
                  <a:srgbClr val="FFFFFF"/>
                </a:solidFill>
                <a:latin typeface="Georgia"/>
                <a:cs typeface="Georgia"/>
              </a:rPr>
              <a:t>Conference </a:t>
            </a:r>
            <a:r>
              <a:rPr lang="en-US" sz="2200" dirty="0">
                <a:solidFill>
                  <a:srgbClr val="FFFFFF"/>
                </a:solidFill>
                <a:latin typeface="Georgia"/>
                <a:cs typeface="Georgia"/>
              </a:rPr>
              <a:t>Themes:</a:t>
            </a:r>
            <a:br>
              <a:rPr lang="en-US" sz="2200" dirty="0">
                <a:solidFill>
                  <a:srgbClr val="FFFFFF"/>
                </a:solidFill>
                <a:latin typeface="Georgia"/>
                <a:cs typeface="Georgia"/>
              </a:rPr>
            </a:br>
            <a:r>
              <a:rPr lang="en-US" sz="2200" dirty="0">
                <a:solidFill>
                  <a:srgbClr val="FFFFFF"/>
                </a:solidFill>
                <a:latin typeface="Georgia"/>
                <a:cs typeface="Georgia"/>
              </a:rPr>
              <a:t> </a:t>
            </a:r>
            <a:br>
              <a:rPr lang="en-US" sz="2200" dirty="0">
                <a:solidFill>
                  <a:srgbClr val="FFFFFF"/>
                </a:solidFill>
                <a:latin typeface="Georgia"/>
                <a:cs typeface="Georgia"/>
              </a:rPr>
            </a:br>
            <a:r>
              <a:rPr lang="en-US" sz="2200" dirty="0" smtClean="0">
                <a:solidFill>
                  <a:srgbClr val="FFFFFF"/>
                </a:solidFill>
                <a:latin typeface="Georgia"/>
                <a:cs typeface="Georgia"/>
              </a:rPr>
              <a:t>1) Music</a:t>
            </a:r>
            <a:r>
              <a:rPr lang="en-US" sz="2200" dirty="0">
                <a:solidFill>
                  <a:srgbClr val="FFFFFF"/>
                </a:solidFill>
                <a:latin typeface="Georgia"/>
                <a:cs typeface="Georgia"/>
              </a:rPr>
              <a:t>, Dance, and War</a:t>
            </a:r>
            <a:br>
              <a:rPr lang="en-US" sz="2200" dirty="0">
                <a:solidFill>
                  <a:srgbClr val="FFFFFF"/>
                </a:solidFill>
                <a:latin typeface="Georgia"/>
                <a:cs typeface="Georgia"/>
              </a:rPr>
            </a:br>
            <a:r>
              <a:rPr lang="en-US" sz="2200" dirty="0" smtClean="0">
                <a:solidFill>
                  <a:srgbClr val="FFFFFF"/>
                </a:solidFill>
                <a:latin typeface="Georgia"/>
                <a:cs typeface="Georgia"/>
              </a:rPr>
              <a:t>2) Reviving</a:t>
            </a:r>
            <a:r>
              <a:rPr lang="en-US" sz="2200" dirty="0">
                <a:solidFill>
                  <a:srgbClr val="FFFFFF"/>
                </a:solidFill>
                <a:latin typeface="Georgia"/>
                <a:cs typeface="Georgia"/>
              </a:rPr>
              <a:t>, Reconstructing, and Revitalizing Music and Dance</a:t>
            </a:r>
            <a:br>
              <a:rPr lang="en-US" sz="2200" dirty="0">
                <a:solidFill>
                  <a:srgbClr val="FFFFFF"/>
                </a:solidFill>
                <a:latin typeface="Georgia"/>
                <a:cs typeface="Georgia"/>
              </a:rPr>
            </a:br>
            <a:r>
              <a:rPr lang="en-US" sz="2200" dirty="0" smtClean="0">
                <a:solidFill>
                  <a:srgbClr val="FFFFFF"/>
                </a:solidFill>
                <a:latin typeface="Georgia"/>
                <a:cs typeface="Georgia"/>
              </a:rPr>
              <a:t>3) Applied </a:t>
            </a:r>
            <a:r>
              <a:rPr lang="en-US" sz="2200" dirty="0">
                <a:solidFill>
                  <a:srgbClr val="FFFFFF"/>
                </a:solidFill>
                <a:latin typeface="Georgia"/>
                <a:cs typeface="Georgia"/>
              </a:rPr>
              <a:t>Ethnomusicology and </a:t>
            </a:r>
            <a:r>
              <a:rPr lang="en-US" sz="2200" dirty="0" err="1">
                <a:solidFill>
                  <a:srgbClr val="FFFFFF"/>
                </a:solidFill>
                <a:latin typeface="Georgia"/>
                <a:cs typeface="Georgia"/>
              </a:rPr>
              <a:t>Ethnochoreology</a:t>
            </a:r>
            <a:r>
              <a:rPr lang="en-US" sz="2200" dirty="0">
                <a:solidFill>
                  <a:srgbClr val="FFFFFF"/>
                </a:solidFill>
                <a:latin typeface="Georgia"/>
                <a:cs typeface="Georgia"/>
              </a:rPr>
              <a:t/>
            </a:r>
            <a:br>
              <a:rPr lang="en-US" sz="2200" dirty="0">
                <a:solidFill>
                  <a:srgbClr val="FFFFFF"/>
                </a:solidFill>
                <a:latin typeface="Georgia"/>
                <a:cs typeface="Georgia"/>
              </a:rPr>
            </a:br>
            <a:r>
              <a:rPr lang="en-US" sz="2200" dirty="0" smtClean="0">
                <a:solidFill>
                  <a:srgbClr val="FFFFFF"/>
                </a:solidFill>
                <a:latin typeface="Georgia"/>
                <a:cs typeface="Georgia"/>
              </a:rPr>
              <a:t>4) Music</a:t>
            </a:r>
            <a:r>
              <a:rPr lang="en-US" sz="2200" dirty="0">
                <a:solidFill>
                  <a:srgbClr val="FFFFFF"/>
                </a:solidFill>
                <a:latin typeface="Georgia"/>
                <a:cs typeface="Georgia"/>
              </a:rPr>
              <a:t>, Dance, Islam</a:t>
            </a:r>
            <a:br>
              <a:rPr lang="en-US" sz="2200" dirty="0">
                <a:solidFill>
                  <a:srgbClr val="FFFFFF"/>
                </a:solidFill>
                <a:latin typeface="Georgia"/>
                <a:cs typeface="Georgia"/>
              </a:rPr>
            </a:br>
            <a:r>
              <a:rPr lang="en-US" sz="2200" dirty="0" smtClean="0">
                <a:solidFill>
                  <a:srgbClr val="FFFFFF"/>
                </a:solidFill>
                <a:latin typeface="Georgia"/>
                <a:cs typeface="Georgia"/>
              </a:rPr>
              <a:t>5) New </a:t>
            </a:r>
            <a:r>
              <a:rPr lang="en-US" sz="2200" dirty="0">
                <a:solidFill>
                  <a:srgbClr val="FFFFFF"/>
                </a:solidFill>
                <a:latin typeface="Georgia"/>
                <a:cs typeface="Georgia"/>
              </a:rPr>
              <a:t>Research </a:t>
            </a:r>
            <a:br>
              <a:rPr lang="en-US" sz="2200" dirty="0">
                <a:solidFill>
                  <a:srgbClr val="FFFFFF"/>
                </a:solidFill>
                <a:latin typeface="Georgia"/>
                <a:cs typeface="Georgia"/>
              </a:rPr>
            </a:br>
            <a:endParaRPr lang="en-US" sz="2200" dirty="0">
              <a:solidFill>
                <a:srgbClr val="FFFFFF"/>
              </a:solidFill>
              <a:latin typeface="Georgia"/>
              <a:cs typeface="Georgia"/>
            </a:endParaRPr>
          </a:p>
        </p:txBody>
      </p:sp>
      <p:sp>
        <p:nvSpPr>
          <p:cNvPr id="3" name="Content Placeholder 2"/>
          <p:cNvSpPr>
            <a:spLocks noGrp="1"/>
          </p:cNvSpPr>
          <p:nvPr>
            <p:ph idx="1"/>
          </p:nvPr>
        </p:nvSpPr>
        <p:spPr>
          <a:xfrm>
            <a:off x="539750" y="2565400"/>
            <a:ext cx="8147050" cy="4103688"/>
          </a:xfrm>
        </p:spPr>
        <p:txBody>
          <a:bodyPr/>
          <a:lstStyle/>
          <a:p>
            <a:pPr marL="0" indent="0">
              <a:buFontTx/>
              <a:buNone/>
              <a:defRPr/>
            </a:pPr>
            <a:endParaRPr lang="en-US" sz="2000" dirty="0" smtClean="0">
              <a:solidFill>
                <a:srgbClr val="FFFFFF"/>
              </a:solidFill>
              <a:latin typeface="Georgia"/>
              <a:cs typeface="Georgia"/>
            </a:endParaRPr>
          </a:p>
          <a:p>
            <a:pPr marL="0" indent="0">
              <a:buFontTx/>
              <a:buNone/>
              <a:defRPr/>
            </a:pPr>
            <a:r>
              <a:rPr lang="en-US" sz="2000" dirty="0" smtClean="0">
                <a:solidFill>
                  <a:srgbClr val="FFFFFF"/>
                </a:solidFill>
                <a:latin typeface="Georgia"/>
                <a:cs typeface="Georgia"/>
              </a:rPr>
              <a:t>3</a:t>
            </a:r>
            <a:r>
              <a:rPr lang="en-US" sz="2000" dirty="0">
                <a:solidFill>
                  <a:srgbClr val="FFFFFF"/>
                </a:solidFill>
                <a:latin typeface="Georgia"/>
                <a:cs typeface="Georgia"/>
              </a:rPr>
              <a:t>) Applied Ethnomusicology and </a:t>
            </a:r>
            <a:r>
              <a:rPr lang="en-US" sz="2000" dirty="0" err="1">
                <a:solidFill>
                  <a:srgbClr val="FFFFFF"/>
                </a:solidFill>
                <a:latin typeface="Georgia"/>
                <a:cs typeface="Georgia"/>
              </a:rPr>
              <a:t>Ethnochoreology</a:t>
            </a:r>
            <a:endParaRPr lang="en-US" sz="2000" dirty="0">
              <a:solidFill>
                <a:srgbClr val="FFFFFF"/>
              </a:solidFill>
              <a:latin typeface="Georgia"/>
              <a:cs typeface="Georgia"/>
            </a:endParaRPr>
          </a:p>
          <a:p>
            <a:pPr marL="0" indent="0">
              <a:buFontTx/>
              <a:buNone/>
              <a:defRPr/>
            </a:pPr>
            <a:endParaRPr lang="en-US" sz="2000" dirty="0">
              <a:solidFill>
                <a:srgbClr val="FFFFFF"/>
              </a:solidFill>
              <a:latin typeface="Georgia"/>
              <a:cs typeface="Georgia"/>
            </a:endParaRPr>
          </a:p>
          <a:p>
            <a:pPr marL="0" indent="0">
              <a:buFontTx/>
              <a:buNone/>
              <a:defRPr/>
            </a:pPr>
            <a:r>
              <a:rPr lang="en-US" sz="2000" dirty="0" smtClean="0">
                <a:solidFill>
                  <a:srgbClr val="FFFFFF"/>
                </a:solidFill>
                <a:latin typeface="Georgia"/>
                <a:cs typeface="Georgia"/>
              </a:rPr>
              <a:t>The </a:t>
            </a:r>
            <a:r>
              <a:rPr lang="en-US" sz="2000" dirty="0">
                <a:solidFill>
                  <a:srgbClr val="FFFFFF"/>
                </a:solidFill>
                <a:latin typeface="Georgia"/>
                <a:cs typeface="Georgia"/>
              </a:rPr>
              <a:t>theme emphasizes situations in which scholars put their knowledge and understanding to creative use to stimulate concern and awareness about the people they study. Papers may consider issues of advocacy, canonicity, musical literacy, cultural property rights, cultural imperialism, majority - minority relations, and many others. Contributions on the applications of technologies such as internet and their effects on music and dance also fit in here. Presenters are invited to address both positive and negative cases from world-wide contexts, past and present.</a:t>
            </a:r>
          </a:p>
          <a:p>
            <a:pPr>
              <a:defRPr/>
            </a:pPr>
            <a:endParaRPr lang="en-US" dirty="0"/>
          </a:p>
        </p:txBody>
      </p:sp>
    </p:spTree>
    <p:extLst>
      <p:ext uri="{BB962C8B-B14F-4D97-AF65-F5344CB8AC3E}">
        <p14:creationId xmlns:p14="http://schemas.microsoft.com/office/powerpoint/2010/main" val="34934516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a:defRPr/>
            </a:pPr>
            <a:endParaRPr lang="en-US" dirty="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61925"/>
            <a:ext cx="5545137" cy="718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7518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417638"/>
          </a:xfrm>
        </p:spPr>
        <p:txBody>
          <a:bodyPr/>
          <a:lstStyle/>
          <a:p>
            <a:pPr eaLnBrk="1" hangingPunct="1">
              <a:defRPr/>
            </a:pPr>
            <a:endParaRPr lang="en-US" dirty="0" smtClean="0"/>
          </a:p>
        </p:txBody>
      </p:sp>
      <p:sp>
        <p:nvSpPr>
          <p:cNvPr id="21507" name="Rectangle 3"/>
          <p:cNvSpPr>
            <a:spLocks noGrp="1" noChangeArrowheads="1"/>
          </p:cNvSpPr>
          <p:nvPr>
            <p:ph type="body" idx="1"/>
          </p:nvPr>
        </p:nvSpPr>
        <p:spPr/>
        <p:txBody>
          <a:bodyPr/>
          <a:lstStyle/>
          <a:p>
            <a:pPr eaLnBrk="1" hangingPunct="1">
              <a:buFontTx/>
              <a:buNone/>
              <a:defRPr/>
            </a:pPr>
            <a:endParaRPr lang="en-US" smtClean="0"/>
          </a:p>
        </p:txBody>
      </p:sp>
      <p:pic>
        <p:nvPicPr>
          <p:cNvPr id="27651" name="Picture 4" descr="ICTM Wien 2007 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250950"/>
            <a:ext cx="9144000" cy="74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33338" y="5600700"/>
            <a:ext cx="9144001" cy="12573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25000"/>
              </a:lnSpc>
              <a:spcBef>
                <a:spcPct val="50000"/>
              </a:spcBef>
              <a:defRPr/>
            </a:pPr>
            <a:r>
              <a:rPr lang="sl-SI" dirty="0">
                <a:solidFill>
                  <a:schemeClr val="bg1"/>
                </a:solidFill>
                <a:cs typeface="Arial" charset="0"/>
              </a:rPr>
              <a:t>Double panel </a:t>
            </a:r>
            <a:r>
              <a:rPr lang="sl-SI" i="1" dirty="0">
                <a:solidFill>
                  <a:schemeClr val="bg1"/>
                </a:solidFill>
                <a:cs typeface="Arial" charset="0"/>
              </a:rPr>
              <a:t>The Politics of Applied Ethnomusicology:  New Perspectives</a:t>
            </a:r>
            <a:r>
              <a:rPr lang="sl-SI" dirty="0">
                <a:solidFill>
                  <a:schemeClr val="bg1"/>
                </a:solidFill>
                <a:cs typeface="Arial" charset="0"/>
              </a:rPr>
              <a:t>, Vienna 2007:</a:t>
            </a:r>
          </a:p>
          <a:p>
            <a:pPr>
              <a:lnSpc>
                <a:spcPct val="125000"/>
              </a:lnSpc>
              <a:spcBef>
                <a:spcPct val="50000"/>
              </a:spcBef>
              <a:defRPr/>
            </a:pPr>
            <a:r>
              <a:rPr lang="sl-SI" dirty="0">
                <a:solidFill>
                  <a:schemeClr val="bg1"/>
                </a:solidFill>
                <a:cs typeface="Arial" charset="0"/>
              </a:rPr>
              <a:t>Tan Sooi Beng (Asia), Jennifer Newsome (Australia), Samuel Araujo (South America), Patricia Opondo (Africa), Svanibor Pettan (Europe), Maureen Laughran (North America).</a:t>
            </a:r>
          </a:p>
        </p:txBody>
      </p:sp>
    </p:spTree>
    <p:extLst>
      <p:ext uri="{BB962C8B-B14F-4D97-AF65-F5344CB8AC3E}">
        <p14:creationId xmlns:p14="http://schemas.microsoft.com/office/powerpoint/2010/main" val="9296303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a:xfrm>
            <a:off x="457200" y="0"/>
            <a:ext cx="8229600" cy="6858000"/>
          </a:xfrm>
        </p:spPr>
        <p:txBody>
          <a:bodyPr/>
          <a:lstStyle/>
          <a:p>
            <a:pPr>
              <a:defRPr/>
            </a:pPr>
            <a:endParaRPr lang="en-US"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476250"/>
            <a:ext cx="4895850" cy="782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224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endParaRPr lang="en-US" smtClean="0"/>
          </a:p>
        </p:txBody>
      </p:sp>
      <p:sp>
        <p:nvSpPr>
          <p:cNvPr id="23555" name="Rectangle 3"/>
          <p:cNvSpPr>
            <a:spLocks noGrp="1" noChangeArrowheads="1"/>
          </p:cNvSpPr>
          <p:nvPr>
            <p:ph type="body" idx="1"/>
          </p:nvPr>
        </p:nvSpPr>
        <p:spPr/>
        <p:txBody>
          <a:bodyPr/>
          <a:lstStyle/>
          <a:p>
            <a:pPr eaLnBrk="1" hangingPunct="1">
              <a:defRPr/>
            </a:pPr>
            <a:endParaRPr lang="en-US" smtClean="0"/>
          </a:p>
        </p:txBody>
      </p:sp>
      <p:pic>
        <p:nvPicPr>
          <p:cNvPr id="29699" name="Picture 4" descr="ICTM Wien 2007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250825" y="6308725"/>
            <a:ext cx="8893175" cy="3762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l-SI">
                <a:solidFill>
                  <a:schemeClr val="bg1"/>
                </a:solidFill>
                <a:cs typeface="Arial" charset="0"/>
              </a:rPr>
              <a:t>                     Meeting of ICTM members interested in AE, Vienna 2007 </a:t>
            </a:r>
          </a:p>
        </p:txBody>
      </p:sp>
    </p:spTree>
    <p:extLst>
      <p:ext uri="{BB962C8B-B14F-4D97-AF65-F5344CB8AC3E}">
        <p14:creationId xmlns:p14="http://schemas.microsoft.com/office/powerpoint/2010/main" val="28941992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323850" y="333375"/>
            <a:ext cx="8820150" cy="6524625"/>
          </a:xfrm>
        </p:spPr>
        <p:txBody>
          <a:bodyPr/>
          <a:lstStyle/>
          <a:p>
            <a:pPr marL="0" indent="0" eaLnBrk="1" hangingPunct="1">
              <a:buFontTx/>
              <a:buNone/>
              <a:defRPr/>
            </a:pPr>
            <a:r>
              <a:rPr lang="sl-SI" sz="2400" dirty="0" smtClean="0">
                <a:solidFill>
                  <a:srgbClr val="FFFFFF"/>
                </a:solidFill>
              </a:rPr>
              <a:t>APPLIED ETHNOMUSICOLOGY </a:t>
            </a:r>
            <a:r>
              <a:rPr lang="sl-SI" sz="2800" dirty="0" smtClean="0">
                <a:solidFill>
                  <a:srgbClr val="FFFFFF"/>
                </a:solidFill>
              </a:rPr>
              <a:t>is the approach guided by principles of social responsibility, which extends the usual academic goal of broadening and deepening knowledge and understanding toward solving concrete problems and toward working both inside and beyond typical academic contexts.</a:t>
            </a:r>
            <a:r>
              <a:rPr lang="sl-SI" sz="2400" dirty="0" smtClean="0">
                <a:solidFill>
                  <a:srgbClr val="FFFFFF"/>
                </a:solidFill>
              </a:rPr>
              <a:t> </a:t>
            </a:r>
            <a:br>
              <a:rPr lang="sl-SI" sz="2400" dirty="0" smtClean="0">
                <a:solidFill>
                  <a:srgbClr val="FFFFFF"/>
                </a:solidFill>
              </a:rPr>
            </a:br>
            <a:endParaRPr lang="sl-SI" sz="2400" dirty="0" smtClean="0">
              <a:solidFill>
                <a:srgbClr val="FFFFFF"/>
              </a:solidFill>
            </a:endParaRPr>
          </a:p>
          <a:p>
            <a:pPr marL="0" indent="0" eaLnBrk="1" hangingPunct="1">
              <a:buFontTx/>
              <a:buNone/>
              <a:defRPr/>
            </a:pPr>
            <a:r>
              <a:rPr lang="sl-SI" sz="2800" dirty="0" smtClean="0">
                <a:solidFill>
                  <a:srgbClr val="FFFFFF"/>
                </a:solidFill>
              </a:rPr>
              <a:t>The</a:t>
            </a:r>
            <a:r>
              <a:rPr lang="sl-SI" sz="2400" dirty="0" smtClean="0">
                <a:solidFill>
                  <a:srgbClr val="FFFFFF"/>
                </a:solidFill>
              </a:rPr>
              <a:t> ICTM STUDY GROUP ON APPLIED </a:t>
            </a:r>
            <a:r>
              <a:rPr lang="sl-SI" sz="2800" dirty="0" smtClean="0">
                <a:solidFill>
                  <a:srgbClr val="FFFFFF"/>
                </a:solidFill>
              </a:rPr>
              <a:t>ETHNOMUSICOLOGY advocates the use of ethnomusicological knowledge in influencing social interaction and course of cultural change. It serves as a forum for continuous cooperation through scholarly meetings, projects, publications and correspondence.</a:t>
            </a:r>
            <a:r>
              <a:rPr lang="sl-SI" sz="2400" dirty="0" smtClean="0">
                <a:solidFill>
                  <a:srgbClr val="FFFFFF"/>
                </a:solidFill>
              </a:rPr>
              <a:t> </a:t>
            </a:r>
            <a:br>
              <a:rPr lang="sl-SI" sz="2400" dirty="0" smtClean="0">
                <a:solidFill>
                  <a:srgbClr val="FFFFFF"/>
                </a:solidFill>
              </a:rPr>
            </a:br>
            <a:endParaRPr lang="sl-SI" sz="2400" dirty="0" smtClean="0">
              <a:solidFill>
                <a:srgbClr val="FFFFFF"/>
              </a:solidFill>
            </a:endParaRPr>
          </a:p>
        </p:txBody>
      </p:sp>
    </p:spTree>
    <p:extLst>
      <p:ext uri="{BB962C8B-B14F-4D97-AF65-F5344CB8AC3E}">
        <p14:creationId xmlns:p14="http://schemas.microsoft.com/office/powerpoint/2010/main" val="29559682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1st AE STG meeting Lj 2008 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0" y="6384925"/>
            <a:ext cx="9144000" cy="4730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25000"/>
              </a:lnSpc>
              <a:spcBef>
                <a:spcPct val="50000"/>
              </a:spcBef>
              <a:defRPr/>
            </a:pPr>
            <a:r>
              <a:rPr lang="sl-SI" sz="2000">
                <a:solidFill>
                  <a:schemeClr val="bg1"/>
                </a:solidFill>
                <a:cs typeface="Arial" charset="0"/>
              </a:rPr>
              <a:t>                First symposium of the Study Group, Ljubljana 2008.</a:t>
            </a:r>
          </a:p>
        </p:txBody>
      </p:sp>
    </p:spTree>
    <p:extLst>
      <p:ext uri="{BB962C8B-B14F-4D97-AF65-F5344CB8AC3E}">
        <p14:creationId xmlns:p14="http://schemas.microsoft.com/office/powerpoint/2010/main" val="20297827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p:spPr>
        <p:txBody>
          <a:bodyPr>
            <a:noAutofit/>
          </a:bodyPr>
          <a:lstStyle/>
          <a:p>
            <a:r>
              <a:rPr lang="en-US" sz="3200" b="1" dirty="0" smtClean="0">
                <a:solidFill>
                  <a:srgbClr val="FFFFFF"/>
                </a:solidFill>
              </a:rPr>
              <a:t>INTERNATIONAL COUNCIL FOR TRADITIONAL MUSIC (est. in London in 1947)</a:t>
            </a:r>
            <a:endParaRPr lang="en-US" sz="3200" b="1" dirty="0">
              <a:solidFill>
                <a:srgbClr val="FFFFFF"/>
              </a:solidFill>
            </a:endParaRPr>
          </a:p>
        </p:txBody>
      </p:sp>
      <p:sp>
        <p:nvSpPr>
          <p:cNvPr id="3" name="Content Placeholder 2"/>
          <p:cNvSpPr>
            <a:spLocks noGrp="1"/>
          </p:cNvSpPr>
          <p:nvPr>
            <p:ph idx="1"/>
          </p:nvPr>
        </p:nvSpPr>
        <p:spPr>
          <a:xfrm>
            <a:off x="0" y="1320800"/>
            <a:ext cx="9144000" cy="5537200"/>
          </a:xfrm>
        </p:spPr>
        <p:txBody>
          <a:bodyPr>
            <a:normAutofit/>
          </a:bodyPr>
          <a:lstStyle/>
          <a:p>
            <a:pPr marL="0" indent="0">
              <a:buNone/>
            </a:pPr>
            <a:endParaRPr lang="en-US" sz="2800" i="1" dirty="0" smtClean="0">
              <a:solidFill>
                <a:srgbClr val="FFFFFF"/>
              </a:solidFill>
              <a:latin typeface="Cambria"/>
              <a:cs typeface="Cambria"/>
            </a:endParaRPr>
          </a:p>
          <a:p>
            <a:pPr marL="0" indent="0">
              <a:buNone/>
            </a:pPr>
            <a:r>
              <a:rPr lang="en-US" sz="2800" i="1" dirty="0" smtClean="0">
                <a:solidFill>
                  <a:srgbClr val="FFFFFF"/>
                </a:solidFill>
                <a:latin typeface="Cambria"/>
                <a:cs typeface="Cambria"/>
              </a:rPr>
              <a:t>(1) is a scholarly non-governmental </a:t>
            </a:r>
            <a:r>
              <a:rPr lang="en-US" sz="2800" i="1" dirty="0" err="1">
                <a:solidFill>
                  <a:srgbClr val="FFFFFF"/>
                </a:solidFill>
                <a:latin typeface="Cambria"/>
                <a:cs typeface="Cambria"/>
              </a:rPr>
              <a:t>o</a:t>
            </a:r>
            <a:r>
              <a:rPr lang="en-US" sz="2800" i="1" dirty="0" err="1" smtClean="0">
                <a:solidFill>
                  <a:srgbClr val="FFFFFF"/>
                </a:solidFill>
                <a:latin typeface="Cambria"/>
                <a:cs typeface="Cambria"/>
              </a:rPr>
              <a:t>rganisation</a:t>
            </a:r>
            <a:r>
              <a:rPr lang="en-US" sz="2800" i="1" dirty="0" smtClean="0">
                <a:solidFill>
                  <a:srgbClr val="FFFFFF"/>
                </a:solidFill>
                <a:latin typeface="Cambria"/>
                <a:cs typeface="Cambria"/>
              </a:rPr>
              <a:t>                                     in formal consultative relations with UNESCO.  </a:t>
            </a:r>
          </a:p>
          <a:p>
            <a:pPr marL="0" indent="0">
              <a:buNone/>
            </a:pPr>
            <a:r>
              <a:rPr lang="en-US" sz="2800" i="1" dirty="0" smtClean="0">
                <a:solidFill>
                  <a:srgbClr val="FFFFFF"/>
                </a:solidFill>
                <a:latin typeface="Cambria"/>
                <a:cs typeface="Cambria"/>
              </a:rPr>
              <a:t>(2) Its aims are to further the study, practice, documentation, preservation and dissemination of traditional music and dance of all countries. </a:t>
            </a:r>
          </a:p>
          <a:p>
            <a:pPr marL="0" indent="0">
              <a:buNone/>
            </a:pPr>
            <a:r>
              <a:rPr lang="en-US" sz="2800" i="1" dirty="0" smtClean="0">
                <a:solidFill>
                  <a:srgbClr val="FFFFFF"/>
                </a:solidFill>
                <a:latin typeface="Cambria"/>
                <a:cs typeface="Cambria"/>
              </a:rPr>
              <a:t>(3) To these ends the Council </a:t>
            </a:r>
            <a:r>
              <a:rPr lang="en-US" sz="2800" i="1" dirty="0" err="1" smtClean="0">
                <a:solidFill>
                  <a:srgbClr val="FFFFFF"/>
                </a:solidFill>
                <a:latin typeface="Cambria"/>
                <a:cs typeface="Cambria"/>
              </a:rPr>
              <a:t>organises</a:t>
            </a:r>
            <a:r>
              <a:rPr lang="en-US" sz="2800" i="1" dirty="0" smtClean="0">
                <a:solidFill>
                  <a:srgbClr val="FFFFFF"/>
                </a:solidFill>
                <a:latin typeface="Cambria"/>
                <a:cs typeface="Cambria"/>
              </a:rPr>
              <a:t>                             </a:t>
            </a:r>
          </a:p>
          <a:p>
            <a:pPr marL="0" indent="0">
              <a:buNone/>
            </a:pPr>
            <a:r>
              <a:rPr lang="en-US" sz="2800" i="1" dirty="0" smtClean="0">
                <a:solidFill>
                  <a:srgbClr val="FFFFFF"/>
                </a:solidFill>
                <a:latin typeface="Cambria"/>
                <a:cs typeface="Cambria"/>
              </a:rPr>
              <a:t>World Conferences, Study Group Symposia and Colloquia. </a:t>
            </a:r>
          </a:p>
          <a:p>
            <a:pPr marL="0" indent="0">
              <a:buNone/>
            </a:pPr>
            <a:r>
              <a:rPr lang="en-US" sz="2800" i="1" dirty="0" smtClean="0">
                <a:solidFill>
                  <a:srgbClr val="FFFFFF"/>
                </a:solidFill>
                <a:latin typeface="Cambria"/>
                <a:cs typeface="Cambria"/>
              </a:rPr>
              <a:t>(4) By means of its World Network and Study Groups      </a:t>
            </a:r>
          </a:p>
          <a:p>
            <a:pPr marL="0" indent="0">
              <a:buNone/>
            </a:pPr>
            <a:r>
              <a:rPr lang="en-US" sz="2800" i="1" dirty="0" smtClean="0">
                <a:solidFill>
                  <a:srgbClr val="FFFFFF"/>
                </a:solidFill>
                <a:latin typeface="Cambria"/>
                <a:cs typeface="Cambria"/>
              </a:rPr>
              <a:t>it is a bond among peoples of different cultures and thus serves the peace of humankind.       </a:t>
            </a:r>
            <a:r>
              <a:rPr lang="en-US" sz="2800" b="1" dirty="0" smtClean="0">
                <a:solidFill>
                  <a:srgbClr val="FFFFFF"/>
                </a:solidFill>
                <a:cs typeface="Copperplate Gothic Bold"/>
              </a:rPr>
              <a:t>      </a:t>
            </a:r>
            <a:endParaRPr lang="en-US" sz="2800" b="1" dirty="0">
              <a:solidFill>
                <a:srgbClr val="FFFFFF"/>
              </a:solidFill>
              <a:cs typeface="Copperplate Gothic Bold"/>
            </a:endParaRPr>
          </a:p>
        </p:txBody>
      </p:sp>
      <p:pic>
        <p:nvPicPr>
          <p:cNvPr id="4" name="Content Placeholder 3" descr="oldmaud1.jpg"/>
          <p:cNvPicPr>
            <a:picLocks noChangeAspect="1"/>
          </p:cNvPicPr>
          <p:nvPr/>
        </p:nvPicPr>
        <p:blipFill>
          <a:blip r:embed="rId2">
            <a:extLst>
              <a:ext uri="{28A0092B-C50C-407E-A947-70E740481C1C}">
                <a14:useLocalDpi xmlns:a14="http://schemas.microsoft.com/office/drawing/2010/main" val="0"/>
              </a:ext>
            </a:extLst>
          </a:blip>
          <a:srcRect t="3468" b="3468"/>
          <a:stretch>
            <a:fillRect/>
          </a:stretch>
        </p:blipFill>
        <p:spPr>
          <a:xfrm>
            <a:off x="7378700" y="889000"/>
            <a:ext cx="1981200" cy="2286000"/>
          </a:xfrm>
          <a:prstGeom prst="rect">
            <a:avLst/>
          </a:prstGeom>
        </p:spPr>
      </p:pic>
      <p:sp>
        <p:nvSpPr>
          <p:cNvPr id="5" name="TextBox 4"/>
          <p:cNvSpPr txBox="1"/>
          <p:nvPr/>
        </p:nvSpPr>
        <p:spPr>
          <a:xfrm>
            <a:off x="7797800" y="2108200"/>
            <a:ext cx="1409700" cy="923330"/>
          </a:xfrm>
          <a:prstGeom prst="rect">
            <a:avLst/>
          </a:prstGeom>
          <a:noFill/>
        </p:spPr>
        <p:txBody>
          <a:bodyPr wrap="square" rtlCol="0">
            <a:spAutoFit/>
          </a:bodyPr>
          <a:lstStyle/>
          <a:p>
            <a:r>
              <a:rPr lang="en-US" b="1" dirty="0" smtClean="0">
                <a:solidFill>
                  <a:schemeClr val="bg1"/>
                </a:solidFill>
              </a:rPr>
              <a:t>MAUD KARPELES</a:t>
            </a:r>
          </a:p>
          <a:p>
            <a:r>
              <a:rPr lang="en-US" b="1" dirty="0" smtClean="0">
                <a:solidFill>
                  <a:schemeClr val="bg1"/>
                </a:solidFill>
              </a:rPr>
              <a:t>(1885-1976)</a:t>
            </a:r>
            <a:endParaRPr lang="en-US" b="1" dirty="0">
              <a:solidFill>
                <a:schemeClr val="bg1"/>
              </a:solidFill>
            </a:endParaRPr>
          </a:p>
        </p:txBody>
      </p:sp>
    </p:spTree>
    <p:extLst>
      <p:ext uri="{BB962C8B-B14F-4D97-AF65-F5344CB8AC3E}">
        <p14:creationId xmlns:p14="http://schemas.microsoft.com/office/powerpoint/2010/main" val="38037200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2305050"/>
          </a:xfrm>
        </p:spPr>
        <p:txBody>
          <a:bodyPr>
            <a:normAutofit fontScale="90000"/>
          </a:bodyPr>
          <a:lstStyle/>
          <a:p>
            <a:pPr>
              <a:defRPr/>
            </a:pPr>
            <a:r>
              <a:rPr lang="en-US" sz="2800" b="1" dirty="0">
                <a:solidFill>
                  <a:srgbClr val="FFFFFF"/>
                </a:solidFill>
              </a:rPr>
              <a:t/>
            </a:r>
            <a:br>
              <a:rPr lang="en-US" sz="2800" b="1" dirty="0">
                <a:solidFill>
                  <a:srgbClr val="FFFFFF"/>
                </a:solidFill>
              </a:rPr>
            </a:br>
            <a:r>
              <a:rPr lang="en-US" sz="3100" b="1" dirty="0" smtClean="0">
                <a:solidFill>
                  <a:srgbClr val="FFFFFF"/>
                </a:solidFill>
              </a:rPr>
              <a:t>The 1st symposium of the ICTM Study Group </a:t>
            </a:r>
            <a:br>
              <a:rPr lang="en-US" sz="3100" b="1" dirty="0" smtClean="0">
                <a:solidFill>
                  <a:srgbClr val="FFFFFF"/>
                </a:solidFill>
              </a:rPr>
            </a:br>
            <a:r>
              <a:rPr lang="en-US" sz="3100" b="1" dirty="0" smtClean="0">
                <a:solidFill>
                  <a:srgbClr val="FFFFFF"/>
                </a:solidFill>
              </a:rPr>
              <a:t>Applied Ethnomusicology</a:t>
            </a:r>
            <a:r>
              <a:rPr lang="en-US" sz="3100" dirty="0" smtClean="0">
                <a:solidFill>
                  <a:srgbClr val="FFFFFF"/>
                </a:solidFill>
              </a:rPr>
              <a:t/>
            </a:r>
            <a:br>
              <a:rPr lang="en-US" sz="3100" dirty="0" smtClean="0">
                <a:solidFill>
                  <a:srgbClr val="FFFFFF"/>
                </a:solidFill>
              </a:rPr>
            </a:br>
            <a:r>
              <a:rPr lang="en-US" sz="3100" dirty="0" smtClean="0">
                <a:solidFill>
                  <a:srgbClr val="FFFFFF"/>
                </a:solidFill>
              </a:rPr>
              <a:t/>
            </a:r>
            <a:br>
              <a:rPr lang="en-US" sz="3100" dirty="0" smtClean="0">
                <a:solidFill>
                  <a:srgbClr val="FFFFFF"/>
                </a:solidFill>
              </a:rPr>
            </a:br>
            <a:r>
              <a:rPr lang="en-US" sz="3100" b="1" dirty="0" smtClean="0">
                <a:solidFill>
                  <a:srgbClr val="FFFFFF"/>
                </a:solidFill>
              </a:rPr>
              <a:t>Ljubljana, Slovenia, 9-13 July 2008</a:t>
            </a:r>
            <a:endParaRPr lang="en-US" sz="3100" dirty="0"/>
          </a:p>
        </p:txBody>
      </p:sp>
      <p:sp>
        <p:nvSpPr>
          <p:cNvPr id="3" name="Content Placeholder 2"/>
          <p:cNvSpPr>
            <a:spLocks noGrp="1"/>
          </p:cNvSpPr>
          <p:nvPr>
            <p:ph idx="1"/>
          </p:nvPr>
        </p:nvSpPr>
        <p:spPr>
          <a:xfrm>
            <a:off x="0" y="2420938"/>
            <a:ext cx="9144000" cy="4437062"/>
          </a:xfrm>
        </p:spPr>
        <p:txBody>
          <a:bodyPr/>
          <a:lstStyle/>
          <a:p>
            <a:pPr marL="0" indent="0">
              <a:buFontTx/>
              <a:buNone/>
              <a:defRPr/>
            </a:pPr>
            <a:endParaRPr lang="en-US" dirty="0" smtClean="0"/>
          </a:p>
          <a:p>
            <a:pPr marL="0" indent="0">
              <a:buFontTx/>
              <a:buNone/>
              <a:defRPr/>
            </a:pPr>
            <a:r>
              <a:rPr lang="en-US" sz="2800" b="1" dirty="0" smtClean="0">
                <a:solidFill>
                  <a:srgbClr val="FFFFFF"/>
                </a:solidFill>
              </a:rPr>
              <a:t>Themes:</a:t>
            </a:r>
          </a:p>
          <a:p>
            <a:pPr marL="514350" indent="-514350">
              <a:buFontTx/>
              <a:buAutoNum type="arabicPeriod"/>
              <a:defRPr/>
            </a:pPr>
            <a:r>
              <a:rPr lang="en-US" sz="2800" b="1" dirty="0" smtClean="0">
                <a:solidFill>
                  <a:srgbClr val="FFFFFF"/>
                </a:solidFill>
              </a:rPr>
              <a:t>History </a:t>
            </a:r>
            <a:r>
              <a:rPr lang="en-US" sz="2800" b="1" dirty="0">
                <a:solidFill>
                  <a:srgbClr val="FFFFFF"/>
                </a:solidFill>
              </a:rPr>
              <a:t>of the Idea and Understanding of Applied Ethnomusicology in World-Wide </a:t>
            </a:r>
            <a:r>
              <a:rPr lang="en-US" sz="2800" b="1" dirty="0" smtClean="0">
                <a:solidFill>
                  <a:srgbClr val="FFFFFF"/>
                </a:solidFill>
              </a:rPr>
              <a:t>Contexts</a:t>
            </a:r>
            <a:endParaRPr lang="en-US" sz="2800" b="1" dirty="0">
              <a:solidFill>
                <a:srgbClr val="FFFFFF"/>
              </a:solidFill>
            </a:endParaRPr>
          </a:p>
          <a:p>
            <a:pPr marL="514350" indent="-514350">
              <a:buFontTx/>
              <a:buAutoNum type="arabicPeriod"/>
              <a:defRPr/>
            </a:pPr>
            <a:r>
              <a:rPr lang="en-US" sz="2800" b="1" dirty="0" smtClean="0">
                <a:solidFill>
                  <a:srgbClr val="FFFFFF"/>
                </a:solidFill>
              </a:rPr>
              <a:t>Presentation </a:t>
            </a:r>
            <a:r>
              <a:rPr lang="en-US" sz="2800" b="1" dirty="0">
                <a:solidFill>
                  <a:srgbClr val="FFFFFF"/>
                </a:solidFill>
              </a:rPr>
              <a:t>and Evaluation of Individual Projects – with Emphasis on Theory and </a:t>
            </a:r>
            <a:r>
              <a:rPr lang="en-US" sz="2800" b="1" dirty="0" smtClean="0">
                <a:solidFill>
                  <a:srgbClr val="FFFFFF"/>
                </a:solidFill>
              </a:rPr>
              <a:t>Method</a:t>
            </a:r>
            <a:endParaRPr lang="en-US" sz="2800" b="1" dirty="0">
              <a:solidFill>
                <a:srgbClr val="FFFFFF"/>
              </a:solidFill>
            </a:endParaRPr>
          </a:p>
          <a:p>
            <a:pPr marL="514350" indent="-514350">
              <a:buFontTx/>
              <a:buAutoNum type="arabicPeriod"/>
              <a:defRPr/>
            </a:pPr>
            <a:r>
              <a:rPr lang="en-US" sz="2800" b="1" dirty="0" smtClean="0">
                <a:solidFill>
                  <a:srgbClr val="FFFFFF"/>
                </a:solidFill>
              </a:rPr>
              <a:t>Applied </a:t>
            </a:r>
            <a:r>
              <a:rPr lang="en-US" sz="2800" b="1" dirty="0">
                <a:solidFill>
                  <a:srgbClr val="FFFFFF"/>
                </a:solidFill>
              </a:rPr>
              <a:t>Ethnomusicology in Situations of </a:t>
            </a:r>
            <a:r>
              <a:rPr lang="en-US" sz="2800" b="1" dirty="0" smtClean="0">
                <a:solidFill>
                  <a:srgbClr val="FFFFFF"/>
                </a:solidFill>
              </a:rPr>
              <a:t>Conflict</a:t>
            </a:r>
            <a:endParaRPr lang="en-US" sz="2800" b="1" dirty="0">
              <a:solidFill>
                <a:srgbClr val="FFFFFF"/>
              </a:solidFill>
            </a:endParaRPr>
          </a:p>
        </p:txBody>
      </p:sp>
    </p:spTree>
    <p:extLst>
      <p:ext uri="{BB962C8B-B14F-4D97-AF65-F5344CB8AC3E}">
        <p14:creationId xmlns:p14="http://schemas.microsoft.com/office/powerpoint/2010/main" val="8403336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34819" name="Picture 3" descr="5 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4897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5119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88913"/>
            <a:ext cx="8218487" cy="2016125"/>
          </a:xfrm>
        </p:spPr>
        <p:txBody>
          <a:bodyPr>
            <a:normAutofit fontScale="90000"/>
          </a:bodyPr>
          <a:lstStyle/>
          <a:p>
            <a:pPr>
              <a:defRPr/>
            </a:pPr>
            <a:r>
              <a:rPr lang="en-US" sz="2800" b="1" dirty="0" smtClean="0">
                <a:solidFill>
                  <a:srgbClr val="FFFFFF"/>
                </a:solidFill>
              </a:rPr>
              <a:t/>
            </a:r>
            <a:br>
              <a:rPr lang="en-US" sz="2800" b="1" dirty="0" smtClean="0">
                <a:solidFill>
                  <a:srgbClr val="FFFFFF"/>
                </a:solidFill>
              </a:rPr>
            </a:br>
            <a:r>
              <a:rPr lang="en-US" sz="2800" b="1" dirty="0">
                <a:solidFill>
                  <a:srgbClr val="FFFFFF"/>
                </a:solidFill>
              </a:rPr>
              <a:t/>
            </a:r>
            <a:br>
              <a:rPr lang="en-US" sz="2800" b="1" dirty="0">
                <a:solidFill>
                  <a:srgbClr val="FFFFFF"/>
                </a:solidFill>
              </a:rPr>
            </a:br>
            <a:r>
              <a:rPr lang="en-US" sz="3100" b="1" dirty="0" smtClean="0">
                <a:solidFill>
                  <a:srgbClr val="FFFFFF"/>
                </a:solidFill>
              </a:rPr>
              <a:t>The 2nd symposium of the ICTM Study Group </a:t>
            </a:r>
            <a:br>
              <a:rPr lang="en-US" sz="3100" b="1" dirty="0" smtClean="0">
                <a:solidFill>
                  <a:srgbClr val="FFFFFF"/>
                </a:solidFill>
              </a:rPr>
            </a:br>
            <a:r>
              <a:rPr lang="en-US" sz="3100" b="1" dirty="0" smtClean="0">
                <a:solidFill>
                  <a:srgbClr val="FFFFFF"/>
                </a:solidFill>
              </a:rPr>
              <a:t>Applied Ethnomusicology</a:t>
            </a:r>
            <a:br>
              <a:rPr lang="en-US" sz="3100" b="1" dirty="0" smtClean="0">
                <a:solidFill>
                  <a:srgbClr val="FFFFFF"/>
                </a:solidFill>
              </a:rPr>
            </a:br>
            <a:r>
              <a:rPr lang="en-US" sz="3100" b="1" dirty="0" smtClean="0">
                <a:solidFill>
                  <a:srgbClr val="FFFFFF"/>
                </a:solidFill>
              </a:rPr>
              <a:t/>
            </a:r>
            <a:br>
              <a:rPr lang="en-US" sz="3100" b="1" dirty="0" smtClean="0">
                <a:solidFill>
                  <a:srgbClr val="FFFFFF"/>
                </a:solidFill>
              </a:rPr>
            </a:br>
            <a:r>
              <a:rPr lang="en-US" sz="3100" b="1" dirty="0" smtClean="0">
                <a:solidFill>
                  <a:srgbClr val="FFFFFF"/>
                </a:solidFill>
              </a:rPr>
              <a:t>Hanoi, Vietnam, 19-30 July 2010</a:t>
            </a:r>
            <a:r>
              <a:rPr lang="en-US" sz="3100" dirty="0" smtClean="0">
                <a:solidFill>
                  <a:srgbClr val="FFFFFF"/>
                </a:solidFill>
              </a:rPr>
              <a:t/>
            </a:r>
            <a:br>
              <a:rPr lang="en-US" sz="3100" dirty="0" smtClean="0">
                <a:solidFill>
                  <a:srgbClr val="FFFFFF"/>
                </a:solidFill>
              </a:rPr>
            </a:br>
            <a:endParaRPr lang="en-US" sz="3100" dirty="0"/>
          </a:p>
        </p:txBody>
      </p:sp>
      <p:sp>
        <p:nvSpPr>
          <p:cNvPr id="3" name="Content Placeholder 2"/>
          <p:cNvSpPr>
            <a:spLocks noGrp="1"/>
          </p:cNvSpPr>
          <p:nvPr>
            <p:ph idx="1"/>
          </p:nvPr>
        </p:nvSpPr>
        <p:spPr>
          <a:xfrm>
            <a:off x="0" y="2276475"/>
            <a:ext cx="9144000" cy="4176713"/>
          </a:xfrm>
        </p:spPr>
        <p:txBody>
          <a:bodyPr/>
          <a:lstStyle/>
          <a:p>
            <a:pPr marL="0" indent="0">
              <a:buFontTx/>
              <a:buNone/>
              <a:defRPr/>
            </a:pPr>
            <a:endParaRPr lang="en-US" sz="2800" dirty="0" smtClean="0">
              <a:solidFill>
                <a:srgbClr val="FFFFFF"/>
              </a:solidFill>
            </a:endParaRPr>
          </a:p>
          <a:p>
            <a:pPr marL="0" indent="0">
              <a:buFontTx/>
              <a:buNone/>
              <a:defRPr/>
            </a:pPr>
            <a:r>
              <a:rPr lang="en-US" sz="2800" b="1" dirty="0" smtClean="0">
                <a:solidFill>
                  <a:srgbClr val="FFFFFF"/>
                </a:solidFill>
              </a:rPr>
              <a:t>Themes:</a:t>
            </a:r>
          </a:p>
          <a:p>
            <a:pPr marL="0" indent="0">
              <a:buFontTx/>
              <a:buNone/>
              <a:defRPr/>
            </a:pPr>
            <a:endParaRPr lang="en-US" sz="2800" b="1" dirty="0" smtClean="0">
              <a:solidFill>
                <a:srgbClr val="FFFFFF"/>
              </a:solidFill>
            </a:endParaRPr>
          </a:p>
          <a:p>
            <a:pPr marL="0" indent="0">
              <a:buNone/>
              <a:defRPr/>
            </a:pPr>
            <a:r>
              <a:rPr lang="en-US" sz="2800" b="1" dirty="0" smtClean="0">
                <a:solidFill>
                  <a:srgbClr val="FFFFFF"/>
                </a:solidFill>
              </a:rPr>
              <a:t>1. History </a:t>
            </a:r>
            <a:r>
              <a:rPr lang="en-US" sz="2800" b="1" dirty="0">
                <a:solidFill>
                  <a:srgbClr val="FFFFFF"/>
                </a:solidFill>
              </a:rPr>
              <a:t>and Workings of </a:t>
            </a:r>
            <a:r>
              <a:rPr lang="en-US" sz="2800" b="1" dirty="0" smtClean="0">
                <a:solidFill>
                  <a:srgbClr val="FFFFFF"/>
                </a:solidFill>
              </a:rPr>
              <a:t>Applied</a:t>
            </a:r>
          </a:p>
          <a:p>
            <a:pPr marL="0" indent="0">
              <a:buFontTx/>
              <a:buNone/>
              <a:defRPr/>
            </a:pPr>
            <a:r>
              <a:rPr lang="en-US" sz="2800" b="1" dirty="0">
                <a:solidFill>
                  <a:srgbClr val="FFFFFF"/>
                </a:solidFill>
              </a:rPr>
              <a:t> </a:t>
            </a:r>
            <a:r>
              <a:rPr lang="en-US" sz="2800" b="1" dirty="0" smtClean="0">
                <a:solidFill>
                  <a:srgbClr val="FFFFFF"/>
                </a:solidFill>
              </a:rPr>
              <a:t>   Ethnomusicology</a:t>
            </a:r>
          </a:p>
          <a:p>
            <a:pPr marL="0" indent="0">
              <a:buFontTx/>
              <a:buNone/>
              <a:defRPr/>
            </a:pPr>
            <a:r>
              <a:rPr lang="en-US" sz="2800" b="1" dirty="0" smtClean="0">
                <a:solidFill>
                  <a:srgbClr val="FFFFFF"/>
                </a:solidFill>
              </a:rPr>
              <a:t>2. Performing </a:t>
            </a:r>
            <a:r>
              <a:rPr lang="en-US" sz="2800" b="1" dirty="0">
                <a:solidFill>
                  <a:srgbClr val="FFFFFF"/>
                </a:solidFill>
              </a:rPr>
              <a:t>Arts and </a:t>
            </a:r>
            <a:r>
              <a:rPr lang="en-US" sz="2800" b="1" dirty="0" smtClean="0">
                <a:solidFill>
                  <a:srgbClr val="FFFFFF"/>
                </a:solidFill>
              </a:rPr>
              <a:t>Ecology</a:t>
            </a:r>
          </a:p>
          <a:p>
            <a:pPr marL="0" indent="0">
              <a:buFontTx/>
              <a:buNone/>
              <a:defRPr/>
            </a:pPr>
            <a:r>
              <a:rPr lang="en-US" sz="2800" b="1" dirty="0" smtClean="0">
                <a:solidFill>
                  <a:srgbClr val="FFFFFF"/>
                </a:solidFill>
              </a:rPr>
              <a:t>3. Performing </a:t>
            </a:r>
            <a:r>
              <a:rPr lang="en-US" sz="2800" b="1" dirty="0">
                <a:solidFill>
                  <a:srgbClr val="FFFFFF"/>
                </a:solidFill>
              </a:rPr>
              <a:t>Arts in Dialogue, Advocacy, </a:t>
            </a:r>
            <a:endParaRPr lang="en-US" sz="2800" b="1" dirty="0" smtClean="0">
              <a:solidFill>
                <a:srgbClr val="FFFFFF"/>
              </a:solidFill>
            </a:endParaRPr>
          </a:p>
          <a:p>
            <a:pPr marL="0" indent="0">
              <a:buFontTx/>
              <a:buNone/>
              <a:defRPr/>
            </a:pPr>
            <a:r>
              <a:rPr lang="en-US" sz="2800" b="1" dirty="0">
                <a:solidFill>
                  <a:srgbClr val="FFFFFF"/>
                </a:solidFill>
              </a:rPr>
              <a:t> </a:t>
            </a:r>
            <a:r>
              <a:rPr lang="en-US" sz="2800" b="1" dirty="0" smtClean="0">
                <a:solidFill>
                  <a:srgbClr val="FFFFFF"/>
                </a:solidFill>
              </a:rPr>
              <a:t>   and </a:t>
            </a:r>
            <a:r>
              <a:rPr lang="en-US" sz="2800" b="1" dirty="0">
                <a:solidFill>
                  <a:srgbClr val="FFFFFF"/>
                </a:solidFill>
              </a:rPr>
              <a:t>Education</a:t>
            </a:r>
          </a:p>
          <a:p>
            <a:pPr marL="0" indent="0">
              <a:buFontTx/>
              <a:buNone/>
              <a:defRPr/>
            </a:pPr>
            <a:endParaRPr lang="en-US" dirty="0" smtClean="0"/>
          </a:p>
          <a:p>
            <a:pPr marL="0" indent="0">
              <a:buFontTx/>
              <a:buNone/>
              <a:defRPr/>
            </a:pPr>
            <a:endParaRPr lang="en-US" dirty="0"/>
          </a:p>
        </p:txBody>
      </p:sp>
    </p:spTree>
    <p:extLst>
      <p:ext uri="{BB962C8B-B14F-4D97-AF65-F5344CB8AC3E}">
        <p14:creationId xmlns:p14="http://schemas.microsoft.com/office/powerpoint/2010/main" val="44572868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14500"/>
          </a:xfrm>
        </p:spPr>
        <p:txBody>
          <a:bodyPr>
            <a:normAutofit fontScale="90000"/>
          </a:bodyPr>
          <a:lstStyle/>
          <a:p>
            <a:pPr>
              <a:defRPr/>
            </a:pPr>
            <a:r>
              <a:rPr lang="en-US" sz="2800" b="1" dirty="0" smtClean="0"/>
              <a:t/>
            </a:r>
            <a:br>
              <a:rPr lang="en-US" sz="2800" b="1" dirty="0" smtClean="0"/>
            </a:br>
            <a:r>
              <a:rPr lang="en-US" sz="3100" b="1" dirty="0" smtClean="0">
                <a:solidFill>
                  <a:srgbClr val="FFFFFF"/>
                </a:solidFill>
              </a:rPr>
              <a:t>The </a:t>
            </a:r>
            <a:r>
              <a:rPr lang="en-US" sz="3100" b="1" dirty="0">
                <a:solidFill>
                  <a:srgbClr val="FFFFFF"/>
                </a:solidFill>
              </a:rPr>
              <a:t>3rd symposium of the ICTM Study Group </a:t>
            </a:r>
            <a:r>
              <a:rPr lang="en-US" sz="3100" b="1" dirty="0" smtClean="0">
                <a:solidFill>
                  <a:srgbClr val="FFFFFF"/>
                </a:solidFill>
              </a:rPr>
              <a:t/>
            </a:r>
            <a:br>
              <a:rPr lang="en-US" sz="3100" b="1" dirty="0" smtClean="0">
                <a:solidFill>
                  <a:srgbClr val="FFFFFF"/>
                </a:solidFill>
              </a:rPr>
            </a:br>
            <a:r>
              <a:rPr lang="en-US" sz="3100" b="1" dirty="0" smtClean="0">
                <a:solidFill>
                  <a:srgbClr val="FFFFFF"/>
                </a:solidFill>
              </a:rPr>
              <a:t>Applied </a:t>
            </a:r>
            <a:r>
              <a:rPr lang="en-US" sz="3100" b="1" dirty="0">
                <a:solidFill>
                  <a:srgbClr val="FFFFFF"/>
                </a:solidFill>
              </a:rPr>
              <a:t>Ethnomusicology</a:t>
            </a:r>
            <a:r>
              <a:rPr lang="en-US" sz="3100" dirty="0">
                <a:solidFill>
                  <a:srgbClr val="FFFFFF"/>
                </a:solidFill>
              </a:rPr>
              <a:t/>
            </a:r>
            <a:br>
              <a:rPr lang="en-US" sz="3100" dirty="0">
                <a:solidFill>
                  <a:srgbClr val="FFFFFF"/>
                </a:solidFill>
              </a:rPr>
            </a:br>
            <a:r>
              <a:rPr lang="en-US" sz="3100" dirty="0" smtClean="0">
                <a:solidFill>
                  <a:srgbClr val="FFFFFF"/>
                </a:solidFill>
              </a:rPr>
              <a:t/>
            </a:r>
            <a:br>
              <a:rPr lang="en-US" sz="3100" dirty="0" smtClean="0">
                <a:solidFill>
                  <a:srgbClr val="FFFFFF"/>
                </a:solidFill>
              </a:rPr>
            </a:br>
            <a:r>
              <a:rPr lang="en-US" sz="3100" b="1" dirty="0" smtClean="0">
                <a:solidFill>
                  <a:srgbClr val="FFFFFF"/>
                </a:solidFill>
              </a:rPr>
              <a:t>Nicosia</a:t>
            </a:r>
            <a:r>
              <a:rPr lang="en-US" sz="3100" b="1" dirty="0">
                <a:solidFill>
                  <a:srgbClr val="FFFFFF"/>
                </a:solidFill>
              </a:rPr>
              <a:t>, Cyprus, 18-22 April 2012</a:t>
            </a:r>
            <a:r>
              <a:rPr lang="en-US" sz="3100" dirty="0">
                <a:solidFill>
                  <a:srgbClr val="FFFFFF"/>
                </a:solidFill>
              </a:rPr>
              <a:t/>
            </a:r>
            <a:br>
              <a:rPr lang="en-US" sz="3100" dirty="0">
                <a:solidFill>
                  <a:srgbClr val="FFFFFF"/>
                </a:solidFill>
              </a:rPr>
            </a:br>
            <a:endParaRPr lang="en-US" sz="3100" dirty="0">
              <a:solidFill>
                <a:srgbClr val="FFFFFF"/>
              </a:solidFill>
            </a:endParaRPr>
          </a:p>
        </p:txBody>
      </p:sp>
      <p:sp>
        <p:nvSpPr>
          <p:cNvPr id="3" name="Content Placeholder 2"/>
          <p:cNvSpPr>
            <a:spLocks noGrp="1"/>
          </p:cNvSpPr>
          <p:nvPr>
            <p:ph idx="1"/>
          </p:nvPr>
        </p:nvSpPr>
        <p:spPr>
          <a:xfrm>
            <a:off x="457200" y="1989138"/>
            <a:ext cx="8229600" cy="4392612"/>
          </a:xfrm>
        </p:spPr>
        <p:txBody>
          <a:bodyPr/>
          <a:lstStyle/>
          <a:p>
            <a:pPr marL="0" indent="0" algn="ctr">
              <a:buFontTx/>
              <a:buNone/>
              <a:defRPr/>
            </a:pPr>
            <a:endParaRPr lang="en-US" sz="2000" b="1" dirty="0">
              <a:solidFill>
                <a:srgbClr val="FFFFFF"/>
              </a:solidFill>
            </a:endParaRPr>
          </a:p>
          <a:p>
            <a:pPr marL="0" indent="0" algn="ctr">
              <a:buFontTx/>
              <a:buNone/>
              <a:defRPr/>
            </a:pPr>
            <a:endParaRPr lang="en-US" sz="2000" b="1" dirty="0" smtClean="0">
              <a:solidFill>
                <a:srgbClr val="FFFFFF"/>
              </a:solidFill>
            </a:endParaRPr>
          </a:p>
          <a:p>
            <a:pPr marL="0" indent="0">
              <a:buFontTx/>
              <a:buNone/>
              <a:defRPr/>
            </a:pPr>
            <a:endParaRPr lang="en-US" sz="2800" b="1" dirty="0" smtClean="0">
              <a:solidFill>
                <a:srgbClr val="FFFFFF"/>
              </a:solidFill>
            </a:endParaRPr>
          </a:p>
          <a:p>
            <a:pPr marL="0" indent="0">
              <a:buFontTx/>
              <a:buNone/>
              <a:defRPr/>
            </a:pPr>
            <a:r>
              <a:rPr lang="en-US" sz="2800" b="1" dirty="0" smtClean="0">
                <a:solidFill>
                  <a:srgbClr val="FFFFFF"/>
                </a:solidFill>
              </a:rPr>
              <a:t>Themes:</a:t>
            </a:r>
            <a:r>
              <a:rPr lang="en-US" sz="2800" dirty="0" smtClean="0">
                <a:solidFill>
                  <a:srgbClr val="FFFFFF"/>
                </a:solidFill>
              </a:rPr>
              <a:t/>
            </a:r>
            <a:br>
              <a:rPr lang="en-US" sz="2800" dirty="0" smtClean="0">
                <a:solidFill>
                  <a:srgbClr val="FFFFFF"/>
                </a:solidFill>
              </a:rPr>
            </a:br>
            <a:endParaRPr lang="en-US" sz="2800" dirty="0" smtClean="0">
              <a:solidFill>
                <a:srgbClr val="FFFFFF"/>
              </a:solidFill>
            </a:endParaRPr>
          </a:p>
          <a:p>
            <a:pPr marL="457200" indent="-457200">
              <a:buFontTx/>
              <a:buAutoNum type="arabicPeriod"/>
              <a:defRPr/>
            </a:pPr>
            <a:r>
              <a:rPr lang="en-US" sz="2800" b="1" dirty="0" smtClean="0">
                <a:solidFill>
                  <a:srgbClr val="FFFFFF"/>
                </a:solidFill>
              </a:rPr>
              <a:t>Politics </a:t>
            </a:r>
            <a:r>
              <a:rPr lang="en-US" sz="2800" b="1" dirty="0">
                <a:solidFill>
                  <a:srgbClr val="FFFFFF"/>
                </a:solidFill>
              </a:rPr>
              <a:t>and </a:t>
            </a:r>
            <a:r>
              <a:rPr lang="en-US" sz="2800" b="1" dirty="0" smtClean="0">
                <a:solidFill>
                  <a:srgbClr val="FFFFFF"/>
                </a:solidFill>
              </a:rPr>
              <a:t>Practices </a:t>
            </a:r>
            <a:r>
              <a:rPr lang="en-US" sz="2800" b="1" dirty="0">
                <a:solidFill>
                  <a:srgbClr val="FFFFFF"/>
                </a:solidFill>
              </a:rPr>
              <a:t>of </a:t>
            </a:r>
            <a:r>
              <a:rPr lang="en-US" sz="2800" b="1" dirty="0" smtClean="0">
                <a:solidFill>
                  <a:srgbClr val="FFFFFF"/>
                </a:solidFill>
              </a:rPr>
              <a:t>Applied Ethnomusicology</a:t>
            </a:r>
            <a:r>
              <a:rPr lang="en-US" sz="2800" b="1" dirty="0">
                <a:solidFill>
                  <a:srgbClr val="FFFFFF"/>
                </a:solidFill>
              </a:rPr>
              <a:t>: Social </a:t>
            </a:r>
            <a:r>
              <a:rPr lang="en-US" sz="2800" b="1" dirty="0" smtClean="0">
                <a:solidFill>
                  <a:srgbClr val="FFFFFF"/>
                </a:solidFill>
              </a:rPr>
              <a:t>Activism</a:t>
            </a:r>
            <a:r>
              <a:rPr lang="en-US" sz="2800" b="1" dirty="0">
                <a:solidFill>
                  <a:srgbClr val="FFFFFF"/>
                </a:solidFill>
              </a:rPr>
              <a:t>, </a:t>
            </a:r>
            <a:r>
              <a:rPr lang="en-US" sz="2800" b="1" dirty="0" smtClean="0">
                <a:solidFill>
                  <a:srgbClr val="FFFFFF"/>
                </a:solidFill>
              </a:rPr>
              <a:t>Censorship</a:t>
            </a:r>
            <a:r>
              <a:rPr lang="en-US" sz="2800" b="1" dirty="0">
                <a:solidFill>
                  <a:srgbClr val="FFFFFF"/>
                </a:solidFill>
              </a:rPr>
              <a:t>, </a:t>
            </a:r>
            <a:r>
              <a:rPr lang="en-US" sz="2800" b="1" dirty="0" smtClean="0">
                <a:solidFill>
                  <a:srgbClr val="FFFFFF"/>
                </a:solidFill>
              </a:rPr>
              <a:t>State </a:t>
            </a:r>
            <a:r>
              <a:rPr lang="en-US" sz="2800" b="1" dirty="0">
                <a:solidFill>
                  <a:srgbClr val="FFFFFF"/>
                </a:solidFill>
              </a:rPr>
              <a:t>C</a:t>
            </a:r>
            <a:r>
              <a:rPr lang="en-US" sz="2800" b="1" dirty="0" smtClean="0">
                <a:solidFill>
                  <a:srgbClr val="FFFFFF"/>
                </a:solidFill>
              </a:rPr>
              <a:t>ontrol</a:t>
            </a:r>
          </a:p>
          <a:p>
            <a:pPr marL="457200" indent="-457200">
              <a:buFontTx/>
              <a:buAutoNum type="arabicPeriod"/>
              <a:defRPr/>
            </a:pPr>
            <a:r>
              <a:rPr lang="en-US" sz="2800" b="1" dirty="0" smtClean="0">
                <a:solidFill>
                  <a:srgbClr val="FFFFFF"/>
                </a:solidFill>
                <a:latin typeface="Arial" charset="0"/>
                <a:ea typeface="ＭＳ Ｐゴシック" charset="0"/>
              </a:rPr>
              <a:t>Disability </a:t>
            </a:r>
            <a:r>
              <a:rPr lang="en-US" sz="2800" b="1" dirty="0">
                <a:solidFill>
                  <a:srgbClr val="FFFFFF"/>
                </a:solidFill>
                <a:latin typeface="Arial" charset="0"/>
                <a:ea typeface="ＭＳ Ｐゴシック" charset="0"/>
              </a:rPr>
              <a:t>and </a:t>
            </a:r>
            <a:r>
              <a:rPr lang="en-US" sz="2800" b="1" dirty="0" smtClean="0">
                <a:solidFill>
                  <a:srgbClr val="FFFFFF"/>
                </a:solidFill>
                <a:latin typeface="Arial" charset="0"/>
                <a:ea typeface="ＭＳ Ｐゴシック" charset="0"/>
              </a:rPr>
              <a:t>Music</a:t>
            </a:r>
            <a:endParaRPr lang="en-US" sz="2800" dirty="0">
              <a:solidFill>
                <a:srgbClr val="FFFFFF"/>
              </a:solidFill>
              <a:latin typeface="Arial" charset="0"/>
              <a:ea typeface="ＭＳ Ｐゴシック" charset="0"/>
            </a:endParaRPr>
          </a:p>
          <a:p>
            <a:pPr marL="457200" indent="-457200">
              <a:buFontTx/>
              <a:buAutoNum type="arabicPeriod"/>
              <a:defRPr/>
            </a:pPr>
            <a:r>
              <a:rPr lang="en-US" sz="2800" b="1" dirty="0" smtClean="0">
                <a:solidFill>
                  <a:srgbClr val="FFFFFF"/>
                </a:solidFill>
              </a:rPr>
              <a:t>Music and </a:t>
            </a:r>
            <a:r>
              <a:rPr lang="en-US" sz="2800" b="1" dirty="0">
                <a:solidFill>
                  <a:srgbClr val="FFFFFF"/>
                </a:solidFill>
              </a:rPr>
              <a:t>C</a:t>
            </a:r>
            <a:r>
              <a:rPr lang="en-US" sz="2800" b="1" dirty="0" smtClean="0">
                <a:solidFill>
                  <a:srgbClr val="FFFFFF"/>
                </a:solidFill>
              </a:rPr>
              <a:t>onflict</a:t>
            </a:r>
          </a:p>
          <a:p>
            <a:pPr marL="457200" indent="-457200">
              <a:buFontTx/>
              <a:buAutoNum type="arabicPeriod"/>
              <a:defRPr/>
            </a:pPr>
            <a:endParaRPr lang="en-US" sz="2000" dirty="0"/>
          </a:p>
          <a:p>
            <a:pPr marL="0" indent="0">
              <a:buFontTx/>
              <a:buNone/>
              <a:defRPr/>
            </a:pPr>
            <a:endParaRPr lang="en-US" sz="2000" dirty="0" smtClean="0"/>
          </a:p>
          <a:p>
            <a:pPr>
              <a:defRPr/>
            </a:pPr>
            <a:endParaRPr lang="en-US" dirty="0"/>
          </a:p>
        </p:txBody>
      </p:sp>
    </p:spTree>
    <p:extLst>
      <p:ext uri="{BB962C8B-B14F-4D97-AF65-F5344CB8AC3E}">
        <p14:creationId xmlns:p14="http://schemas.microsoft.com/office/powerpoint/2010/main" val="12913597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1"/>
            <a:ext cx="8785225" cy="2676293"/>
          </a:xfrm>
        </p:spPr>
        <p:txBody>
          <a:bodyPr>
            <a:normAutofit/>
          </a:bodyPr>
          <a:lstStyle/>
          <a:p>
            <a:pPr>
              <a:defRPr/>
            </a:pPr>
            <a:r>
              <a:rPr lang="en-US" sz="2800" b="1" dirty="0">
                <a:solidFill>
                  <a:srgbClr val="FFFFFF"/>
                </a:solidFill>
              </a:rPr>
              <a:t/>
            </a:r>
            <a:br>
              <a:rPr lang="en-US" sz="2800" b="1" dirty="0">
                <a:solidFill>
                  <a:srgbClr val="FFFFFF"/>
                </a:solidFill>
              </a:rPr>
            </a:br>
            <a:r>
              <a:rPr lang="en-US" sz="2800" b="1" dirty="0" smtClean="0">
                <a:solidFill>
                  <a:srgbClr val="FFFFFF"/>
                </a:solidFill>
              </a:rPr>
              <a:t>The 4th symposium of the ICTM Study Group </a:t>
            </a:r>
            <a:br>
              <a:rPr lang="en-US" sz="2800" b="1" dirty="0" smtClean="0">
                <a:solidFill>
                  <a:srgbClr val="FFFFFF"/>
                </a:solidFill>
              </a:rPr>
            </a:br>
            <a:r>
              <a:rPr lang="en-US" sz="2800" b="1" dirty="0" smtClean="0">
                <a:solidFill>
                  <a:srgbClr val="FFFFFF"/>
                </a:solidFill>
              </a:rPr>
              <a:t>Applied Ethnomusicology</a:t>
            </a:r>
            <a:r>
              <a:rPr lang="en-US" sz="2800" dirty="0" smtClean="0">
                <a:solidFill>
                  <a:srgbClr val="FFFFFF"/>
                </a:solidFill>
              </a:rPr>
              <a:t/>
            </a:r>
            <a:br>
              <a:rPr lang="en-US" sz="2800" dirty="0" smtClean="0">
                <a:solidFill>
                  <a:srgbClr val="FFFFFF"/>
                </a:solidFill>
              </a:rPr>
            </a:br>
            <a:r>
              <a:rPr lang="en-US" sz="2800" dirty="0" smtClean="0">
                <a:solidFill>
                  <a:srgbClr val="FFFFFF"/>
                </a:solidFill>
              </a:rPr>
              <a:t/>
            </a:r>
            <a:br>
              <a:rPr lang="en-US" sz="2800" dirty="0" smtClean="0">
                <a:solidFill>
                  <a:srgbClr val="FFFFFF"/>
                </a:solidFill>
              </a:rPr>
            </a:br>
            <a:r>
              <a:rPr lang="en-US" sz="2800" b="1" dirty="0" smtClean="0">
                <a:solidFill>
                  <a:srgbClr val="FFFFFF"/>
                </a:solidFill>
              </a:rPr>
              <a:t>East London – </a:t>
            </a:r>
            <a:r>
              <a:rPr lang="en-US" sz="2800" b="1" dirty="0" err="1" smtClean="0">
                <a:solidFill>
                  <a:srgbClr val="FFFFFF"/>
                </a:solidFill>
              </a:rPr>
              <a:t>Hogsback</a:t>
            </a:r>
            <a:r>
              <a:rPr lang="en-US" sz="2800" b="1" dirty="0" smtClean="0">
                <a:solidFill>
                  <a:srgbClr val="FFFFFF"/>
                </a:solidFill>
              </a:rPr>
              <a:t> - </a:t>
            </a:r>
            <a:r>
              <a:rPr lang="en-US" sz="2800" b="1" dirty="0" err="1" smtClean="0">
                <a:solidFill>
                  <a:srgbClr val="FFFFFF"/>
                </a:solidFill>
              </a:rPr>
              <a:t>Grahamstown</a:t>
            </a:r>
            <a:r>
              <a:rPr lang="en-US" sz="2800" b="1" dirty="0" smtClean="0">
                <a:solidFill>
                  <a:srgbClr val="FFFFFF"/>
                </a:solidFill>
              </a:rPr>
              <a:t>, </a:t>
            </a:r>
            <a:br>
              <a:rPr lang="en-US" sz="2800" b="1" dirty="0" smtClean="0">
                <a:solidFill>
                  <a:srgbClr val="FFFFFF"/>
                </a:solidFill>
              </a:rPr>
            </a:br>
            <a:r>
              <a:rPr lang="en-US" sz="2800" b="1" dirty="0" smtClean="0">
                <a:solidFill>
                  <a:srgbClr val="FFFFFF"/>
                </a:solidFill>
              </a:rPr>
              <a:t>South Africa, 30 June - 4 July 2014</a:t>
            </a:r>
            <a:endParaRPr lang="en-US" sz="2800" dirty="0"/>
          </a:p>
        </p:txBody>
      </p:sp>
      <p:sp>
        <p:nvSpPr>
          <p:cNvPr id="3" name="Content Placeholder 2"/>
          <p:cNvSpPr>
            <a:spLocks noGrp="1"/>
          </p:cNvSpPr>
          <p:nvPr>
            <p:ph idx="1"/>
          </p:nvPr>
        </p:nvSpPr>
        <p:spPr>
          <a:xfrm>
            <a:off x="107950" y="2676292"/>
            <a:ext cx="8856663" cy="4065821"/>
          </a:xfrm>
        </p:spPr>
        <p:txBody>
          <a:bodyPr/>
          <a:lstStyle/>
          <a:p>
            <a:pPr marL="0" indent="0">
              <a:buFontTx/>
              <a:buNone/>
              <a:defRPr/>
            </a:pPr>
            <a:endParaRPr lang="en-US" sz="2800" b="1" dirty="0" smtClean="0">
              <a:solidFill>
                <a:srgbClr val="FFFFFF"/>
              </a:solidFill>
            </a:endParaRPr>
          </a:p>
          <a:p>
            <a:pPr marL="0" indent="0">
              <a:buFontTx/>
              <a:buNone/>
              <a:defRPr/>
            </a:pPr>
            <a:endParaRPr lang="en-US" sz="2800" b="1" dirty="0" smtClean="0">
              <a:solidFill>
                <a:srgbClr val="FFFFFF"/>
              </a:solidFill>
            </a:endParaRPr>
          </a:p>
          <a:p>
            <a:pPr marL="0" indent="0">
              <a:buFontTx/>
              <a:buNone/>
              <a:defRPr/>
            </a:pPr>
            <a:r>
              <a:rPr lang="en-US" sz="2800" b="1" dirty="0" smtClean="0">
                <a:solidFill>
                  <a:srgbClr val="FFFFFF"/>
                </a:solidFill>
              </a:rPr>
              <a:t>Themes:</a:t>
            </a:r>
          </a:p>
          <a:p>
            <a:pPr marL="0" indent="0">
              <a:buFontTx/>
              <a:buNone/>
              <a:defRPr/>
            </a:pPr>
            <a:endParaRPr lang="en-US" sz="2800" b="1" dirty="0" smtClean="0">
              <a:solidFill>
                <a:srgbClr val="FFFFFF"/>
              </a:solidFill>
            </a:endParaRPr>
          </a:p>
          <a:p>
            <a:pPr marL="514350" indent="-514350">
              <a:buFontTx/>
              <a:buAutoNum type="arabicPeriod"/>
              <a:defRPr/>
            </a:pPr>
            <a:r>
              <a:rPr lang="en-US" sz="2800" b="1" dirty="0" smtClean="0">
                <a:solidFill>
                  <a:srgbClr val="FFFFFF"/>
                </a:solidFill>
              </a:rPr>
              <a:t>Applied Ethnomusicology and Institutions</a:t>
            </a:r>
          </a:p>
          <a:p>
            <a:pPr marL="514350" indent="-514350">
              <a:buFontTx/>
              <a:buAutoNum type="arabicPeriod"/>
              <a:defRPr/>
            </a:pPr>
            <a:r>
              <a:rPr lang="en-US" sz="2800" b="1" dirty="0" smtClean="0">
                <a:solidFill>
                  <a:srgbClr val="FFFFFF"/>
                </a:solidFill>
              </a:rPr>
              <a:t>Music and Media</a:t>
            </a:r>
          </a:p>
          <a:p>
            <a:pPr marL="514350" indent="-514350">
              <a:buFontTx/>
              <a:buAutoNum type="arabicPeriod"/>
              <a:defRPr/>
            </a:pPr>
            <a:r>
              <a:rPr lang="en-US" sz="2800" b="1" dirty="0" smtClean="0">
                <a:solidFill>
                  <a:srgbClr val="FFFFFF"/>
                </a:solidFill>
              </a:rPr>
              <a:t>New Work in Applied Ethnomusicology</a:t>
            </a:r>
          </a:p>
          <a:p>
            <a:pPr marL="514350" indent="-514350">
              <a:buFontTx/>
              <a:buAutoNum type="arabicPeriod"/>
              <a:defRPr/>
            </a:pPr>
            <a:endParaRPr lang="en-US" sz="2800" b="1" dirty="0" smtClean="0">
              <a:solidFill>
                <a:srgbClr val="FFFFFF"/>
              </a:solidFill>
            </a:endParaRPr>
          </a:p>
          <a:p>
            <a:pPr marL="0" indent="0">
              <a:buFontTx/>
              <a:buNone/>
              <a:defRPr/>
            </a:pPr>
            <a:endParaRPr lang="en-US" sz="2800" b="1" dirty="0">
              <a:solidFill>
                <a:srgbClr val="FFFFFF"/>
              </a:solidFill>
            </a:endParaRPr>
          </a:p>
          <a:p>
            <a:pPr marL="0" indent="0">
              <a:buFontTx/>
              <a:buNone/>
              <a:defRPr/>
            </a:pPr>
            <a:endParaRPr lang="en-US" sz="2800" b="1" dirty="0" smtClean="0">
              <a:solidFill>
                <a:srgbClr val="FFFFFF"/>
              </a:solidFill>
            </a:endParaRPr>
          </a:p>
          <a:p>
            <a:pPr marL="514350" indent="-514350">
              <a:buFontTx/>
              <a:buAutoNum type="arabicPeriod"/>
              <a:defRPr/>
            </a:pPr>
            <a:endParaRPr lang="en-US" dirty="0"/>
          </a:p>
        </p:txBody>
      </p:sp>
    </p:spTree>
    <p:extLst>
      <p:ext uri="{BB962C8B-B14F-4D97-AF65-F5344CB8AC3E}">
        <p14:creationId xmlns:p14="http://schemas.microsoft.com/office/powerpoint/2010/main" val="31534935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142" y="1"/>
            <a:ext cx="8671182" cy="2389546"/>
          </a:xfrm>
        </p:spPr>
        <p:txBody>
          <a:bodyPr>
            <a:normAutofit fontScale="90000"/>
          </a:bodyPr>
          <a:lstStyle/>
          <a:p>
            <a:r>
              <a:rPr lang="en-US" sz="2800" b="1" dirty="0">
                <a:solidFill>
                  <a:srgbClr val="FFFFFF"/>
                </a:solidFill>
              </a:rPr>
              <a:t/>
            </a:r>
            <a:br>
              <a:rPr lang="en-US" sz="2800" b="1" dirty="0">
                <a:solidFill>
                  <a:srgbClr val="FFFFFF"/>
                </a:solidFill>
              </a:rPr>
            </a:br>
            <a:r>
              <a:rPr lang="en-US" sz="3100" b="1" dirty="0" smtClean="0">
                <a:solidFill>
                  <a:srgbClr val="FFFFFF"/>
                </a:solidFill>
              </a:rPr>
              <a:t>The 5th symposium of the ICTM Study Group </a:t>
            </a:r>
            <a:br>
              <a:rPr lang="en-US" sz="3100" b="1" dirty="0" smtClean="0">
                <a:solidFill>
                  <a:srgbClr val="FFFFFF"/>
                </a:solidFill>
              </a:rPr>
            </a:br>
            <a:r>
              <a:rPr lang="en-US" sz="3100" b="1" dirty="0" smtClean="0">
                <a:solidFill>
                  <a:srgbClr val="FFFFFF"/>
                </a:solidFill>
              </a:rPr>
              <a:t>Applied Ethnomusicology</a:t>
            </a:r>
            <a:r>
              <a:rPr lang="en-US" sz="3100" dirty="0" smtClean="0">
                <a:solidFill>
                  <a:srgbClr val="FFFFFF"/>
                </a:solidFill>
              </a:rPr>
              <a:t/>
            </a:r>
            <a:br>
              <a:rPr lang="en-US" sz="3100" dirty="0" smtClean="0">
                <a:solidFill>
                  <a:srgbClr val="FFFFFF"/>
                </a:solidFill>
              </a:rPr>
            </a:br>
            <a:r>
              <a:rPr lang="en-US" sz="3100" dirty="0" smtClean="0">
                <a:solidFill>
                  <a:srgbClr val="FFFFFF"/>
                </a:solidFill>
              </a:rPr>
              <a:t/>
            </a:r>
            <a:br>
              <a:rPr lang="en-US" sz="3100" dirty="0" smtClean="0">
                <a:solidFill>
                  <a:srgbClr val="FFFFFF"/>
                </a:solidFill>
              </a:rPr>
            </a:br>
            <a:r>
              <a:rPr lang="en-US" sz="3100" b="1" dirty="0" smtClean="0">
                <a:solidFill>
                  <a:srgbClr val="FFFFFF"/>
                </a:solidFill>
              </a:rPr>
              <a:t>Cape Breton, </a:t>
            </a:r>
            <a:br>
              <a:rPr lang="en-US" sz="3100" b="1" dirty="0" smtClean="0">
                <a:solidFill>
                  <a:srgbClr val="FFFFFF"/>
                </a:solidFill>
              </a:rPr>
            </a:br>
            <a:r>
              <a:rPr lang="en-US" sz="3100" b="1" dirty="0" smtClean="0">
                <a:solidFill>
                  <a:srgbClr val="FFFFFF"/>
                </a:solidFill>
              </a:rPr>
              <a:t>Canada, 5 – 9 October 2016</a:t>
            </a:r>
            <a:endParaRPr lang="en-US" sz="3100" dirty="0"/>
          </a:p>
        </p:txBody>
      </p:sp>
      <p:sp>
        <p:nvSpPr>
          <p:cNvPr id="3" name="Content Placeholder 2"/>
          <p:cNvSpPr>
            <a:spLocks noGrp="1"/>
          </p:cNvSpPr>
          <p:nvPr>
            <p:ph idx="1"/>
          </p:nvPr>
        </p:nvSpPr>
        <p:spPr>
          <a:xfrm>
            <a:off x="457200" y="2867456"/>
            <a:ext cx="8446124" cy="3258707"/>
          </a:xfrm>
        </p:spPr>
        <p:txBody>
          <a:bodyPr>
            <a:normAutofit fontScale="92500" lnSpcReduction="10000"/>
          </a:bodyPr>
          <a:lstStyle/>
          <a:p>
            <a:pPr marL="0" indent="0">
              <a:buNone/>
            </a:pPr>
            <a:r>
              <a:rPr lang="en-US" sz="3000" b="1" dirty="0" smtClean="0">
                <a:solidFill>
                  <a:srgbClr val="FFFFFF"/>
                </a:solidFill>
              </a:rPr>
              <a:t>Themes:</a:t>
            </a:r>
          </a:p>
          <a:p>
            <a:pPr marL="0" indent="0">
              <a:buNone/>
            </a:pPr>
            <a:endParaRPr lang="en-US" sz="3000" b="1" dirty="0" smtClean="0">
              <a:solidFill>
                <a:srgbClr val="FFFFFF"/>
              </a:solidFill>
            </a:endParaRPr>
          </a:p>
          <a:p>
            <a:pPr marL="514350" indent="-514350">
              <a:buAutoNum type="arabicPeriod"/>
            </a:pPr>
            <a:r>
              <a:rPr lang="en-US" sz="3000" b="1" dirty="0" smtClean="0">
                <a:solidFill>
                  <a:srgbClr val="FFFFFF"/>
                </a:solidFill>
              </a:rPr>
              <a:t>Music</a:t>
            </a:r>
            <a:r>
              <a:rPr lang="en-US" sz="3000" b="1" dirty="0">
                <a:solidFill>
                  <a:srgbClr val="FFFFFF"/>
                </a:solidFill>
              </a:rPr>
              <a:t>, </a:t>
            </a:r>
            <a:r>
              <a:rPr lang="en-US" sz="3000" b="1" dirty="0" err="1" smtClean="0">
                <a:solidFill>
                  <a:srgbClr val="FFFFFF"/>
                </a:solidFill>
              </a:rPr>
              <a:t>Labour</a:t>
            </a:r>
            <a:r>
              <a:rPr lang="en-US" sz="3000" b="1" dirty="0" smtClean="0">
                <a:solidFill>
                  <a:srgbClr val="FFFFFF"/>
                </a:solidFill>
              </a:rPr>
              <a:t>, </a:t>
            </a:r>
            <a:r>
              <a:rPr lang="en-US" sz="3000" b="1" dirty="0">
                <a:solidFill>
                  <a:srgbClr val="FFFFFF"/>
                </a:solidFill>
              </a:rPr>
              <a:t>and </a:t>
            </a:r>
            <a:r>
              <a:rPr lang="en-US" sz="3000" b="1" dirty="0" smtClean="0">
                <a:solidFill>
                  <a:srgbClr val="FFFFFF"/>
                </a:solidFill>
              </a:rPr>
              <a:t>Exchange</a:t>
            </a:r>
          </a:p>
          <a:p>
            <a:pPr marL="514350" indent="-514350">
              <a:buAutoNum type="arabicPeriod"/>
            </a:pPr>
            <a:r>
              <a:rPr lang="en-US" sz="3000" b="1" dirty="0" smtClean="0">
                <a:solidFill>
                  <a:srgbClr val="FFFFFF"/>
                </a:solidFill>
              </a:rPr>
              <a:t>Research </a:t>
            </a:r>
            <a:r>
              <a:rPr lang="en-US" sz="3000" b="1" dirty="0">
                <a:solidFill>
                  <a:srgbClr val="FFFFFF"/>
                </a:solidFill>
              </a:rPr>
              <a:t>Methodologies for the 21st century: Collaboration and </a:t>
            </a:r>
            <a:r>
              <a:rPr lang="en-US" sz="3000" b="1" dirty="0" smtClean="0">
                <a:solidFill>
                  <a:srgbClr val="FFFFFF"/>
                </a:solidFill>
              </a:rPr>
              <a:t>Criticality</a:t>
            </a:r>
          </a:p>
          <a:p>
            <a:pPr marL="514350" indent="-514350">
              <a:buAutoNum type="arabicPeriod"/>
            </a:pPr>
            <a:r>
              <a:rPr lang="en-US" sz="3000" b="1" i="1" dirty="0">
                <a:solidFill>
                  <a:srgbClr val="FFFFFF"/>
                </a:solidFill>
              </a:rPr>
              <a:t> </a:t>
            </a:r>
            <a:r>
              <a:rPr lang="en-US" sz="3000" b="1" dirty="0" smtClean="0">
                <a:solidFill>
                  <a:srgbClr val="FFFFFF"/>
                </a:solidFill>
              </a:rPr>
              <a:t> </a:t>
            </a:r>
            <a:r>
              <a:rPr lang="en-US" sz="3000" b="1" dirty="0">
                <a:solidFill>
                  <a:srgbClr val="FFFFFF"/>
                </a:solidFill>
              </a:rPr>
              <a:t>Intangible Cultural Heritage in Contemporary Societies</a:t>
            </a:r>
            <a:endParaRPr lang="en-US" sz="3000" b="1" dirty="0" smtClean="0">
              <a:solidFill>
                <a:srgbClr val="FFFFFF"/>
              </a:solidFill>
            </a:endParaRPr>
          </a:p>
          <a:p>
            <a:pPr marL="514350" indent="-514350">
              <a:buAutoNum type="arabicPeriod"/>
            </a:pPr>
            <a:endParaRPr lang="en-US" dirty="0"/>
          </a:p>
        </p:txBody>
      </p:sp>
    </p:spTree>
    <p:extLst>
      <p:ext uri="{BB962C8B-B14F-4D97-AF65-F5344CB8AC3E}">
        <p14:creationId xmlns:p14="http://schemas.microsoft.com/office/powerpoint/2010/main" val="27129445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endParaRPr lang="en-US" dirty="0"/>
          </a:p>
        </p:txBody>
      </p:sp>
      <p:sp>
        <p:nvSpPr>
          <p:cNvPr id="3" name="Content Placeholder 2"/>
          <p:cNvSpPr>
            <a:spLocks noGrp="1"/>
          </p:cNvSpPr>
          <p:nvPr>
            <p:ph idx="1"/>
          </p:nvPr>
        </p:nvSpPr>
        <p:spPr>
          <a:xfrm>
            <a:off x="621065" y="351833"/>
            <a:ext cx="8229600" cy="6325244"/>
          </a:xfrm>
        </p:spPr>
        <p:txBody>
          <a:bodyPr>
            <a:normAutofit fontScale="77500" lnSpcReduction="20000"/>
          </a:bodyPr>
          <a:lstStyle/>
          <a:p>
            <a:pPr marL="0" indent="0" algn="r">
              <a:buNone/>
            </a:pPr>
            <a:endParaRPr lang="en-US" sz="2400" b="1" dirty="0" smtClean="0"/>
          </a:p>
          <a:p>
            <a:pPr marL="0" indent="0" algn="r">
              <a:buNone/>
            </a:pP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Programme</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Committee </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r">
              <a:buNone/>
            </a:pP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Beverley </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Diamond, Co-chair</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Salwa</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Castelo</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Branco</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Co-chair </a:t>
            </a:r>
            <a:endPar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r">
              <a:buNone/>
            </a:pP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Samuel </a:t>
            </a:r>
            <a:r>
              <a:rPr lang="en-U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Araujo</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Gage </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Averill</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Jayson </a:t>
            </a:r>
            <a:r>
              <a:rPr lang="en-U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Beaster</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-Jones</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Svanibor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Pettan</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Anne Rasmussen</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Tan </a:t>
            </a:r>
            <a:r>
              <a:rPr lang="en-U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Sooi</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Beng</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r">
              <a:buNone/>
            </a:pPr>
            <a:endPar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r">
              <a:buNone/>
            </a:pP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LocaL</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arrangements Committee </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r">
              <a:buNone/>
            </a:pP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Colin </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Quigley, Co-chair </a:t>
            </a:r>
            <a:endPar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r">
              <a:buNone/>
            </a:pP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Aileen </a:t>
            </a:r>
            <a:r>
              <a:rPr lang="en-U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Dillane</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Co-chair </a:t>
            </a:r>
            <a:endPar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r">
              <a:buNone/>
            </a:pPr>
            <a:r>
              <a:rPr lang="en-US"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Orfhlaith</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Ní </a:t>
            </a:r>
            <a:r>
              <a:rPr lang="en-U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Bhriain</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r">
              <a:buNone/>
            </a:pP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Mats </a:t>
            </a:r>
            <a:r>
              <a:rPr lang="en-U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Melin</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Niall Keegan </a:t>
            </a:r>
            <a:endPar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r">
              <a:buNone/>
            </a:pP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Sandra Joyce</a:t>
            </a:r>
          </a:p>
          <a:p>
            <a:pPr marL="0" indent="0" algn="r">
              <a:buNone/>
            </a:pP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Catherine Foley </a:t>
            </a:r>
          </a:p>
        </p:txBody>
      </p:sp>
      <p:pic>
        <p:nvPicPr>
          <p:cNvPr id="6" name="Picture 5" descr="program cov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52467" cy="6858000"/>
          </a:xfrm>
          <a:prstGeom prst="rect">
            <a:avLst/>
          </a:prstGeom>
        </p:spPr>
      </p:pic>
    </p:spTree>
    <p:extLst>
      <p:ext uri="{BB962C8B-B14F-4D97-AF65-F5344CB8AC3E}">
        <p14:creationId xmlns:p14="http://schemas.microsoft.com/office/powerpoint/2010/main" val="4292103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a:xfrm>
            <a:off x="0" y="1600200"/>
            <a:ext cx="9144000" cy="4525963"/>
          </a:xfrm>
        </p:spPr>
        <p:txBody>
          <a:bodyPr/>
          <a:lstStyle/>
          <a:p>
            <a:pPr marL="0" indent="0" algn="ctr">
              <a:buFontTx/>
              <a:buNone/>
              <a:defRPr/>
            </a:pPr>
            <a:r>
              <a:rPr lang="en-US" sz="4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The four principal volumes </a:t>
            </a:r>
          </a:p>
          <a:p>
            <a:pPr marL="0" indent="0" algn="ctr">
              <a:buFontTx/>
              <a:buNone/>
              <a:defRPr/>
            </a:pPr>
            <a:r>
              <a:rPr lang="en-US" sz="4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from the 21</a:t>
            </a:r>
            <a:r>
              <a:rPr lang="en-US" sz="4400" b="1" baseline="30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st</a:t>
            </a:r>
            <a:r>
              <a:rPr lang="en-US" sz="4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century with focus on</a:t>
            </a:r>
          </a:p>
          <a:p>
            <a:pPr marL="0" indent="0" algn="ctr">
              <a:buFontTx/>
              <a:buNone/>
              <a:defRPr/>
            </a:pPr>
            <a:r>
              <a:rPr lang="en-US" sz="4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applied ethnomusicology </a:t>
            </a:r>
            <a:endParaRPr lang="en-US" sz="4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4896512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0962" name="Picture 3" descr="5.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7995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
          </p:nvPr>
        </p:nvSpPr>
        <p:spPr/>
        <p:txBody>
          <a:bodyPr/>
          <a:lstStyle/>
          <a:p>
            <a:pPr>
              <a:defRPr/>
            </a:pPr>
            <a:endParaRPr lang="en-US" dirty="0"/>
          </a:p>
        </p:txBody>
      </p:sp>
      <p:pic>
        <p:nvPicPr>
          <p:cNvPr id="40964" name="Picture 6" descr="5 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0"/>
            <a:ext cx="4692337"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0910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a:defRPr/>
            </a:pPr>
            <a:endParaRPr lang="en-US"/>
          </a:p>
        </p:txBody>
      </p:sp>
      <p:pic>
        <p:nvPicPr>
          <p:cNvPr id="41987" name="Picture 4" descr="applied EM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0"/>
            <a:ext cx="53276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5.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7425" y="0"/>
            <a:ext cx="436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15217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8038703"/>
              </p:ext>
            </p:extLst>
          </p:nvPr>
        </p:nvGraphicFramePr>
        <p:xfrm>
          <a:off x="0" y="-101600"/>
          <a:ext cx="9144000" cy="7366000"/>
        </p:xfrm>
        <a:graphic>
          <a:graphicData uri="http://schemas.openxmlformats.org/drawingml/2006/table">
            <a:tbl>
              <a:tblPr firstRow="1" bandRow="1">
                <a:tableStyleId>{5C22544A-7EE6-4342-B048-85BDC9FD1C3A}</a:tableStyleId>
              </a:tblPr>
              <a:tblGrid>
                <a:gridCol w="4826000"/>
                <a:gridCol w="4318000"/>
              </a:tblGrid>
              <a:tr h="561386">
                <a:tc>
                  <a:txBody>
                    <a:bodyPr/>
                    <a:lstStyle/>
                    <a:p>
                      <a:pPr algn="l"/>
                      <a:r>
                        <a:rPr lang="en-US" sz="2400" dirty="0" smtClean="0">
                          <a:latin typeface="+mn-lt"/>
                        </a:rPr>
                        <a:t>PRESIDENT</a:t>
                      </a:r>
                      <a:endParaRPr lang="en-US" sz="2400" dirty="0">
                        <a:latin typeface="+mn-lt"/>
                      </a:endParaRPr>
                    </a:p>
                  </a:txBody>
                  <a:tcPr/>
                </a:tc>
                <a:tc>
                  <a:txBody>
                    <a:bodyPr/>
                    <a:lstStyle/>
                    <a:p>
                      <a:pPr algn="l"/>
                      <a:r>
                        <a:rPr lang="en-US" sz="2400" dirty="0" smtClean="0">
                          <a:latin typeface="+mn-lt"/>
                        </a:rPr>
                        <a:t>SECRETARY GENERAL</a:t>
                      </a:r>
                      <a:endParaRPr lang="en-US" sz="2400" dirty="0">
                        <a:latin typeface="+mn-lt"/>
                      </a:endParaRPr>
                    </a:p>
                  </a:txBody>
                  <a:tcPr/>
                </a:tc>
              </a:tr>
              <a:tr h="6804614">
                <a:tc>
                  <a:txBody>
                    <a:bodyPr/>
                    <a:lstStyle/>
                    <a:p>
                      <a:pPr>
                        <a:lnSpc>
                          <a:spcPct val="100000"/>
                        </a:lnSpc>
                      </a:pPr>
                      <a:endParaRPr lang="en-US" sz="1800" b="1" kern="1200" dirty="0" smtClean="0">
                        <a:solidFill>
                          <a:schemeClr val="tx1"/>
                        </a:solidFill>
                        <a:latin typeface="+mn-lt"/>
                        <a:ea typeface="+mn-ea"/>
                        <a:cs typeface="Cambria"/>
                      </a:endParaRPr>
                    </a:p>
                    <a:p>
                      <a:pPr>
                        <a:lnSpc>
                          <a:spcPct val="100000"/>
                        </a:lnSpc>
                      </a:pPr>
                      <a:r>
                        <a:rPr lang="en-US" sz="1800" b="1" kern="1200" dirty="0" smtClean="0">
                          <a:solidFill>
                            <a:schemeClr val="tx1"/>
                          </a:solidFill>
                          <a:latin typeface="+mn-lt"/>
                          <a:ea typeface="+mn-ea"/>
                          <a:cs typeface="Cambria"/>
                        </a:rPr>
                        <a:t>Ralph Vaughan Williams, UK (1947–1958)</a:t>
                      </a:r>
                    </a:p>
                    <a:p>
                      <a:pPr>
                        <a:lnSpc>
                          <a:spcPct val="100000"/>
                        </a:lnSpc>
                      </a:pPr>
                      <a:endParaRPr lang="en-US" sz="1800" b="1" kern="1200" dirty="0" smtClean="0">
                        <a:solidFill>
                          <a:schemeClr val="tx1"/>
                        </a:solidFill>
                        <a:latin typeface="+mn-lt"/>
                        <a:ea typeface="+mn-ea"/>
                        <a:cs typeface="Cambria"/>
                      </a:endParaRPr>
                    </a:p>
                    <a:p>
                      <a:pPr>
                        <a:lnSpc>
                          <a:spcPct val="100000"/>
                        </a:lnSpc>
                      </a:pPr>
                      <a:r>
                        <a:rPr lang="en-US" sz="1800" b="1" kern="1200" dirty="0" err="1" smtClean="0">
                          <a:solidFill>
                            <a:schemeClr val="tx1"/>
                          </a:solidFill>
                          <a:latin typeface="+mn-lt"/>
                          <a:ea typeface="+mn-ea"/>
                          <a:cs typeface="Cambria"/>
                        </a:rPr>
                        <a:t>Jaap</a:t>
                      </a:r>
                      <a:r>
                        <a:rPr lang="en-US" sz="1800" b="1" kern="1200" dirty="0" smtClean="0">
                          <a:solidFill>
                            <a:schemeClr val="tx1"/>
                          </a:solidFill>
                          <a:latin typeface="+mn-lt"/>
                          <a:ea typeface="+mn-ea"/>
                          <a:cs typeface="Cambria"/>
                        </a:rPr>
                        <a:t> </a:t>
                      </a:r>
                      <a:r>
                        <a:rPr lang="en-US" sz="1800" b="1" kern="1200" dirty="0" err="1" smtClean="0">
                          <a:solidFill>
                            <a:schemeClr val="tx1"/>
                          </a:solidFill>
                          <a:latin typeface="+mn-lt"/>
                          <a:ea typeface="+mn-ea"/>
                          <a:cs typeface="Cambria"/>
                        </a:rPr>
                        <a:t>Kunst</a:t>
                      </a:r>
                      <a:r>
                        <a:rPr lang="en-US" sz="1800" b="1" kern="1200" dirty="0" smtClean="0">
                          <a:solidFill>
                            <a:schemeClr val="tx1"/>
                          </a:solidFill>
                          <a:latin typeface="+mn-lt"/>
                          <a:ea typeface="+mn-ea"/>
                          <a:cs typeface="Cambria"/>
                        </a:rPr>
                        <a:t>, The Netherlands (1959–1960)</a:t>
                      </a:r>
                    </a:p>
                    <a:p>
                      <a:pPr>
                        <a:lnSpc>
                          <a:spcPct val="100000"/>
                        </a:lnSpc>
                      </a:pPr>
                      <a:endParaRPr lang="en-US" sz="1800" b="1" kern="1200" dirty="0" smtClean="0">
                        <a:solidFill>
                          <a:schemeClr val="tx1"/>
                        </a:solidFill>
                        <a:latin typeface="+mn-lt"/>
                        <a:ea typeface="+mn-ea"/>
                        <a:cs typeface="Cambria"/>
                      </a:endParaRPr>
                    </a:p>
                    <a:p>
                      <a:pPr>
                        <a:lnSpc>
                          <a:spcPct val="100000"/>
                        </a:lnSpc>
                      </a:pPr>
                      <a:r>
                        <a:rPr lang="en-US" sz="1800" b="1" kern="1200" dirty="0" err="1" smtClean="0">
                          <a:solidFill>
                            <a:schemeClr val="tx1"/>
                          </a:solidFill>
                          <a:latin typeface="+mn-lt"/>
                          <a:ea typeface="+mn-ea"/>
                          <a:cs typeface="Cambria"/>
                        </a:rPr>
                        <a:t>Zoltán</a:t>
                      </a:r>
                      <a:r>
                        <a:rPr lang="en-US" sz="1800" b="1" kern="1200" dirty="0" smtClean="0">
                          <a:solidFill>
                            <a:schemeClr val="tx1"/>
                          </a:solidFill>
                          <a:latin typeface="+mn-lt"/>
                          <a:ea typeface="+mn-ea"/>
                          <a:cs typeface="Cambria"/>
                        </a:rPr>
                        <a:t> </a:t>
                      </a:r>
                      <a:r>
                        <a:rPr lang="en-US" sz="1800" b="1" kern="1200" dirty="0" err="1" smtClean="0">
                          <a:solidFill>
                            <a:schemeClr val="tx1"/>
                          </a:solidFill>
                          <a:latin typeface="+mn-lt"/>
                          <a:ea typeface="+mn-ea"/>
                          <a:cs typeface="Cambria"/>
                        </a:rPr>
                        <a:t>Kodály</a:t>
                      </a:r>
                      <a:r>
                        <a:rPr lang="en-US" sz="1800" b="1" kern="1200" dirty="0" smtClean="0">
                          <a:solidFill>
                            <a:schemeClr val="tx1"/>
                          </a:solidFill>
                          <a:latin typeface="+mn-lt"/>
                          <a:ea typeface="+mn-ea"/>
                          <a:cs typeface="Cambria"/>
                        </a:rPr>
                        <a:t>, Hungary (1961–1967)</a:t>
                      </a:r>
                    </a:p>
                    <a:p>
                      <a:pPr>
                        <a:lnSpc>
                          <a:spcPct val="100000"/>
                        </a:lnSpc>
                      </a:pPr>
                      <a:endParaRPr lang="en-US" sz="1800" b="1" kern="1200" dirty="0" smtClean="0">
                        <a:solidFill>
                          <a:schemeClr val="tx1"/>
                        </a:solidFill>
                        <a:latin typeface="+mn-lt"/>
                        <a:ea typeface="+mn-ea"/>
                        <a:cs typeface="Cambria"/>
                      </a:endParaRPr>
                    </a:p>
                    <a:p>
                      <a:pPr>
                        <a:lnSpc>
                          <a:spcPct val="100000"/>
                        </a:lnSpc>
                      </a:pPr>
                      <a:r>
                        <a:rPr lang="en-US" sz="1800" b="1" kern="1200" dirty="0" smtClean="0">
                          <a:solidFill>
                            <a:schemeClr val="tx1"/>
                          </a:solidFill>
                          <a:latin typeface="+mn-lt"/>
                          <a:ea typeface="+mn-ea"/>
                          <a:cs typeface="Cambria"/>
                        </a:rPr>
                        <a:t>Willard Rhodes, USA (1967–1973)</a:t>
                      </a:r>
                    </a:p>
                    <a:p>
                      <a:pPr>
                        <a:lnSpc>
                          <a:spcPct val="100000"/>
                        </a:lnSpc>
                      </a:pPr>
                      <a:endParaRPr lang="en-US" sz="1800" b="1" kern="1200" dirty="0" smtClean="0">
                        <a:solidFill>
                          <a:schemeClr val="tx1"/>
                        </a:solidFill>
                        <a:latin typeface="+mn-lt"/>
                        <a:ea typeface="+mn-ea"/>
                        <a:cs typeface="Cambria"/>
                      </a:endParaRPr>
                    </a:p>
                    <a:p>
                      <a:pPr>
                        <a:lnSpc>
                          <a:spcPct val="100000"/>
                        </a:lnSpc>
                      </a:pPr>
                      <a:r>
                        <a:rPr lang="en-US" sz="1800" b="1" kern="1200" dirty="0" smtClean="0">
                          <a:solidFill>
                            <a:schemeClr val="tx1"/>
                          </a:solidFill>
                          <a:latin typeface="+mn-lt"/>
                          <a:ea typeface="+mn-ea"/>
                          <a:cs typeface="Cambria"/>
                        </a:rPr>
                        <a:t>Klaus P. </a:t>
                      </a:r>
                      <a:r>
                        <a:rPr lang="en-US" sz="1800" b="1" kern="1200" dirty="0" err="1" smtClean="0">
                          <a:solidFill>
                            <a:schemeClr val="tx1"/>
                          </a:solidFill>
                          <a:latin typeface="+mn-lt"/>
                          <a:ea typeface="+mn-ea"/>
                          <a:cs typeface="Cambria"/>
                        </a:rPr>
                        <a:t>Wachsmann</a:t>
                      </a:r>
                      <a:r>
                        <a:rPr lang="en-US" sz="1800" b="1" kern="1200" dirty="0" smtClean="0">
                          <a:solidFill>
                            <a:schemeClr val="tx1"/>
                          </a:solidFill>
                          <a:latin typeface="+mn-lt"/>
                          <a:ea typeface="+mn-ea"/>
                          <a:cs typeface="Cambria"/>
                        </a:rPr>
                        <a:t>, USA (1973–1977)</a:t>
                      </a:r>
                    </a:p>
                    <a:p>
                      <a:pPr>
                        <a:lnSpc>
                          <a:spcPct val="100000"/>
                        </a:lnSpc>
                      </a:pPr>
                      <a:endParaRPr lang="en-US" sz="1800" b="1" kern="1200" dirty="0" smtClean="0">
                        <a:solidFill>
                          <a:schemeClr val="tx1"/>
                        </a:solidFill>
                        <a:latin typeface="+mn-lt"/>
                        <a:ea typeface="+mn-ea"/>
                        <a:cs typeface="Cambria"/>
                      </a:endParaRPr>
                    </a:p>
                    <a:p>
                      <a:pPr>
                        <a:lnSpc>
                          <a:spcPct val="100000"/>
                        </a:lnSpc>
                      </a:pPr>
                      <a:r>
                        <a:rPr lang="en-US" sz="1800" b="1" kern="1200" dirty="0" err="1" smtClean="0">
                          <a:solidFill>
                            <a:schemeClr val="tx1"/>
                          </a:solidFill>
                          <a:latin typeface="+mn-lt"/>
                          <a:ea typeface="+mn-ea"/>
                          <a:cs typeface="Cambria"/>
                        </a:rPr>
                        <a:t>Poul</a:t>
                      </a:r>
                      <a:r>
                        <a:rPr lang="en-US" sz="1800" b="1" kern="1200" dirty="0" smtClean="0">
                          <a:solidFill>
                            <a:schemeClr val="tx1"/>
                          </a:solidFill>
                          <a:latin typeface="+mn-lt"/>
                          <a:ea typeface="+mn-ea"/>
                          <a:cs typeface="Cambria"/>
                        </a:rPr>
                        <a:t> </a:t>
                      </a:r>
                      <a:r>
                        <a:rPr lang="en-US" sz="1800" b="1" kern="1200" dirty="0" err="1" smtClean="0">
                          <a:solidFill>
                            <a:schemeClr val="tx1"/>
                          </a:solidFill>
                          <a:latin typeface="+mn-lt"/>
                          <a:ea typeface="+mn-ea"/>
                          <a:cs typeface="Cambria"/>
                        </a:rPr>
                        <a:t>Rovsing</a:t>
                      </a:r>
                      <a:r>
                        <a:rPr lang="en-US" sz="1800" b="1" kern="1200" dirty="0" smtClean="0">
                          <a:solidFill>
                            <a:schemeClr val="tx1"/>
                          </a:solidFill>
                          <a:latin typeface="+mn-lt"/>
                          <a:ea typeface="+mn-ea"/>
                          <a:cs typeface="Cambria"/>
                        </a:rPr>
                        <a:t> Olsen, Denmark (1977–1982)</a:t>
                      </a:r>
                    </a:p>
                    <a:p>
                      <a:pPr>
                        <a:lnSpc>
                          <a:spcPct val="100000"/>
                        </a:lnSpc>
                      </a:pPr>
                      <a:endParaRPr lang="en-US" sz="1800" b="1" kern="1200" dirty="0" smtClean="0">
                        <a:solidFill>
                          <a:schemeClr val="tx1"/>
                        </a:solidFill>
                        <a:latin typeface="+mn-lt"/>
                        <a:ea typeface="+mn-ea"/>
                        <a:cs typeface="Cambria"/>
                      </a:endParaRPr>
                    </a:p>
                    <a:p>
                      <a:pPr>
                        <a:lnSpc>
                          <a:spcPct val="100000"/>
                        </a:lnSpc>
                      </a:pPr>
                      <a:r>
                        <a:rPr lang="en-US" sz="1800" b="1" kern="1200" dirty="0" smtClean="0">
                          <a:solidFill>
                            <a:schemeClr val="tx1"/>
                          </a:solidFill>
                          <a:latin typeface="+mn-lt"/>
                          <a:ea typeface="+mn-ea"/>
                          <a:cs typeface="Cambria"/>
                        </a:rPr>
                        <a:t>Erich </a:t>
                      </a:r>
                      <a:r>
                        <a:rPr lang="en-US" sz="1800" b="1" kern="1200" dirty="0" err="1" smtClean="0">
                          <a:solidFill>
                            <a:schemeClr val="tx1"/>
                          </a:solidFill>
                          <a:latin typeface="+mn-lt"/>
                          <a:ea typeface="+mn-ea"/>
                          <a:cs typeface="Cambria"/>
                        </a:rPr>
                        <a:t>Stockmann</a:t>
                      </a:r>
                      <a:r>
                        <a:rPr lang="en-US" sz="1800" b="1" kern="1200" dirty="0" smtClean="0">
                          <a:solidFill>
                            <a:schemeClr val="tx1"/>
                          </a:solidFill>
                          <a:latin typeface="+mn-lt"/>
                          <a:ea typeface="+mn-ea"/>
                          <a:cs typeface="Cambria"/>
                        </a:rPr>
                        <a:t>, Germany (1982–1997)</a:t>
                      </a:r>
                    </a:p>
                    <a:p>
                      <a:pPr>
                        <a:lnSpc>
                          <a:spcPct val="100000"/>
                        </a:lnSpc>
                      </a:pPr>
                      <a:endParaRPr lang="en-US" sz="1800" b="1" kern="1200" dirty="0" smtClean="0">
                        <a:solidFill>
                          <a:schemeClr val="tx1"/>
                        </a:solidFill>
                        <a:latin typeface="+mn-lt"/>
                        <a:ea typeface="+mn-ea"/>
                        <a:cs typeface="Cambria"/>
                      </a:endParaRPr>
                    </a:p>
                    <a:p>
                      <a:pPr>
                        <a:lnSpc>
                          <a:spcPct val="100000"/>
                        </a:lnSpc>
                      </a:pPr>
                      <a:r>
                        <a:rPr lang="en-US" sz="1800" b="1" kern="1200" dirty="0" smtClean="0">
                          <a:solidFill>
                            <a:schemeClr val="tx1"/>
                          </a:solidFill>
                          <a:latin typeface="+mn-lt"/>
                          <a:ea typeface="+mn-ea"/>
                          <a:cs typeface="Cambria"/>
                        </a:rPr>
                        <a:t>Anthony Seeger, USA (1997–1999)</a:t>
                      </a:r>
                    </a:p>
                    <a:p>
                      <a:pPr>
                        <a:lnSpc>
                          <a:spcPct val="100000"/>
                        </a:lnSpc>
                      </a:pPr>
                      <a:endParaRPr lang="en-US" sz="1800" b="1" kern="1200" dirty="0" smtClean="0">
                        <a:solidFill>
                          <a:schemeClr val="tx1"/>
                        </a:solidFill>
                        <a:latin typeface="+mn-lt"/>
                        <a:ea typeface="+mn-ea"/>
                        <a:cs typeface="Cambria"/>
                      </a:endParaRPr>
                    </a:p>
                    <a:p>
                      <a:pPr>
                        <a:lnSpc>
                          <a:spcPct val="100000"/>
                        </a:lnSpc>
                      </a:pPr>
                      <a:r>
                        <a:rPr lang="en-US" sz="1800" b="1" kern="1200" dirty="0" err="1" smtClean="0">
                          <a:solidFill>
                            <a:schemeClr val="tx1"/>
                          </a:solidFill>
                          <a:latin typeface="+mn-lt"/>
                          <a:ea typeface="+mn-ea"/>
                          <a:cs typeface="Cambria"/>
                        </a:rPr>
                        <a:t>Krister</a:t>
                      </a:r>
                      <a:r>
                        <a:rPr lang="en-US" sz="1800" b="1" kern="1200" dirty="0" smtClean="0">
                          <a:solidFill>
                            <a:schemeClr val="tx1"/>
                          </a:solidFill>
                          <a:latin typeface="+mn-lt"/>
                          <a:ea typeface="+mn-ea"/>
                          <a:cs typeface="Cambria"/>
                        </a:rPr>
                        <a:t> </a:t>
                      </a:r>
                      <a:r>
                        <a:rPr lang="en-US" sz="1800" b="1" kern="1200" dirty="0" err="1" smtClean="0">
                          <a:solidFill>
                            <a:schemeClr val="tx1"/>
                          </a:solidFill>
                          <a:latin typeface="+mn-lt"/>
                          <a:ea typeface="+mn-ea"/>
                          <a:cs typeface="Cambria"/>
                        </a:rPr>
                        <a:t>Malm</a:t>
                      </a:r>
                      <a:r>
                        <a:rPr lang="en-US" sz="1800" b="1" kern="1200" dirty="0" smtClean="0">
                          <a:solidFill>
                            <a:schemeClr val="tx1"/>
                          </a:solidFill>
                          <a:latin typeface="+mn-lt"/>
                          <a:ea typeface="+mn-ea"/>
                          <a:cs typeface="Cambria"/>
                        </a:rPr>
                        <a:t>, Sweden (1999–2005)</a:t>
                      </a:r>
                    </a:p>
                    <a:p>
                      <a:pPr>
                        <a:lnSpc>
                          <a:spcPct val="100000"/>
                        </a:lnSpc>
                      </a:pPr>
                      <a:endParaRPr lang="en-US" sz="1800" b="1" kern="1200" dirty="0" smtClean="0">
                        <a:solidFill>
                          <a:schemeClr val="tx1"/>
                        </a:solidFill>
                        <a:latin typeface="+mn-lt"/>
                        <a:ea typeface="+mn-ea"/>
                        <a:cs typeface="Cambria"/>
                      </a:endParaRPr>
                    </a:p>
                    <a:p>
                      <a:pPr>
                        <a:lnSpc>
                          <a:spcPct val="100000"/>
                        </a:lnSpc>
                      </a:pPr>
                      <a:r>
                        <a:rPr lang="en-US" sz="1800" b="1" kern="1200" dirty="0" smtClean="0">
                          <a:solidFill>
                            <a:schemeClr val="tx1"/>
                          </a:solidFill>
                          <a:latin typeface="+mn-lt"/>
                          <a:ea typeface="+mn-ea"/>
                          <a:cs typeface="Cambria"/>
                        </a:rPr>
                        <a:t>Adrienne L. </a:t>
                      </a:r>
                      <a:r>
                        <a:rPr lang="en-US" sz="1800" b="1" kern="1200" dirty="0" err="1" smtClean="0">
                          <a:solidFill>
                            <a:schemeClr val="tx1"/>
                          </a:solidFill>
                          <a:latin typeface="+mn-lt"/>
                          <a:ea typeface="+mn-ea"/>
                          <a:cs typeface="Cambria"/>
                        </a:rPr>
                        <a:t>Kaeppler</a:t>
                      </a:r>
                      <a:r>
                        <a:rPr lang="en-US" sz="1800" b="1" kern="1200" dirty="0" smtClean="0">
                          <a:solidFill>
                            <a:schemeClr val="tx1"/>
                          </a:solidFill>
                          <a:latin typeface="+mn-lt"/>
                          <a:ea typeface="+mn-ea"/>
                          <a:cs typeface="Cambria"/>
                        </a:rPr>
                        <a:t>, USA (2005–2013)</a:t>
                      </a:r>
                    </a:p>
                    <a:p>
                      <a:pPr>
                        <a:lnSpc>
                          <a:spcPct val="100000"/>
                        </a:lnSpc>
                      </a:pPr>
                      <a:endParaRPr lang="en-US" sz="1800" b="1" kern="1200" dirty="0" smtClean="0">
                        <a:solidFill>
                          <a:schemeClr val="tx1"/>
                        </a:solidFill>
                        <a:latin typeface="+mn-lt"/>
                        <a:ea typeface="+mn-ea"/>
                        <a:cs typeface="Cambria"/>
                      </a:endParaRPr>
                    </a:p>
                    <a:p>
                      <a:pPr>
                        <a:lnSpc>
                          <a:spcPct val="100000"/>
                        </a:lnSpc>
                      </a:pPr>
                      <a:r>
                        <a:rPr lang="en-US" sz="1800" b="1" kern="1200" dirty="0" err="1" smtClean="0">
                          <a:solidFill>
                            <a:schemeClr val="tx1"/>
                          </a:solidFill>
                          <a:latin typeface="+mn-lt"/>
                          <a:ea typeface="+mn-ea"/>
                          <a:cs typeface="Cambria"/>
                        </a:rPr>
                        <a:t>Salwa</a:t>
                      </a:r>
                      <a:r>
                        <a:rPr lang="en-US" sz="1800" b="1" kern="1200" dirty="0" smtClean="0">
                          <a:solidFill>
                            <a:schemeClr val="tx1"/>
                          </a:solidFill>
                          <a:latin typeface="+mn-lt"/>
                          <a:ea typeface="+mn-ea"/>
                          <a:cs typeface="Cambria"/>
                        </a:rPr>
                        <a:t> El-</a:t>
                      </a:r>
                      <a:r>
                        <a:rPr lang="en-US" sz="1800" b="1" kern="1200" dirty="0" err="1" smtClean="0">
                          <a:solidFill>
                            <a:schemeClr val="tx1"/>
                          </a:solidFill>
                          <a:latin typeface="+mn-lt"/>
                          <a:ea typeface="+mn-ea"/>
                          <a:cs typeface="Cambria"/>
                        </a:rPr>
                        <a:t>Shawan</a:t>
                      </a:r>
                      <a:r>
                        <a:rPr lang="en-US" sz="1800" b="1" kern="1200" dirty="0" smtClean="0">
                          <a:solidFill>
                            <a:schemeClr val="tx1"/>
                          </a:solidFill>
                          <a:latin typeface="+mn-lt"/>
                          <a:ea typeface="+mn-ea"/>
                          <a:cs typeface="Cambria"/>
                        </a:rPr>
                        <a:t> </a:t>
                      </a:r>
                      <a:r>
                        <a:rPr lang="en-US" sz="1800" b="1" kern="1200" dirty="0" err="1" smtClean="0">
                          <a:solidFill>
                            <a:schemeClr val="tx1"/>
                          </a:solidFill>
                          <a:latin typeface="+mn-lt"/>
                          <a:ea typeface="+mn-ea"/>
                          <a:cs typeface="Cambria"/>
                        </a:rPr>
                        <a:t>Castelo-Branco</a:t>
                      </a:r>
                      <a:r>
                        <a:rPr lang="en-US" sz="1800" b="1" kern="1200" dirty="0" smtClean="0">
                          <a:solidFill>
                            <a:schemeClr val="tx1"/>
                          </a:solidFill>
                          <a:latin typeface="+mn-lt"/>
                          <a:ea typeface="+mn-ea"/>
                          <a:cs typeface="Cambria"/>
                        </a:rPr>
                        <a:t>, Portugal </a:t>
                      </a:r>
                    </a:p>
                    <a:p>
                      <a:pPr>
                        <a:lnSpc>
                          <a:spcPct val="100000"/>
                        </a:lnSpc>
                      </a:pPr>
                      <a:r>
                        <a:rPr lang="en-US" sz="1800" b="1" kern="1200" dirty="0" smtClean="0">
                          <a:solidFill>
                            <a:schemeClr val="tx1"/>
                          </a:solidFill>
                          <a:latin typeface="+mn-lt"/>
                          <a:ea typeface="+mn-ea"/>
                          <a:cs typeface="Cambria"/>
                        </a:rPr>
                        <a:t>(2013–2017)</a:t>
                      </a:r>
                      <a:endParaRPr lang="en-US" sz="1800" b="1" dirty="0">
                        <a:solidFill>
                          <a:schemeClr val="tx1"/>
                        </a:solidFill>
                        <a:latin typeface="+mn-lt"/>
                        <a:cs typeface="Cambria"/>
                      </a:endParaRPr>
                    </a:p>
                  </a:txBody>
                  <a:tcPr/>
                </a:tc>
                <a:tc>
                  <a:txBody>
                    <a:bodyPr/>
                    <a:lstStyle/>
                    <a:p>
                      <a:pPr>
                        <a:lnSpc>
                          <a:spcPct val="100000"/>
                        </a:lnSpc>
                      </a:pPr>
                      <a:endParaRPr lang="en-US" sz="1600" b="1" dirty="0" smtClean="0">
                        <a:latin typeface="+mn-lt"/>
                        <a:cs typeface="Cambria"/>
                      </a:endParaRPr>
                    </a:p>
                    <a:p>
                      <a:pPr>
                        <a:lnSpc>
                          <a:spcPct val="100000"/>
                        </a:lnSpc>
                      </a:pPr>
                      <a:r>
                        <a:rPr lang="en-US" sz="1800" b="1" dirty="0" smtClean="0">
                          <a:latin typeface="+mn-lt"/>
                          <a:cs typeface="Cambria"/>
                        </a:rPr>
                        <a:t>Maud </a:t>
                      </a:r>
                      <a:r>
                        <a:rPr lang="en-US" sz="1800" b="1" dirty="0" err="1" smtClean="0">
                          <a:latin typeface="+mn-lt"/>
                          <a:cs typeface="Cambria"/>
                        </a:rPr>
                        <a:t>Karpeles</a:t>
                      </a:r>
                      <a:r>
                        <a:rPr lang="en-US" sz="1800" b="1" dirty="0" smtClean="0">
                          <a:latin typeface="+mn-lt"/>
                          <a:cs typeface="Cambria"/>
                        </a:rPr>
                        <a:t>,</a:t>
                      </a:r>
                    </a:p>
                    <a:p>
                      <a:pPr>
                        <a:lnSpc>
                          <a:spcPct val="100000"/>
                        </a:lnSpc>
                      </a:pPr>
                      <a:r>
                        <a:rPr lang="en-US" sz="1800" b="1" dirty="0" smtClean="0">
                          <a:latin typeface="+mn-lt"/>
                          <a:cs typeface="Cambria"/>
                        </a:rPr>
                        <a:t>London, UK (1947-1968)</a:t>
                      </a:r>
                    </a:p>
                    <a:p>
                      <a:pPr>
                        <a:lnSpc>
                          <a:spcPct val="100000"/>
                        </a:lnSpc>
                      </a:pPr>
                      <a:endParaRPr lang="en-US" sz="1800" b="1" dirty="0" smtClean="0">
                        <a:latin typeface="+mn-lt"/>
                        <a:cs typeface="Cambria"/>
                      </a:endParaRPr>
                    </a:p>
                    <a:p>
                      <a:pPr>
                        <a:lnSpc>
                          <a:spcPct val="100000"/>
                        </a:lnSpc>
                      </a:pPr>
                      <a:r>
                        <a:rPr lang="en-US" sz="1800" b="1" dirty="0" smtClean="0">
                          <a:latin typeface="+mn-lt"/>
                          <a:cs typeface="Cambria"/>
                        </a:rPr>
                        <a:t>Graham George, Queen’s University, </a:t>
                      </a:r>
                    </a:p>
                    <a:p>
                      <a:pPr>
                        <a:lnSpc>
                          <a:spcPct val="100000"/>
                        </a:lnSpc>
                      </a:pPr>
                      <a:r>
                        <a:rPr lang="en-US" sz="1800" b="1" dirty="0" smtClean="0">
                          <a:latin typeface="+mn-lt"/>
                          <a:cs typeface="Cambria"/>
                        </a:rPr>
                        <a:t>Kingston, Canada (1969-1980)</a:t>
                      </a:r>
                    </a:p>
                    <a:p>
                      <a:pPr>
                        <a:lnSpc>
                          <a:spcPct val="100000"/>
                        </a:lnSpc>
                      </a:pPr>
                      <a:endParaRPr lang="en-US" sz="1800" b="1" dirty="0" smtClean="0">
                        <a:latin typeface="+mn-lt"/>
                        <a:cs typeface="Cambria"/>
                      </a:endParaRPr>
                    </a:p>
                    <a:p>
                      <a:pPr>
                        <a:lnSpc>
                          <a:spcPct val="100000"/>
                        </a:lnSpc>
                      </a:pPr>
                      <a:r>
                        <a:rPr lang="en-US" sz="1800" b="1" dirty="0" smtClean="0">
                          <a:latin typeface="+mn-lt"/>
                          <a:cs typeface="Cambria"/>
                        </a:rPr>
                        <a:t>Dieter Christensen, Columbia University, </a:t>
                      </a:r>
                    </a:p>
                    <a:p>
                      <a:pPr>
                        <a:lnSpc>
                          <a:spcPct val="100000"/>
                        </a:lnSpc>
                      </a:pPr>
                      <a:r>
                        <a:rPr lang="en-US" sz="1800" b="1" dirty="0" smtClean="0">
                          <a:latin typeface="+mn-lt"/>
                          <a:cs typeface="Cambria"/>
                        </a:rPr>
                        <a:t>New York, USA (1981-2001)</a:t>
                      </a:r>
                    </a:p>
                    <a:p>
                      <a:pPr>
                        <a:lnSpc>
                          <a:spcPct val="100000"/>
                        </a:lnSpc>
                      </a:pPr>
                      <a:endParaRPr lang="en-US" sz="1800" b="1" dirty="0" smtClean="0">
                        <a:latin typeface="+mn-lt"/>
                        <a:cs typeface="Cambria"/>
                      </a:endParaRPr>
                    </a:p>
                    <a:p>
                      <a:pPr>
                        <a:lnSpc>
                          <a:spcPct val="100000"/>
                        </a:lnSpc>
                      </a:pPr>
                      <a:r>
                        <a:rPr lang="en-US" sz="1800" b="1" dirty="0" smtClean="0">
                          <a:latin typeface="+mn-lt"/>
                          <a:cs typeface="Cambria"/>
                        </a:rPr>
                        <a:t>Anthony Seeger, University of California, </a:t>
                      </a:r>
                    </a:p>
                    <a:p>
                      <a:pPr>
                        <a:lnSpc>
                          <a:spcPct val="100000"/>
                        </a:lnSpc>
                      </a:pPr>
                      <a:r>
                        <a:rPr lang="en-US" sz="1800" b="1" dirty="0" smtClean="0">
                          <a:latin typeface="+mn-lt"/>
                          <a:cs typeface="Cambria"/>
                        </a:rPr>
                        <a:t>Los Angeles, USA (2001-2005)</a:t>
                      </a:r>
                    </a:p>
                    <a:p>
                      <a:pPr>
                        <a:lnSpc>
                          <a:spcPct val="100000"/>
                        </a:lnSpc>
                      </a:pPr>
                      <a:endParaRPr lang="en-US" sz="1800" b="1" dirty="0" smtClean="0">
                        <a:latin typeface="+mn-lt"/>
                        <a:cs typeface="Cambria"/>
                      </a:endParaRPr>
                    </a:p>
                    <a:p>
                      <a:pPr>
                        <a:lnSpc>
                          <a:spcPct val="100000"/>
                        </a:lnSpc>
                      </a:pPr>
                      <a:r>
                        <a:rPr lang="en-US" sz="1800" b="1" dirty="0" smtClean="0">
                          <a:latin typeface="+mn-lt"/>
                          <a:cs typeface="Cambria"/>
                        </a:rPr>
                        <a:t>Stephen Wild, Australian National University, Canberra, Australia (2006-2011)</a:t>
                      </a:r>
                    </a:p>
                    <a:p>
                      <a:pPr>
                        <a:lnSpc>
                          <a:spcPct val="100000"/>
                        </a:lnSpc>
                      </a:pPr>
                      <a:endParaRPr lang="en-US" sz="1800" b="1" dirty="0" smtClean="0">
                        <a:latin typeface="+mn-lt"/>
                        <a:cs typeface="Cambria"/>
                      </a:endParaRPr>
                    </a:p>
                    <a:p>
                      <a:pPr>
                        <a:lnSpc>
                          <a:spcPct val="100000"/>
                        </a:lnSpc>
                      </a:pPr>
                      <a:r>
                        <a:rPr lang="en-US" sz="1800" b="1" dirty="0" smtClean="0">
                          <a:latin typeface="+mn-lt"/>
                          <a:cs typeface="Cambria"/>
                        </a:rPr>
                        <a:t>Svanibor Pettan, University of Ljubljana, Ljubljana, Slovenia (2011-2017)</a:t>
                      </a:r>
                    </a:p>
                    <a:p>
                      <a:endParaRPr lang="en-US" b="1" dirty="0">
                        <a:latin typeface="+mn-lt"/>
                        <a:cs typeface="Cambria"/>
                      </a:endParaRPr>
                    </a:p>
                  </a:txBody>
                  <a:tcPr/>
                </a:tc>
              </a:tr>
            </a:tbl>
          </a:graphicData>
        </a:graphic>
      </p:graphicFrame>
    </p:spTree>
    <p:extLst>
      <p:ext uri="{BB962C8B-B14F-4D97-AF65-F5344CB8AC3E}">
        <p14:creationId xmlns:p14="http://schemas.microsoft.com/office/powerpoint/2010/main" val="37574318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43011" name="Picture 3" descr="5 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23447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5056"/>
          </a:xfrm>
        </p:spPr>
        <p:txBody>
          <a:bodyPr>
            <a:normAutofit fontScale="90000"/>
          </a:bodyPr>
          <a:lstStyle/>
          <a:p>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YEARBOOK FOR TRADITIONAL MUSIC #45 (2013)</a:t>
            </a:r>
            <a:b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Special section “Music and Poverty”</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163865" y="1444626"/>
            <a:ext cx="8794080" cy="5314378"/>
          </a:xfrm>
        </p:spPr>
        <p:txBody>
          <a:bodyPr>
            <a:noAutofit/>
          </a:bodyPr>
          <a:lstStyle/>
          <a:p>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Relationship of Poverty to Music’ by </a:t>
            </a:r>
            <a:r>
              <a:rPr lang="en-US"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Klisala</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Harrison.</a:t>
            </a:r>
          </a:p>
          <a:p>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‘“Nobody Should Be Forced to Make a Living by Begging”: Social Exclusion and Cultural Rights of </a:t>
            </a:r>
            <a:r>
              <a:rPr lang="en-US"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Gāine</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en-US"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Gandharva</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Musicians of Nepal’ by </a:t>
            </a:r>
            <a:r>
              <a:rPr lang="en-US"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Pirkko</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Moisala</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a:p>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‘Sound Praxis, Poverty, and Social Participation: Perspectives from a Collaborative Study in Rio de Janeiro’ by Samuel </a:t>
            </a:r>
            <a:r>
              <a:rPr lang="en-US"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Araújo</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Vincenzo Cambria.</a:t>
            </a:r>
          </a:p>
          <a:p>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‘Surviving Material Poverty by Employing Cultural Wealth: Putting Music in the Service of Community in Haiti’ by Rebecca </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Dirksen.</a:t>
            </a:r>
            <a:endParaRPr lang="en-US" sz="20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‘Music, Health, and Socio-economic Status: A Perspective on Urban Poverty in Canada’ by </a:t>
            </a:r>
            <a:r>
              <a:rPr lang="en-US"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Klisala</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Harrison.</a:t>
            </a:r>
          </a:p>
          <a:p>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‘Music and the US War on Poverty: Some Reflections’ by Jeff Todd </a:t>
            </a:r>
            <a:r>
              <a:rPr lang="en-US"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Titon</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‘Of Lack and Loss: Assessing Cultural and Musical Poverty in </a:t>
            </a:r>
            <a:r>
              <a:rPr lang="en-US"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Uttarakhand</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by Stefan </a:t>
            </a:r>
            <a:r>
              <a:rPr lang="en-US"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Fiol</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078407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
            </a:r>
            <a:br>
              <a:rPr lang="en-US" sz="1400" dirty="0" smtClean="0">
                <a:solidFill>
                  <a:srgbClr val="FFFFFF"/>
                </a:solidFill>
              </a:rPr>
            </a:br>
            <a:r>
              <a:rPr lang="en-US" sz="1400" dirty="0">
                <a:solidFill>
                  <a:srgbClr val="FFFFFF"/>
                </a:solidFill>
              </a:rPr>
              <a:t/>
            </a:r>
            <a:br>
              <a:rPr lang="en-US" sz="1400" dirty="0">
                <a:solidFill>
                  <a:srgbClr val="FFFFFF"/>
                </a:solidFill>
              </a:rPr>
            </a:br>
            <a:r>
              <a:rPr lang="en-US" sz="1400" dirty="0" smtClean="0">
                <a:solidFill>
                  <a:srgbClr val="FFFFFF"/>
                </a:solidFill>
              </a:rPr>
              <a:t>Table of</a:t>
            </a:r>
            <a:r>
              <a:rPr lang="en-US" sz="1400" dirty="0"/>
              <a:t> </a:t>
            </a:r>
            <a:r>
              <a:rPr lang="en-US" sz="1400" dirty="0" err="1" smtClean="0"/>
              <a:t>cntents</a:t>
            </a:r>
            <a:r>
              <a:rPr lang="en-US" sz="1400" dirty="0" smtClean="0"/>
              <a:t/>
            </a:r>
            <a:br>
              <a:rPr lang="en-US" sz="1400" dirty="0" smtClean="0"/>
            </a:br>
            <a:endParaRPr lang="en-US" sz="1400" dirty="0">
              <a:solidFill>
                <a:srgbClr val="FFFFFF"/>
              </a:solidFill>
            </a:endParaRPr>
          </a:p>
        </p:txBody>
      </p:sp>
      <p:sp>
        <p:nvSpPr>
          <p:cNvPr id="7" name="Content Placeholder 6"/>
          <p:cNvSpPr>
            <a:spLocks noGrp="1"/>
          </p:cNvSpPr>
          <p:nvPr>
            <p:ph idx="1"/>
          </p:nvPr>
        </p:nvSpPr>
        <p:spPr>
          <a:xfrm>
            <a:off x="4775200" y="2617"/>
            <a:ext cx="4368800" cy="6756387"/>
          </a:xfrm>
        </p:spPr>
        <p:txBody>
          <a:bodyPr>
            <a:normAutofit fontScale="92500" lnSpcReduction="20000"/>
          </a:bodyPr>
          <a:lstStyle/>
          <a:p>
            <a:pPr marL="0" indent="0" algn="ctr">
              <a:buNone/>
            </a:pPr>
            <a:endParaRPr lang="en-US" sz="3800" dirty="0" smtClean="0">
              <a:solidFill>
                <a:srgbClr val="FFFFFF"/>
              </a:solidFill>
            </a:endParaRPr>
          </a:p>
          <a:p>
            <a:pPr marL="0" indent="0" algn="ctr">
              <a:buNone/>
            </a:pPr>
            <a:r>
              <a:rPr lang="en-US" sz="3800" dirty="0" smtClean="0">
                <a:solidFill>
                  <a:srgbClr val="FFFFFF"/>
                </a:solidFill>
              </a:rPr>
              <a:t>TABLE OF CONTENTS</a:t>
            </a:r>
          </a:p>
          <a:p>
            <a:pPr marL="0" indent="0">
              <a:buNone/>
            </a:pPr>
            <a:endParaRPr lang="en-US" sz="2400" dirty="0" smtClean="0">
              <a:solidFill>
                <a:srgbClr val="FFFFFF"/>
              </a:solidFill>
            </a:endParaRPr>
          </a:p>
          <a:p>
            <a:pPr marL="0" indent="0">
              <a:buNone/>
            </a:pPr>
            <a:r>
              <a:rPr lang="en-US" sz="2400" dirty="0" smtClean="0">
                <a:solidFill>
                  <a:srgbClr val="FFFFFF"/>
                </a:solidFill>
              </a:rPr>
              <a:t>Introduction: Applied Ethnomusicology, Challenges and Potentials</a:t>
            </a:r>
            <a:br>
              <a:rPr lang="en-US" sz="2400" dirty="0" smtClean="0">
                <a:solidFill>
                  <a:srgbClr val="FFFFFF"/>
                </a:solidFill>
              </a:rPr>
            </a:br>
            <a:endParaRPr lang="en-US" sz="2400" dirty="0" smtClean="0">
              <a:solidFill>
                <a:srgbClr val="FFFFFF"/>
              </a:solidFill>
            </a:endParaRPr>
          </a:p>
          <a:p>
            <a:pPr marL="0" indent="0">
              <a:buNone/>
            </a:pPr>
            <a:r>
              <a:rPr lang="en-US" sz="2400" dirty="0" smtClean="0">
                <a:solidFill>
                  <a:srgbClr val="FFFFFF"/>
                </a:solidFill>
              </a:rPr>
              <a:t>Theoretical and Methodological Considerations</a:t>
            </a:r>
          </a:p>
          <a:p>
            <a:pPr marL="514350" indent="-514350">
              <a:buAutoNum type="romanUcPeriod"/>
            </a:pPr>
            <a:endParaRPr lang="en-US" sz="2400" dirty="0" smtClean="0">
              <a:solidFill>
                <a:srgbClr val="FFFFFF"/>
              </a:solidFill>
            </a:endParaRPr>
          </a:p>
          <a:p>
            <a:pPr marL="0" indent="0">
              <a:buNone/>
            </a:pPr>
            <a:r>
              <a:rPr lang="en-US" sz="2400" dirty="0" smtClean="0">
                <a:solidFill>
                  <a:srgbClr val="FFFFFF"/>
                </a:solidFill>
              </a:rPr>
              <a:t>Advocacy</a:t>
            </a:r>
          </a:p>
          <a:p>
            <a:pPr marL="0" indent="0">
              <a:buNone/>
            </a:pPr>
            <a:endParaRPr lang="en-US" sz="2400" dirty="0" smtClean="0">
              <a:solidFill>
                <a:srgbClr val="FFFFFF"/>
              </a:solidFill>
            </a:endParaRPr>
          </a:p>
          <a:p>
            <a:pPr marL="0" indent="0">
              <a:buNone/>
            </a:pPr>
            <a:r>
              <a:rPr lang="en-US" sz="2400" dirty="0" smtClean="0">
                <a:solidFill>
                  <a:srgbClr val="FFFFFF"/>
                </a:solidFill>
              </a:rPr>
              <a:t>Indigenous Peoples</a:t>
            </a:r>
          </a:p>
          <a:p>
            <a:pPr marL="0" indent="0">
              <a:buNone/>
            </a:pPr>
            <a:endParaRPr lang="en-US" sz="2400" dirty="0" smtClean="0">
              <a:solidFill>
                <a:srgbClr val="FFFFFF"/>
              </a:solidFill>
            </a:endParaRPr>
          </a:p>
          <a:p>
            <a:pPr marL="0" indent="0">
              <a:buNone/>
            </a:pPr>
            <a:r>
              <a:rPr lang="en-US" sz="2400" dirty="0" smtClean="0">
                <a:solidFill>
                  <a:srgbClr val="FFFFFF"/>
                </a:solidFill>
              </a:rPr>
              <a:t>Conflicts</a:t>
            </a:r>
          </a:p>
          <a:p>
            <a:pPr marL="0" indent="0">
              <a:buNone/>
            </a:pPr>
            <a:r>
              <a:rPr lang="en-US" sz="2400" dirty="0" smtClean="0">
                <a:solidFill>
                  <a:srgbClr val="FFFFFF"/>
                </a:solidFill>
              </a:rPr>
              <a:t/>
            </a:r>
            <a:br>
              <a:rPr lang="en-US" sz="2400" dirty="0" smtClean="0">
                <a:solidFill>
                  <a:srgbClr val="FFFFFF"/>
                </a:solidFill>
              </a:rPr>
            </a:br>
            <a:r>
              <a:rPr lang="en-US" sz="2400" dirty="0" smtClean="0">
                <a:solidFill>
                  <a:srgbClr val="FFFFFF"/>
                </a:solidFill>
              </a:rPr>
              <a:t>Education</a:t>
            </a:r>
            <a:br>
              <a:rPr lang="en-US" sz="2400" dirty="0" smtClean="0">
                <a:solidFill>
                  <a:srgbClr val="FFFFFF"/>
                </a:solidFill>
              </a:rPr>
            </a:br>
            <a:endParaRPr lang="en-US" sz="2400" dirty="0" smtClean="0">
              <a:solidFill>
                <a:srgbClr val="FFFFFF"/>
              </a:solidFill>
            </a:endParaRPr>
          </a:p>
          <a:p>
            <a:pPr marL="0" indent="0">
              <a:buNone/>
            </a:pPr>
            <a:r>
              <a:rPr lang="en-US" sz="2400" dirty="0" smtClean="0">
                <a:solidFill>
                  <a:srgbClr val="FFFFFF"/>
                </a:solidFill>
              </a:rPr>
              <a:t>Agencies</a:t>
            </a:r>
            <a:br>
              <a:rPr lang="en-US" sz="2400" dirty="0" smtClean="0">
                <a:solidFill>
                  <a:srgbClr val="FFFFFF"/>
                </a:solidFill>
              </a:rPr>
            </a:br>
            <a:endParaRPr lang="en-US" sz="2400" dirty="0">
              <a:solidFill>
                <a:srgbClr val="FFFFFF"/>
              </a:solidFill>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75200" cy="6908800"/>
          </a:xfrm>
          <a:prstGeom prst="rect">
            <a:avLst/>
          </a:prstGeom>
          <a:noFill/>
          <a:ln>
            <a:noFill/>
          </a:ln>
        </p:spPr>
      </p:pic>
    </p:spTree>
    <p:extLst>
      <p:ext uri="{BB962C8B-B14F-4D97-AF65-F5344CB8AC3E}">
        <p14:creationId xmlns:p14="http://schemas.microsoft.com/office/powerpoint/2010/main" val="3999113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900" b="1" dirty="0" smtClean="0">
                <a:solidFill>
                  <a:srgbClr val="FFFFFF"/>
                </a:solidFill>
              </a:rPr>
              <a:t/>
            </a:r>
            <a:br>
              <a:rPr lang="en-US" sz="900" b="1" dirty="0" smtClean="0">
                <a:solidFill>
                  <a:srgbClr val="FFFFFF"/>
                </a:solidFill>
              </a:rPr>
            </a:br>
            <a:r>
              <a:rPr lang="en-US" sz="900" b="1" dirty="0">
                <a:solidFill>
                  <a:srgbClr val="FFFFFF"/>
                </a:solidFill>
              </a:rPr>
              <a:t/>
            </a:r>
            <a:br>
              <a:rPr lang="en-US" sz="900" b="1" dirty="0">
                <a:solidFill>
                  <a:srgbClr val="FFFFFF"/>
                </a:solidFill>
              </a:rPr>
            </a:br>
            <a:r>
              <a:rPr lang="en-US" sz="1200" b="1" dirty="0" smtClean="0">
                <a:solidFill>
                  <a:srgbClr val="FFFFFF"/>
                </a:solidFill>
              </a:rPr>
              <a:t>Part </a:t>
            </a:r>
            <a:r>
              <a:rPr lang="en-US" sz="1200" b="1" dirty="0">
                <a:solidFill>
                  <a:srgbClr val="FFFFFF"/>
                </a:solidFill>
              </a:rPr>
              <a:t>1. Jeff Todd </a:t>
            </a:r>
            <a:r>
              <a:rPr lang="en-US" sz="1200" b="1" dirty="0" err="1">
                <a:solidFill>
                  <a:srgbClr val="FFFFFF"/>
                </a:solidFill>
              </a:rPr>
              <a:t>Titon</a:t>
            </a:r>
            <a:r>
              <a:rPr lang="en-US" sz="1200" b="1" dirty="0">
                <a:solidFill>
                  <a:srgbClr val="FFFFFF"/>
                </a:solidFill>
              </a:rPr>
              <a:t> (USA): Applied Ethnomusicology, a Descriptive and Historical Account</a:t>
            </a:r>
            <a:br>
              <a:rPr lang="en-US" sz="1200" b="1" dirty="0">
                <a:solidFill>
                  <a:srgbClr val="FFFFFF"/>
                </a:solidFill>
              </a:rPr>
            </a:br>
            <a:r>
              <a:rPr lang="en-US" sz="1200" b="1" dirty="0">
                <a:solidFill>
                  <a:srgbClr val="FFFFFF"/>
                </a:solidFill>
              </a:rPr>
              <a:t>Part 2. Svanibor Pettan (Slovenia): Applied Ethnomusicology in the Global Arena</a:t>
            </a:r>
            <a:br>
              <a:rPr lang="en-US" sz="1200" b="1" dirty="0">
                <a:solidFill>
                  <a:srgbClr val="FFFFFF"/>
                </a:solidFill>
              </a:rPr>
            </a:br>
            <a:r>
              <a:rPr lang="en-US" sz="1200" b="1" dirty="0">
                <a:solidFill>
                  <a:srgbClr val="FFFFFF"/>
                </a:solidFill>
              </a:rPr>
              <a:t>Part 3. Jeff Todd </a:t>
            </a:r>
            <a:r>
              <a:rPr lang="en-US" sz="1200" b="1" dirty="0" err="1">
                <a:solidFill>
                  <a:srgbClr val="FFFFFF"/>
                </a:solidFill>
              </a:rPr>
              <a:t>Titon</a:t>
            </a:r>
            <a:r>
              <a:rPr lang="en-US" sz="1200" b="1" dirty="0">
                <a:solidFill>
                  <a:srgbClr val="FFFFFF"/>
                </a:solidFill>
              </a:rPr>
              <a:t> and Svanibor Pettan: An Introduction to the Essays</a:t>
            </a:r>
            <a:br>
              <a:rPr lang="en-US" sz="1200" b="1" dirty="0">
                <a:solidFill>
                  <a:srgbClr val="FFFFFF"/>
                </a:solidFill>
              </a:rPr>
            </a:br>
            <a:r>
              <a:rPr lang="en-US" sz="1200" b="1" dirty="0">
                <a:solidFill>
                  <a:srgbClr val="FFFFFF"/>
                </a:solidFill>
              </a:rPr>
              <a:t>1. Dan </a:t>
            </a:r>
            <a:r>
              <a:rPr lang="en-US" sz="1200" b="1" dirty="0" err="1">
                <a:solidFill>
                  <a:srgbClr val="FFFFFF"/>
                </a:solidFill>
              </a:rPr>
              <a:t>Bendrups</a:t>
            </a:r>
            <a:r>
              <a:rPr lang="en-US" sz="1200" b="1" dirty="0">
                <a:solidFill>
                  <a:srgbClr val="FFFFFF"/>
                </a:solidFill>
              </a:rPr>
              <a:t> (Australia): Transcending Researcher Vulnerability through Applied Ethnomusicology</a:t>
            </a:r>
            <a:br>
              <a:rPr lang="en-US" sz="1200" b="1" dirty="0">
                <a:solidFill>
                  <a:srgbClr val="FFFFFF"/>
                </a:solidFill>
              </a:rPr>
            </a:br>
            <a:r>
              <a:rPr lang="en-US" sz="1200" b="1" dirty="0">
                <a:solidFill>
                  <a:srgbClr val="FFFFFF"/>
                </a:solidFill>
              </a:rPr>
              <a:t>2. </a:t>
            </a:r>
            <a:r>
              <a:rPr lang="en-US" sz="1200" b="1" dirty="0" err="1">
                <a:solidFill>
                  <a:srgbClr val="FFFFFF"/>
                </a:solidFill>
              </a:rPr>
              <a:t>Klisala</a:t>
            </a:r>
            <a:r>
              <a:rPr lang="en-US" sz="1200" b="1" dirty="0">
                <a:solidFill>
                  <a:srgbClr val="FFFFFF"/>
                </a:solidFill>
              </a:rPr>
              <a:t> Harrison (Finland): Evaluating Values in Applied Ethnomusicology</a:t>
            </a:r>
            <a:br>
              <a:rPr lang="en-US" sz="1200" b="1" dirty="0">
                <a:solidFill>
                  <a:srgbClr val="FFFFFF"/>
                </a:solidFill>
              </a:rPr>
            </a:br>
            <a:r>
              <a:rPr lang="en-US" sz="1200" b="1" dirty="0">
                <a:solidFill>
                  <a:srgbClr val="FFFFFF"/>
                </a:solidFill>
              </a:rPr>
              <a:t>3. Tan </a:t>
            </a:r>
            <a:r>
              <a:rPr lang="en-US" sz="1200" b="1" dirty="0" err="1">
                <a:solidFill>
                  <a:srgbClr val="FFFFFF"/>
                </a:solidFill>
              </a:rPr>
              <a:t>Sooi</a:t>
            </a:r>
            <a:r>
              <a:rPr lang="en-US" sz="1200" b="1" dirty="0">
                <a:solidFill>
                  <a:srgbClr val="FFFFFF"/>
                </a:solidFill>
              </a:rPr>
              <a:t> </a:t>
            </a:r>
            <a:r>
              <a:rPr lang="en-US" sz="1200" b="1" dirty="0" err="1">
                <a:solidFill>
                  <a:srgbClr val="FFFFFF"/>
                </a:solidFill>
              </a:rPr>
              <a:t>Beng</a:t>
            </a:r>
            <a:r>
              <a:rPr lang="en-US" sz="1200" b="1" dirty="0">
                <a:solidFill>
                  <a:srgbClr val="FFFFFF"/>
                </a:solidFill>
              </a:rPr>
              <a:t> (Malaysia): Cultural Engagement and Ownership through Participatory Approaches in Applied Ethnomusicology</a:t>
            </a:r>
            <a:br>
              <a:rPr lang="en-US" sz="1200" b="1" dirty="0">
                <a:solidFill>
                  <a:srgbClr val="FFFFFF"/>
                </a:solidFill>
              </a:rPr>
            </a:br>
            <a:r>
              <a:rPr lang="en-US" sz="1200" b="1" dirty="0">
                <a:solidFill>
                  <a:srgbClr val="FFFFFF"/>
                </a:solidFill>
              </a:rPr>
              <a:t>4. </a:t>
            </a:r>
            <a:r>
              <a:rPr lang="en-US" sz="1200" b="1" dirty="0" err="1">
                <a:solidFill>
                  <a:srgbClr val="FFFFFF"/>
                </a:solidFill>
              </a:rPr>
              <a:t>Huib</a:t>
            </a:r>
            <a:r>
              <a:rPr lang="en-US" sz="1200" b="1" dirty="0">
                <a:solidFill>
                  <a:srgbClr val="FFFFFF"/>
                </a:solidFill>
              </a:rPr>
              <a:t> </a:t>
            </a:r>
            <a:r>
              <a:rPr lang="en-US" sz="1200" b="1" dirty="0" err="1">
                <a:solidFill>
                  <a:srgbClr val="FFFFFF"/>
                </a:solidFill>
              </a:rPr>
              <a:t>Schippers</a:t>
            </a:r>
            <a:r>
              <a:rPr lang="en-US" sz="1200" b="1" dirty="0">
                <a:solidFill>
                  <a:srgbClr val="FFFFFF"/>
                </a:solidFill>
              </a:rPr>
              <a:t> (Australia): Applied Ethnomusicology and Intangible Cultural Heritage: Understanding 'Ecosystems' of Music as a Tool for Sustainability</a:t>
            </a:r>
            <a:br>
              <a:rPr lang="en-US" sz="1200" b="1" dirty="0">
                <a:solidFill>
                  <a:srgbClr val="FFFFFF"/>
                </a:solidFill>
              </a:rPr>
            </a:br>
            <a:r>
              <a:rPr lang="en-US" sz="1200" b="1" dirty="0">
                <a:solidFill>
                  <a:srgbClr val="FFFFFF"/>
                </a:solidFill>
              </a:rPr>
              <a:t>5. Jeff Todd </a:t>
            </a:r>
            <a:r>
              <a:rPr lang="en-US" sz="1200" b="1" dirty="0" err="1">
                <a:solidFill>
                  <a:srgbClr val="FFFFFF"/>
                </a:solidFill>
              </a:rPr>
              <a:t>Titon</a:t>
            </a:r>
            <a:r>
              <a:rPr lang="en-US" sz="1200" b="1" dirty="0">
                <a:solidFill>
                  <a:srgbClr val="FFFFFF"/>
                </a:solidFill>
              </a:rPr>
              <a:t> (USA): Sustainability, Resilience and Adaptive Management for Applied Ethnomusicology</a:t>
            </a:r>
            <a:br>
              <a:rPr lang="en-US" sz="1200" b="1" dirty="0">
                <a:solidFill>
                  <a:srgbClr val="FFFFFF"/>
                </a:solidFill>
              </a:rPr>
            </a:br>
            <a:r>
              <a:rPr lang="en-US" sz="1200" b="1" dirty="0">
                <a:solidFill>
                  <a:srgbClr val="FFFFFF"/>
                </a:solidFill>
              </a:rPr>
              <a:t>6. Jeffrey A. Summit (USA): Advocacy and the Ethnomusicologist: Assessing Capacity, Developing Initiatives, Setting Limits, and Making Sustainable Contributions</a:t>
            </a:r>
            <a:br>
              <a:rPr lang="en-US" sz="1200" b="1" dirty="0">
                <a:solidFill>
                  <a:srgbClr val="FFFFFF"/>
                </a:solidFill>
              </a:rPr>
            </a:br>
            <a:r>
              <a:rPr lang="en-US" sz="1200" b="1" dirty="0">
                <a:solidFill>
                  <a:srgbClr val="FFFFFF"/>
                </a:solidFill>
              </a:rPr>
              <a:t>7. Ursula </a:t>
            </a:r>
            <a:r>
              <a:rPr lang="en-US" sz="1200" b="1" dirty="0" err="1">
                <a:solidFill>
                  <a:srgbClr val="FFFFFF"/>
                </a:solidFill>
              </a:rPr>
              <a:t>Hemetek</a:t>
            </a:r>
            <a:r>
              <a:rPr lang="en-US" sz="1200" b="1" dirty="0">
                <a:solidFill>
                  <a:srgbClr val="FFFFFF"/>
                </a:solidFill>
              </a:rPr>
              <a:t> (Austria): Applied Ethnomusicology as an Intercultural Tool: Some Experiences from the Last 25 Years of Minority Research in Austria</a:t>
            </a:r>
            <a:br>
              <a:rPr lang="en-US" sz="1200" b="1" dirty="0">
                <a:solidFill>
                  <a:srgbClr val="FFFFFF"/>
                </a:solidFill>
              </a:rPr>
            </a:br>
            <a:r>
              <a:rPr lang="en-US" sz="1200" b="1" dirty="0">
                <a:solidFill>
                  <a:srgbClr val="FFFFFF"/>
                </a:solidFill>
              </a:rPr>
              <a:t>8. Michael B. </a:t>
            </a:r>
            <a:r>
              <a:rPr lang="en-US" sz="1200" b="1" dirty="0" err="1">
                <a:solidFill>
                  <a:srgbClr val="FFFFFF"/>
                </a:solidFill>
              </a:rPr>
              <a:t>Bakan</a:t>
            </a:r>
            <a:r>
              <a:rPr lang="en-US" sz="1200" b="1" dirty="0">
                <a:solidFill>
                  <a:srgbClr val="FFFFFF"/>
                </a:solidFill>
              </a:rPr>
              <a:t> (USA): Being Applied in the Ethnomusicology of Autism</a:t>
            </a:r>
            <a:br>
              <a:rPr lang="en-US" sz="1200" b="1" dirty="0">
                <a:solidFill>
                  <a:srgbClr val="FFFFFF"/>
                </a:solidFill>
              </a:rPr>
            </a:br>
            <a:r>
              <a:rPr lang="en-US" sz="1200" b="1" dirty="0">
                <a:solidFill>
                  <a:srgbClr val="FFFFFF"/>
                </a:solidFill>
              </a:rPr>
              <a:t>9. Brian </a:t>
            </a:r>
            <a:r>
              <a:rPr lang="en-US" sz="1200" b="1" dirty="0" err="1">
                <a:solidFill>
                  <a:srgbClr val="FFFFFF"/>
                </a:solidFill>
              </a:rPr>
              <a:t>Schrag</a:t>
            </a:r>
            <a:r>
              <a:rPr lang="en-US" sz="1200" b="1" dirty="0">
                <a:solidFill>
                  <a:srgbClr val="FFFFFF"/>
                </a:solidFill>
              </a:rPr>
              <a:t> (USA): Motivations and Methods for Encouraging Artists in Longer Traditions</a:t>
            </a:r>
            <a:br>
              <a:rPr lang="en-US" sz="1200" b="1" dirty="0">
                <a:solidFill>
                  <a:srgbClr val="FFFFFF"/>
                </a:solidFill>
              </a:rPr>
            </a:br>
            <a:r>
              <a:rPr lang="en-US" sz="1200" b="1" dirty="0">
                <a:solidFill>
                  <a:srgbClr val="FFFFFF"/>
                </a:solidFill>
              </a:rPr>
              <a:t>10. Zoe C. </a:t>
            </a:r>
            <a:r>
              <a:rPr lang="en-US" sz="1200" b="1" dirty="0" err="1">
                <a:solidFill>
                  <a:srgbClr val="FFFFFF"/>
                </a:solidFill>
              </a:rPr>
              <a:t>Sherinian</a:t>
            </a:r>
            <a:r>
              <a:rPr lang="en-US" sz="1200" b="1" dirty="0">
                <a:solidFill>
                  <a:srgbClr val="FFFFFF"/>
                </a:solidFill>
              </a:rPr>
              <a:t> (USA): Activist Ethnomusicology and Marginalized </a:t>
            </a:r>
            <a:r>
              <a:rPr lang="en-US" sz="1200" b="1" dirty="0" err="1">
                <a:solidFill>
                  <a:srgbClr val="FFFFFF"/>
                </a:solidFill>
              </a:rPr>
              <a:t>Musics</a:t>
            </a:r>
            <a:r>
              <a:rPr lang="en-US" sz="1200" b="1" dirty="0">
                <a:solidFill>
                  <a:srgbClr val="FFFFFF"/>
                </a:solidFill>
              </a:rPr>
              <a:t> of South Asia</a:t>
            </a:r>
            <a:br>
              <a:rPr lang="en-US" sz="1200" b="1" dirty="0">
                <a:solidFill>
                  <a:srgbClr val="FFFFFF"/>
                </a:solidFill>
              </a:rPr>
            </a:br>
            <a:r>
              <a:rPr lang="en-US" sz="1200" b="1" dirty="0">
                <a:solidFill>
                  <a:srgbClr val="FFFFFF"/>
                </a:solidFill>
              </a:rPr>
              <a:t>11. Elizabeth </a:t>
            </a:r>
            <a:r>
              <a:rPr lang="en-US" sz="1200" b="1" dirty="0" err="1">
                <a:solidFill>
                  <a:srgbClr val="FFFFFF"/>
                </a:solidFill>
              </a:rPr>
              <a:t>Mackinlay</a:t>
            </a:r>
            <a:r>
              <a:rPr lang="en-US" sz="1200" b="1" dirty="0">
                <a:solidFill>
                  <a:srgbClr val="FFFFFF"/>
                </a:solidFill>
              </a:rPr>
              <a:t> (Australia): </a:t>
            </a:r>
            <a:r>
              <a:rPr lang="en-US" sz="1200" b="1" dirty="0" err="1">
                <a:solidFill>
                  <a:srgbClr val="FFFFFF"/>
                </a:solidFill>
              </a:rPr>
              <a:t>Decolonisation</a:t>
            </a:r>
            <a:r>
              <a:rPr lang="en-US" sz="1200" b="1" dirty="0">
                <a:solidFill>
                  <a:srgbClr val="FFFFFF"/>
                </a:solidFill>
              </a:rPr>
              <a:t> and Applied Ethnomusicology: Story-</a:t>
            </a:r>
            <a:r>
              <a:rPr lang="en-US" sz="1200" b="1" dirty="0" err="1">
                <a:solidFill>
                  <a:srgbClr val="FFFFFF"/>
                </a:solidFill>
              </a:rPr>
              <a:t>ing</a:t>
            </a:r>
            <a:r>
              <a:rPr lang="en-US" sz="1200" b="1" dirty="0">
                <a:solidFill>
                  <a:srgbClr val="FFFFFF"/>
                </a:solidFill>
              </a:rPr>
              <a:t> the Personal-Political-Possible in Our Work</a:t>
            </a:r>
            <a:br>
              <a:rPr lang="en-US" sz="1200" b="1" dirty="0">
                <a:solidFill>
                  <a:srgbClr val="FFFFFF"/>
                </a:solidFill>
              </a:rPr>
            </a:br>
            <a:r>
              <a:rPr lang="en-US" sz="1200" b="1" dirty="0">
                <a:solidFill>
                  <a:srgbClr val="FFFFFF"/>
                </a:solidFill>
              </a:rPr>
              <a:t>12. Holly Wissler (USA): Andean </a:t>
            </a:r>
            <a:r>
              <a:rPr lang="en-US" sz="1200" b="1" dirty="0" err="1">
                <a:solidFill>
                  <a:srgbClr val="FFFFFF"/>
                </a:solidFill>
              </a:rPr>
              <a:t>Q'eros</a:t>
            </a:r>
            <a:r>
              <a:rPr lang="en-US" sz="1200" b="1" dirty="0">
                <a:solidFill>
                  <a:srgbClr val="FFFFFF"/>
                </a:solidFill>
              </a:rPr>
              <a:t> and Amazonian </a:t>
            </a:r>
            <a:r>
              <a:rPr lang="en-US" sz="1200" b="1" dirty="0" err="1">
                <a:solidFill>
                  <a:srgbClr val="FFFFFF"/>
                </a:solidFill>
              </a:rPr>
              <a:t>Wachiperi</a:t>
            </a:r>
            <a:r>
              <a:rPr lang="en-US" sz="1200" b="1" dirty="0">
                <a:solidFill>
                  <a:srgbClr val="FFFFFF"/>
                </a:solidFill>
              </a:rPr>
              <a:t>: Indigenous Voice in Grassroots Tourism, Safeguarding, and Ownership Projects</a:t>
            </a:r>
            <a:br>
              <a:rPr lang="en-US" sz="1200" b="1" dirty="0">
                <a:solidFill>
                  <a:srgbClr val="FFFFFF"/>
                </a:solidFill>
              </a:rPr>
            </a:br>
            <a:r>
              <a:rPr lang="en-US" sz="1200" b="1" dirty="0">
                <a:solidFill>
                  <a:srgbClr val="FFFFFF"/>
                </a:solidFill>
              </a:rPr>
              <a:t>13. Erica Haskell (USA): The Role of Applied Ethnomusicology in Post-conflict and Post-catastrophe Communities</a:t>
            </a:r>
            <a:br>
              <a:rPr lang="en-US" sz="1200" b="1" dirty="0">
                <a:solidFill>
                  <a:srgbClr val="FFFFFF"/>
                </a:solidFill>
              </a:rPr>
            </a:br>
            <a:r>
              <a:rPr lang="en-US" sz="1200" b="1" dirty="0">
                <a:solidFill>
                  <a:srgbClr val="FFFFFF"/>
                </a:solidFill>
              </a:rPr>
              <a:t>14. Joshua D. </a:t>
            </a:r>
            <a:r>
              <a:rPr lang="en-US" sz="1200" b="1" dirty="0" err="1">
                <a:solidFill>
                  <a:srgbClr val="FFFFFF"/>
                </a:solidFill>
              </a:rPr>
              <a:t>Pilzer</a:t>
            </a:r>
            <a:r>
              <a:rPr lang="en-US" sz="1200" b="1" dirty="0">
                <a:solidFill>
                  <a:srgbClr val="FFFFFF"/>
                </a:solidFill>
              </a:rPr>
              <a:t> (Canada): The Study of Survivors' Music</a:t>
            </a:r>
            <a:br>
              <a:rPr lang="en-US" sz="1200" b="1" dirty="0">
                <a:solidFill>
                  <a:srgbClr val="FFFFFF"/>
                </a:solidFill>
              </a:rPr>
            </a:br>
            <a:r>
              <a:rPr lang="en-US" sz="1200" b="1" dirty="0">
                <a:solidFill>
                  <a:srgbClr val="FFFFFF"/>
                </a:solidFill>
              </a:rPr>
              <a:t>15. Britta </a:t>
            </a:r>
            <a:r>
              <a:rPr lang="en-US" sz="1200" b="1" dirty="0" err="1">
                <a:solidFill>
                  <a:srgbClr val="FFFFFF"/>
                </a:solidFill>
              </a:rPr>
              <a:t>Sweers</a:t>
            </a:r>
            <a:r>
              <a:rPr lang="en-US" sz="1200" b="1" dirty="0">
                <a:solidFill>
                  <a:srgbClr val="FFFFFF"/>
                </a:solidFill>
              </a:rPr>
              <a:t> (Switzerland): The Public Display of Migrants in National(</a:t>
            </a:r>
            <a:r>
              <a:rPr lang="en-US" sz="1200" b="1" dirty="0" err="1">
                <a:solidFill>
                  <a:srgbClr val="FFFFFF"/>
                </a:solidFill>
              </a:rPr>
              <a:t>ist</a:t>
            </a:r>
            <a:r>
              <a:rPr lang="en-US" sz="1200" b="1" dirty="0">
                <a:solidFill>
                  <a:srgbClr val="FFFFFF"/>
                </a:solidFill>
              </a:rPr>
              <a:t>) Conflict Situations in Europe: An Analytical Reflection on University-Based </a:t>
            </a:r>
            <a:r>
              <a:rPr lang="en-US" sz="1200" b="1" dirty="0" err="1">
                <a:solidFill>
                  <a:srgbClr val="FFFFFF"/>
                </a:solidFill>
              </a:rPr>
              <a:t>Ethnomusicological</a:t>
            </a:r>
            <a:r>
              <a:rPr lang="en-US" sz="1200" b="1" dirty="0">
                <a:solidFill>
                  <a:srgbClr val="FFFFFF"/>
                </a:solidFill>
              </a:rPr>
              <a:t> Activism</a:t>
            </a:r>
            <a:br>
              <a:rPr lang="en-US" sz="1200" b="1" dirty="0">
                <a:solidFill>
                  <a:srgbClr val="FFFFFF"/>
                </a:solidFill>
              </a:rPr>
            </a:br>
            <a:r>
              <a:rPr lang="en-US" sz="1200" b="1" dirty="0">
                <a:solidFill>
                  <a:srgbClr val="FFFFFF"/>
                </a:solidFill>
              </a:rPr>
              <a:t>16. Susan E. </a:t>
            </a:r>
            <a:r>
              <a:rPr lang="en-US" sz="1200" b="1" dirty="0" err="1">
                <a:solidFill>
                  <a:srgbClr val="FFFFFF"/>
                </a:solidFill>
              </a:rPr>
              <a:t>Oehler</a:t>
            </a:r>
            <a:r>
              <a:rPr lang="en-US" sz="1200" b="1" dirty="0">
                <a:solidFill>
                  <a:srgbClr val="FFFFFF"/>
                </a:solidFill>
              </a:rPr>
              <a:t> Herrick (USA): Strategies and Opportunities in the Education Sector for Applied Ethnomusicology</a:t>
            </a:r>
            <a:br>
              <a:rPr lang="en-US" sz="1200" b="1" dirty="0">
                <a:solidFill>
                  <a:srgbClr val="FFFFFF"/>
                </a:solidFill>
              </a:rPr>
            </a:br>
            <a:r>
              <a:rPr lang="en-US" sz="1200" b="1" dirty="0">
                <a:solidFill>
                  <a:srgbClr val="FFFFFF"/>
                </a:solidFill>
              </a:rPr>
              <a:t>17. John Morgan O'Connell (UK): Music and Humanism in the Aga Khan Humanities Project</a:t>
            </a:r>
            <a:br>
              <a:rPr lang="en-US" sz="1200" b="1" dirty="0">
                <a:solidFill>
                  <a:srgbClr val="FFFFFF"/>
                </a:solidFill>
              </a:rPr>
            </a:br>
            <a:r>
              <a:rPr lang="en-US" sz="1200" b="1" dirty="0">
                <a:solidFill>
                  <a:srgbClr val="FFFFFF"/>
                </a:solidFill>
              </a:rPr>
              <a:t>18. Patricia Sheehan Campbell (USA) and Lee Higgins (UK): Intersections between Ethnomusicology, Music Education and Community Music</a:t>
            </a:r>
            <a:br>
              <a:rPr lang="en-US" sz="1200" b="1" dirty="0">
                <a:solidFill>
                  <a:srgbClr val="FFFFFF"/>
                </a:solidFill>
              </a:rPr>
            </a:br>
            <a:r>
              <a:rPr lang="en-US" sz="1200" b="1" dirty="0">
                <a:solidFill>
                  <a:srgbClr val="FFFFFF"/>
                </a:solidFill>
              </a:rPr>
              <a:t>19. Dan Lundberg (Sweden): Archives and Applied Ethnomusicology</a:t>
            </a:r>
            <a:br>
              <a:rPr lang="en-US" sz="1200" b="1" dirty="0">
                <a:solidFill>
                  <a:srgbClr val="FFFFFF"/>
                </a:solidFill>
              </a:rPr>
            </a:br>
            <a:r>
              <a:rPr lang="en-US" sz="1200" b="1" dirty="0">
                <a:solidFill>
                  <a:srgbClr val="FFFFFF"/>
                </a:solidFill>
              </a:rPr>
              <a:t>20. Clifford Murphy (USA): The Applied Ethnomusicologist as Public Folklorist: </a:t>
            </a:r>
            <a:r>
              <a:rPr lang="en-US" sz="1200" b="1" dirty="0" err="1">
                <a:solidFill>
                  <a:srgbClr val="FFFFFF"/>
                </a:solidFill>
              </a:rPr>
              <a:t>Ethnomusicological</a:t>
            </a:r>
            <a:r>
              <a:rPr lang="en-US" sz="1200" b="1" dirty="0">
                <a:solidFill>
                  <a:srgbClr val="FFFFFF"/>
                </a:solidFill>
              </a:rPr>
              <a:t> Practice in the Context of a Government Agency in the USA.</a:t>
            </a:r>
            <a:br>
              <a:rPr lang="en-US" sz="1200" b="1" dirty="0">
                <a:solidFill>
                  <a:srgbClr val="FFFFFF"/>
                </a:solidFill>
              </a:rPr>
            </a:br>
            <a:r>
              <a:rPr lang="en-US" sz="1200" b="1" dirty="0">
                <a:solidFill>
                  <a:srgbClr val="FFFFFF"/>
                </a:solidFill>
              </a:rPr>
              <a:t>21. Zhang </a:t>
            </a:r>
            <a:r>
              <a:rPr lang="en-US" sz="1200" b="1" dirty="0" err="1">
                <a:solidFill>
                  <a:srgbClr val="FFFFFF"/>
                </a:solidFill>
              </a:rPr>
              <a:t>Boyu</a:t>
            </a:r>
            <a:r>
              <a:rPr lang="en-US" sz="1200" b="1" dirty="0">
                <a:solidFill>
                  <a:srgbClr val="FFFFFF"/>
                </a:solidFill>
              </a:rPr>
              <a:t> (China): Applied Ethnomusicology in China: An Analytical Review of Practice</a:t>
            </a:r>
            <a:br>
              <a:rPr lang="en-US" sz="1200" b="1" dirty="0">
                <a:solidFill>
                  <a:srgbClr val="FFFFFF"/>
                </a:solidFill>
              </a:rPr>
            </a:br>
            <a:r>
              <a:rPr lang="en-US" sz="1200" b="1" dirty="0">
                <a:solidFill>
                  <a:srgbClr val="FFFFFF"/>
                </a:solidFill>
              </a:rPr>
              <a:t>22. Alan Williams (USA): The Problem and Potential of Commerce</a:t>
            </a:r>
            <a:endParaRPr lang="en-US" sz="1200" dirty="0"/>
          </a:p>
        </p:txBody>
      </p:sp>
      <p:sp>
        <p:nvSpPr>
          <p:cNvPr id="3" name="Content Placeholder 2"/>
          <p:cNvSpPr>
            <a:spLocks noGrp="1"/>
          </p:cNvSpPr>
          <p:nvPr>
            <p:ph idx="1"/>
          </p:nvPr>
        </p:nvSpPr>
        <p:spPr>
          <a:xfrm>
            <a:off x="0" y="1600200"/>
            <a:ext cx="9144000" cy="5257800"/>
          </a:xfrm>
        </p:spPr>
        <p:txBody>
          <a:bodyPr/>
          <a:lstStyle/>
          <a:p>
            <a:endParaRPr lang="en-US" dirty="0"/>
          </a:p>
        </p:txBody>
      </p:sp>
    </p:spTree>
    <p:extLst>
      <p:ext uri="{BB962C8B-B14F-4D97-AF65-F5344CB8AC3E}">
        <p14:creationId xmlns:p14="http://schemas.microsoft.com/office/powerpoint/2010/main" val="4888587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PLAKAT FOLK SLO4X-2.pdf"/>
          <p:cNvPicPr>
            <a:picLocks noGrp="1" noChangeAspect="1"/>
          </p:cNvPicPr>
          <p:nvPr>
            <p:ph idx="1"/>
          </p:nvPr>
        </p:nvPicPr>
        <p:blipFill>
          <a:blip r:embed="rId2">
            <a:extLst>
              <a:ext uri="{28A0092B-C50C-407E-A947-70E740481C1C}">
                <a14:useLocalDpi xmlns:a14="http://schemas.microsoft.com/office/drawing/2010/main" val="0"/>
              </a:ext>
            </a:extLst>
          </a:blip>
          <a:srcRect t="30560" b="30560"/>
          <a:stretch>
            <a:fillRect/>
          </a:stretch>
        </p:blipFill>
        <p:spPr/>
      </p:pic>
      <p:pic>
        <p:nvPicPr>
          <p:cNvPr id="4" name="Picture 3"/>
          <p:cNvPicPr>
            <a:picLocks noChangeAspect="1"/>
          </p:cNvPicPr>
          <p:nvPr/>
        </p:nvPicPr>
        <p:blipFill>
          <a:blip r:embed="rId3"/>
          <a:stretch>
            <a:fillRect/>
          </a:stretch>
        </p:blipFill>
        <p:spPr>
          <a:xfrm>
            <a:off x="851254" y="-396385"/>
            <a:ext cx="4577233" cy="6858000"/>
          </a:xfrm>
          <a:prstGeom prst="rect">
            <a:avLst/>
          </a:prstGeom>
        </p:spPr>
      </p:pic>
      <p:pic>
        <p:nvPicPr>
          <p:cNvPr id="5" name="Picture 4" descr="ictm brochure 2016-2 chinese (simplified) fina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962"/>
            <a:ext cx="9144000" cy="6858000"/>
          </a:xfrm>
          <a:prstGeom prst="rect">
            <a:avLst/>
          </a:prstGeom>
        </p:spPr>
      </p:pic>
      <p:pic>
        <p:nvPicPr>
          <p:cNvPr id="8" name="Picture 7" descr="PLAKAT FOLK SLO4X-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94" y="-396384"/>
            <a:ext cx="4848393" cy="7132638"/>
          </a:xfrm>
          <a:prstGeom prst="rect">
            <a:avLst/>
          </a:prstGeom>
        </p:spPr>
      </p:pic>
    </p:spTree>
    <p:extLst>
      <p:ext uri="{BB962C8B-B14F-4D97-AF65-F5344CB8AC3E}">
        <p14:creationId xmlns:p14="http://schemas.microsoft.com/office/powerpoint/2010/main" val="34220962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20638"/>
            <a:ext cx="8407400" cy="6354762"/>
          </a:xfrm>
        </p:spPr>
        <p:txBody>
          <a:bodyPr>
            <a:normAutofit/>
          </a:bodyPr>
          <a:lstStyle/>
          <a:p>
            <a:r>
              <a:rPr lang="en-US" dirty="0" smtClean="0"/>
              <a:t/>
            </a:r>
            <a:br>
              <a:rPr lang="en-US" dirty="0" smtClean="0"/>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50800" y="0"/>
            <a:ext cx="9093200" cy="1803400"/>
          </a:xfrm>
        </p:spPr>
        <p:txBody>
          <a:bodyPr>
            <a:noAutofit/>
          </a:bodyPr>
          <a:lstStyle/>
          <a:p>
            <a:pPr marL="0" indent="0" algn="ctr">
              <a:buNone/>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CULTURAL AND ETHNOMUSICOLOGICAL SOCIETY FOLK SLOVENIA </a:t>
            </a: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IS </a:t>
            </a:r>
          </a:p>
          <a:p>
            <a:pPr marL="0" indent="0" algn="ct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SLOVENIAN NATIONAL COMMITTEE OF THE INTERNATIONAL COUNCIL FOR TRADITIONAL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MUSIC.</a:t>
            </a:r>
          </a:p>
          <a:p>
            <a:pPr marL="0" indent="0" algn="ctr">
              <a:buNone/>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 IS A CREATIVE MEETING POINT OF CULTURE AND SCHOLARSHIP, PRAXIS AND THEORY, RURAL AND URBAN DOMAINS, MAJORITY AND MINORITIES,  MUSICIANSHIP WITH NO BORDERS.</a:t>
            </a:r>
          </a:p>
          <a:p>
            <a:pPr marL="0" indent="0" algn="ctr">
              <a:buNone/>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ct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 ORGANIZES THEMATIC ANNUAL CONCERTS</a:t>
            </a:r>
            <a:r>
              <a:rPr lang="is-I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dirty="0"/>
          </a:p>
        </p:txBody>
      </p:sp>
    </p:spTree>
    <p:extLst>
      <p:ext uri="{BB962C8B-B14F-4D97-AF65-F5344CB8AC3E}">
        <p14:creationId xmlns:p14="http://schemas.microsoft.com/office/powerpoint/2010/main" val="17866433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endParaRPr lang="en-US" smtClean="0"/>
          </a:p>
        </p:txBody>
      </p:sp>
      <p:pic>
        <p:nvPicPr>
          <p:cNvPr id="3584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19250" y="0"/>
            <a:ext cx="5905500" cy="6858000"/>
          </a:xfrm>
        </p:spPr>
      </p:pic>
    </p:spTree>
    <p:extLst>
      <p:ext uri="{BB962C8B-B14F-4D97-AF65-F5344CB8AC3E}">
        <p14:creationId xmlns:p14="http://schemas.microsoft.com/office/powerpoint/2010/main" val="34391312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2590800"/>
          </a:xfrm>
        </p:spPr>
        <p:txBody>
          <a:bodyPr>
            <a:noAutofit/>
          </a:bodyPr>
          <a:lstStyle/>
          <a:p>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WORKSHOPS OF </a:t>
            </a:r>
            <a:b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TRADITIONAL SINGING, INSTRUMENTAL MUSIC, </a:t>
            </a:r>
            <a:b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AND DANCE</a:t>
            </a:r>
            <a:r>
              <a:rPr lang="is-I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912405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endParaRPr lang="en-US" smtClean="0"/>
          </a:p>
        </p:txBody>
      </p:sp>
      <p:pic>
        <p:nvPicPr>
          <p:cNvPr id="2150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68313" y="331788"/>
            <a:ext cx="8229600" cy="6192837"/>
          </a:xfrm>
        </p:spPr>
      </p:pic>
    </p:spTree>
    <p:extLst>
      <p:ext uri="{BB962C8B-B14F-4D97-AF65-F5344CB8AC3E}">
        <p14:creationId xmlns:p14="http://schemas.microsoft.com/office/powerpoint/2010/main" val="60484242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endParaRPr lang="en-US" smtClean="0"/>
          </a:p>
        </p:txBody>
      </p:sp>
      <p:pic>
        <p:nvPicPr>
          <p:cNvPr id="717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68313" y="260350"/>
            <a:ext cx="8229600" cy="6192838"/>
          </a:xfrm>
        </p:spPr>
      </p:pic>
    </p:spTree>
    <p:extLst>
      <p:ext uri="{BB962C8B-B14F-4D97-AF65-F5344CB8AC3E}">
        <p14:creationId xmlns:p14="http://schemas.microsoft.com/office/powerpoint/2010/main" val="21011406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43231" y="274638"/>
            <a:ext cx="8464967" cy="7200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Demi 10 Regular"/>
                <a:cs typeface="LM Roman Demi 10 Regular"/>
              </a:rPr>
              <a:t>ICTM World Network</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Demi 10 Regular"/>
                <a:cs typeface="LM Roman Demi 10 Regular"/>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Demi 10 Regular"/>
                <a:cs typeface="LM Roman Demi 10 Regular"/>
              </a:rPr>
              <a:t>2016</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Demi 10 Regular"/>
              <a:cs typeface="LM Roman Demi 10 Regular"/>
            </a:endParaRPr>
          </a:p>
        </p:txBody>
      </p:sp>
      <p:pic>
        <p:nvPicPr>
          <p:cNvPr id="3" name="Picture 2" descr="world network 2016 + 7 candidates eb2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9" y="1524000"/>
            <a:ext cx="9144000" cy="5334000"/>
          </a:xfrm>
          <a:prstGeom prst="rect">
            <a:avLst/>
          </a:prstGeom>
        </p:spPr>
      </p:pic>
    </p:spTree>
    <p:extLst>
      <p:ext uri="{BB962C8B-B14F-4D97-AF65-F5344CB8AC3E}">
        <p14:creationId xmlns:p14="http://schemas.microsoft.com/office/powerpoint/2010/main" val="149760257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SYMPOSIA,</a:t>
            </a:r>
            <a:b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ROUNDTABLES, </a:t>
            </a:r>
            <a:b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LECTURES</a:t>
            </a:r>
            <a:r>
              <a:rPr lang="is-I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945159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439738"/>
            <a:ext cx="8686800" cy="1143000"/>
          </a:xfrm>
        </p:spPr>
        <p:txBody>
          <a:bodyPr>
            <a:normAutofit fontScale="90000"/>
          </a:bodyPr>
          <a:lstStyle/>
          <a:p>
            <a:pPr algn="l" eaLnBrk="1" hangingPunct="1"/>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2000</a:t>
            </a:r>
            <a:b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Ljubljana (Slovenia)</a:t>
            </a:r>
            <a:b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3200" b="1" dirty="0" smtClean="0"/>
          </a:p>
        </p:txBody>
      </p:sp>
      <p:sp>
        <p:nvSpPr>
          <p:cNvPr id="4" name="Rectangle 3"/>
          <p:cNvSpPr/>
          <p:nvPr/>
        </p:nvSpPr>
        <p:spPr>
          <a:xfrm>
            <a:off x="0" y="1914525"/>
            <a:ext cx="8102600" cy="5693867"/>
          </a:xfrm>
          <a:prstGeom prst="rect">
            <a:avLst/>
          </a:prstGeom>
        </p:spPr>
        <p:txBody>
          <a:bodyPr wrap="square">
            <a:spAutoFit/>
          </a:bodyPr>
          <a:lstStyle/>
          <a:p>
            <a:pPr fontAlgn="auto">
              <a:spcBef>
                <a:spcPts val="0"/>
              </a:spcBef>
              <a:spcAft>
                <a:spcPts val="0"/>
              </a:spcAft>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r>
              <a:rPr lang="en-US" sz="2800" b="1" baseline="30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symposium,</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fontAlgn="auto">
              <a:spcBef>
                <a:spcPts val="0"/>
              </a:spcBef>
              <a:spcAft>
                <a:spcPts val="0"/>
              </a:spcAft>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ttended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 31 scholar </a:t>
            </a: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fontAlgn="auto">
              <a:spcBef>
                <a:spcPts val="0"/>
              </a:spcBef>
              <a:spcAft>
                <a:spcPts val="0"/>
              </a:spcAft>
              <a:defRPr/>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from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15 </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countries.</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fontAlgn="auto">
              <a:spcBef>
                <a:spcPts val="0"/>
              </a:spcBef>
              <a:spcAft>
                <a:spcPts val="0"/>
              </a:spcAft>
              <a:defRPr/>
            </a:pP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fontAlgn="auto">
              <a:spcBef>
                <a:spcPts val="0"/>
              </a:spcBef>
              <a:spcAft>
                <a:spcPts val="0"/>
              </a:spcAft>
              <a:defRPr/>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Themes</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a:p>
            <a:pPr marL="514350" indent="-514350" fontAlgn="auto">
              <a:spcBef>
                <a:spcPts val="0"/>
              </a:spcBef>
              <a:spcAft>
                <a:spcPts val="0"/>
              </a:spcAft>
              <a:buFontTx/>
              <a:buAutoNum type="arabicPeriod"/>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Music and Dance of Minorities: </a:t>
            </a: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fontAlgn="auto">
              <a:spcBef>
                <a:spcPts val="0"/>
              </a:spcBef>
              <a:spcAft>
                <a:spcPts val="0"/>
              </a:spcAft>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Research Traditions and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Cultural </a:t>
            </a: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fontAlgn="auto">
              <a:spcBef>
                <a:spcPts val="0"/>
              </a:spcBef>
              <a:spcAft>
                <a:spcPts val="0"/>
              </a:spcAft>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Policies</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514350" indent="-514350" fontAlgn="auto">
              <a:spcBef>
                <a:spcPts val="0"/>
              </a:spcBef>
              <a:spcAft>
                <a:spcPts val="0"/>
              </a:spcAft>
              <a:buAutoNum type="arabicPeriod" startAt="2"/>
              <a:defRPr/>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Music</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Dance and Identity of </a:t>
            </a: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fontAlgn="auto">
              <a:spcBef>
                <a:spcPts val="0"/>
              </a:spcBef>
              <a:spcAft>
                <a:spcPts val="0"/>
              </a:spcAft>
              <a:defRPr/>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Minority Cultures</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marL="514350" indent="-514350" fontAlgn="auto">
              <a:spcBef>
                <a:spcPts val="0"/>
              </a:spcBef>
              <a:spcAft>
                <a:spcPts val="0"/>
              </a:spcAft>
              <a:buAutoNum type="arabicPeriod" startAt="3"/>
              <a:defRPr/>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Minorities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 Slovenia and </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Neighboring Countries</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fontAlgn="auto">
              <a:spcBef>
                <a:spcPts val="0"/>
              </a:spcBef>
              <a:spcAft>
                <a:spcPts val="0"/>
              </a:spcAft>
              <a:defRPr/>
            </a:pPr>
            <a:endParaRPr lang="sl-SI"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fontAlgn="auto">
              <a:spcBef>
                <a:spcPts val="0"/>
              </a:spcBef>
              <a:spcAft>
                <a:spcPts val="0"/>
              </a:spcAft>
              <a:defRPr/>
            </a:pPr>
            <a:endParaRPr lang="sl-SI"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5"/>
          <p:cNvPicPr>
            <a:picLocks noChangeAspect="1" noChangeArrowheads="1"/>
          </p:cNvPicPr>
          <p:nvPr/>
        </p:nvPicPr>
        <p:blipFill>
          <a:blip r:embed="rId2"/>
          <a:srcRect/>
          <a:stretch>
            <a:fillRect/>
          </a:stretch>
        </p:blipFill>
        <p:spPr bwMode="auto">
          <a:xfrm>
            <a:off x="5352918" y="-1"/>
            <a:ext cx="3791082" cy="5680295"/>
          </a:xfrm>
          <a:prstGeom prst="rect">
            <a:avLst/>
          </a:prstGeom>
          <a:noFill/>
          <a:ln w="9525">
            <a:noFill/>
            <a:miter lim="800000"/>
            <a:headEnd/>
            <a:tailEnd/>
          </a:ln>
        </p:spPr>
      </p:pic>
    </p:spTree>
    <p:extLst>
      <p:ext uri="{BB962C8B-B14F-4D97-AF65-F5344CB8AC3E}">
        <p14:creationId xmlns:p14="http://schemas.microsoft.com/office/powerpoint/2010/main" val="24038750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2511896" cy="3503144"/>
          </a:xfrm>
          <a:prstGeom prst="rect">
            <a:avLst/>
          </a:prstGeom>
        </p:spPr>
      </p:pic>
      <p:pic>
        <p:nvPicPr>
          <p:cNvPr id="5" name="Picture 4"/>
          <p:cNvPicPr>
            <a:picLocks noChangeAspect="1"/>
          </p:cNvPicPr>
          <p:nvPr/>
        </p:nvPicPr>
        <p:blipFill>
          <a:blip r:embed="rId3"/>
          <a:stretch>
            <a:fillRect/>
          </a:stretch>
        </p:blipFill>
        <p:spPr>
          <a:xfrm>
            <a:off x="3920438" y="-117412"/>
            <a:ext cx="2763997" cy="3620555"/>
          </a:xfrm>
          <a:prstGeom prst="rect">
            <a:avLst/>
          </a:prstGeom>
        </p:spPr>
      </p:pic>
      <p:pic>
        <p:nvPicPr>
          <p:cNvPr id="6" name="Picture 5"/>
          <p:cNvPicPr>
            <a:picLocks noChangeAspect="1"/>
          </p:cNvPicPr>
          <p:nvPr/>
        </p:nvPicPr>
        <p:blipFill>
          <a:blip r:embed="rId4"/>
          <a:stretch>
            <a:fillRect/>
          </a:stretch>
        </p:blipFill>
        <p:spPr>
          <a:xfrm>
            <a:off x="1752220" y="3503144"/>
            <a:ext cx="2801389" cy="3396203"/>
          </a:xfrm>
          <a:prstGeom prst="rect">
            <a:avLst/>
          </a:prstGeom>
        </p:spPr>
      </p:pic>
      <p:pic>
        <p:nvPicPr>
          <p:cNvPr id="7" name="Picture 6"/>
          <p:cNvPicPr>
            <a:picLocks noChangeAspect="1"/>
          </p:cNvPicPr>
          <p:nvPr/>
        </p:nvPicPr>
        <p:blipFill>
          <a:blip r:embed="rId5"/>
          <a:stretch>
            <a:fillRect/>
          </a:stretch>
        </p:blipFill>
        <p:spPr>
          <a:xfrm>
            <a:off x="6159500" y="3503144"/>
            <a:ext cx="2984500" cy="3354855"/>
          </a:xfrm>
          <a:prstGeom prst="rect">
            <a:avLst/>
          </a:prstGeom>
        </p:spPr>
      </p:pic>
    </p:spTree>
    <p:extLst>
      <p:ext uri="{BB962C8B-B14F-4D97-AF65-F5344CB8AC3E}">
        <p14:creationId xmlns:p14="http://schemas.microsoft.com/office/powerpoint/2010/main" val="37747309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98762"/>
          </a:xfrm>
        </p:spPr>
        <p:txBody>
          <a:bodyPr>
            <a:noAutofit/>
          </a:body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CULTURAL EXCHANGES, </a:t>
            </a:r>
            <a:b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FOR INSTANCE, WITH PROFESSORS AND STUDENTS FROM THE CHULALONGKORN UNIVERSITY FROM BANGKOK, THAILAND </a:t>
            </a:r>
            <a:r>
              <a:rPr lang="is-I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0" y="1600200"/>
            <a:ext cx="9144000" cy="5080000"/>
          </a:xfrm>
        </p:spPr>
        <p:txBody>
          <a:bodyPr/>
          <a:lstStyle/>
          <a:p>
            <a:pPr marL="0" indent="0">
              <a:buNone/>
            </a:pPr>
            <a:endParaRPr lang="en-US" dirty="0"/>
          </a:p>
        </p:txBody>
      </p:sp>
    </p:spTree>
    <p:extLst>
      <p:ext uri="{BB962C8B-B14F-4D97-AF65-F5344CB8AC3E}">
        <p14:creationId xmlns:p14="http://schemas.microsoft.com/office/powerpoint/2010/main" val="2416959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endParaRPr lang="en-US" smtClean="0"/>
          </a:p>
        </p:txBody>
      </p:sp>
      <p:pic>
        <p:nvPicPr>
          <p:cNvPr id="1229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23850" y="260350"/>
            <a:ext cx="8424863" cy="6154738"/>
          </a:xfrm>
        </p:spPr>
      </p:pic>
    </p:spTree>
    <p:extLst>
      <p:ext uri="{BB962C8B-B14F-4D97-AF65-F5344CB8AC3E}">
        <p14:creationId xmlns:p14="http://schemas.microsoft.com/office/powerpoint/2010/main" val="41065928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endParaRPr lang="en-US" smtClean="0"/>
          </a:p>
        </p:txBody>
      </p:sp>
      <p:pic>
        <p:nvPicPr>
          <p:cNvPr id="2048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68313" y="260350"/>
            <a:ext cx="8229600" cy="6264275"/>
          </a:xfrm>
        </p:spPr>
      </p:pic>
    </p:spTree>
    <p:extLst>
      <p:ext uri="{BB962C8B-B14F-4D97-AF65-F5344CB8AC3E}">
        <p14:creationId xmlns:p14="http://schemas.microsoft.com/office/powerpoint/2010/main" val="137169543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 OVERTONE SINGING WORKSHOP WITH TRAN QUANG HAI</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AND SLOVENIAN FOLK DANCE WORKSHOP</a:t>
            </a:r>
            <a:r>
              <a:rPr lang="is-I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621907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endParaRPr lang="en-US" smtClean="0"/>
          </a:p>
        </p:txBody>
      </p:sp>
      <p:sp>
        <p:nvSpPr>
          <p:cNvPr id="18435" name="Rectangle 3"/>
          <p:cNvSpPr>
            <a:spLocks noGrp="1" noChangeArrowheads="1"/>
          </p:cNvSpPr>
          <p:nvPr>
            <p:ph type="body" idx="1"/>
          </p:nvPr>
        </p:nvSpPr>
        <p:spPr>
          <a:xfrm>
            <a:off x="457200" y="333375"/>
            <a:ext cx="8229600" cy="5792788"/>
          </a:xfrm>
        </p:spPr>
        <p:txBody>
          <a:bodyPr/>
          <a:lstStyle/>
          <a:p>
            <a:pPr eaLnBrk="1" hangingPunct="1">
              <a:defRPr/>
            </a:pPr>
            <a:endParaRPr lang="en-US" smtClean="0"/>
          </a:p>
        </p:txBody>
      </p:sp>
      <p:pic>
        <p:nvPicPr>
          <p:cNvPr id="19459" name="Picture 4" descr="ICTM Ljubljana 2006 0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94655"/>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59258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endParaRPr lang="en-US" smtClean="0"/>
          </a:p>
        </p:txBody>
      </p:sp>
      <p:sp>
        <p:nvSpPr>
          <p:cNvPr id="19459" name="Rectangle 3"/>
          <p:cNvSpPr>
            <a:spLocks noGrp="1" noChangeArrowheads="1"/>
          </p:cNvSpPr>
          <p:nvPr>
            <p:ph type="body" idx="1"/>
          </p:nvPr>
        </p:nvSpPr>
        <p:spPr>
          <a:xfrm>
            <a:off x="457200" y="260350"/>
            <a:ext cx="8229600" cy="6121400"/>
          </a:xfrm>
        </p:spPr>
        <p:txBody>
          <a:bodyPr/>
          <a:lstStyle/>
          <a:p>
            <a:pPr eaLnBrk="1" hangingPunct="1">
              <a:defRPr/>
            </a:pPr>
            <a:endParaRPr lang="en-US" smtClean="0"/>
          </a:p>
        </p:txBody>
      </p:sp>
      <p:pic>
        <p:nvPicPr>
          <p:cNvPr id="20483" name="Picture 4" descr="ICTM Ljubljana 2006 1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42481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PUBLISHING OF </a:t>
            </a:r>
            <a:b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STUDY MATERIALS, </a:t>
            </a:r>
            <a:b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INCLUDING COMPACT DISCS</a:t>
            </a:r>
            <a:r>
              <a:rPr lang="is-I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2244622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5719"/>
          </a:xfrm>
        </p:spPr>
        <p:txBody>
          <a:bodyPr>
            <a:normAutofit fontScale="90000"/>
          </a:bodyPr>
          <a:lstStyle/>
          <a:p>
            <a:endParaRPr lang="en-US" dirty="0">
              <a:solidFill>
                <a:srgbClr val="FFFFFF"/>
              </a:solidFill>
              <a:latin typeface="Copperplate Gothic Bold"/>
              <a:cs typeface="Copperplate Gothic Bold"/>
            </a:endParaRPr>
          </a:p>
        </p:txBody>
      </p:sp>
      <p:sp>
        <p:nvSpPr>
          <p:cNvPr id="11" name="Content Placeholder 2"/>
          <p:cNvSpPr>
            <a:spLocks noGrp="1"/>
          </p:cNvSpPr>
          <p:nvPr>
            <p:ph idx="1"/>
          </p:nvPr>
        </p:nvSpPr>
        <p:spPr>
          <a:xfrm>
            <a:off x="0" y="320357"/>
            <a:ext cx="9144000" cy="5638166"/>
          </a:xfrm>
          <a:prstGeom prst="rect">
            <a:avLst/>
          </a:prstGeom>
        </p:spPr>
        <p:txBody>
          <a:bodyPr>
            <a:normAutofit/>
          </a:bodyPr>
          <a:lstStyle/>
          <a:p>
            <a:pPr marL="0" indent="0">
              <a:buNone/>
            </a:pPr>
            <a:endParaRPr lang="en-US" sz="3200" b="1" dirty="0" smtClean="0">
              <a:solidFill>
                <a:srgbClr val="FFFFFF"/>
              </a:solidFill>
              <a:cs typeface="LM Roman 10 Regular"/>
            </a:endParaRPr>
          </a:p>
          <a:p>
            <a:pPr marL="0" indent="0">
              <a:buNone/>
            </a:pPr>
            <a:r>
              <a:rPr lang="en-US" sz="3200" b="1" dirty="0">
                <a:solidFill>
                  <a:srgbClr val="FFFFFF"/>
                </a:solidFill>
              </a:rPr>
              <a:t>ICTM has a grand total of 1450 members and subscribers, constantly growing. </a:t>
            </a:r>
            <a:endParaRPr lang="en-US" sz="3200" b="1" dirty="0" smtClean="0">
              <a:solidFill>
                <a:srgbClr val="FFFFFF"/>
              </a:solidFill>
            </a:endParaRPr>
          </a:p>
          <a:p>
            <a:pPr marL="0" indent="0">
              <a:buNone/>
            </a:pPr>
            <a:endParaRPr lang="en-US" sz="3200" b="1" dirty="0">
              <a:solidFill>
                <a:srgbClr val="FFFFFF"/>
              </a:solidFill>
            </a:endParaRPr>
          </a:p>
          <a:p>
            <a:pPr marL="0" indent="0">
              <a:buNone/>
            </a:pPr>
            <a:r>
              <a:rPr lang="en-US" sz="3200" b="1" dirty="0">
                <a:solidFill>
                  <a:srgbClr val="FFFFFF"/>
                </a:solidFill>
                <a:cs typeface="LM Roman 10 Regular"/>
              </a:rPr>
              <a:t>ICTM has official representation in 125 countries and regions on all continents.</a:t>
            </a:r>
            <a:endParaRPr lang="en-US" sz="3200" b="1" dirty="0">
              <a:solidFill>
                <a:srgbClr val="FFFF00"/>
              </a:solidFill>
            </a:endParaRPr>
          </a:p>
          <a:p>
            <a:pPr marL="0" indent="0">
              <a:buNone/>
            </a:pPr>
            <a:endParaRPr lang="en-US" sz="3200" b="1" dirty="0" smtClean="0">
              <a:solidFill>
                <a:srgbClr val="FFFFFF"/>
              </a:solidFill>
              <a:cs typeface="LM Roman 10 Regular"/>
            </a:endParaRPr>
          </a:p>
          <a:p>
            <a:pPr marL="0" indent="0">
              <a:buNone/>
            </a:pPr>
            <a:r>
              <a:rPr lang="en-US" sz="3200" b="1" dirty="0" smtClean="0">
                <a:solidFill>
                  <a:srgbClr val="FFFFFF"/>
                </a:solidFill>
                <a:cs typeface="LM Roman 10 Regular"/>
              </a:rPr>
              <a:t>From International Folk Music Council (IFMC, 1947-) to International Council for Traditional Music (ICTM, 1969-).</a:t>
            </a:r>
          </a:p>
          <a:p>
            <a:pPr marL="0" indent="0">
              <a:buNone/>
            </a:pPr>
            <a:endParaRPr lang="en-US" sz="3200" b="1" dirty="0">
              <a:solidFill>
                <a:srgbClr val="FFFFFF"/>
              </a:solidFill>
              <a:cs typeface="LM Roman 10 Regular"/>
            </a:endParaRPr>
          </a:p>
          <a:p>
            <a:pPr marL="0" indent="0">
              <a:buNone/>
            </a:pPr>
            <a:endParaRPr lang="en-US" b="1" dirty="0" smtClean="0">
              <a:solidFill>
                <a:srgbClr val="FFFF00"/>
              </a:solidFill>
            </a:endParaRPr>
          </a:p>
          <a:p>
            <a:endParaRPr lang="en-US" dirty="0" smtClean="0">
              <a:latin typeface="LM Roman 10 Regular"/>
              <a:cs typeface="LM Roman 10 Regular"/>
            </a:endParaRPr>
          </a:p>
        </p:txBody>
      </p:sp>
    </p:spTree>
    <p:extLst>
      <p:ext uri="{BB962C8B-B14F-4D97-AF65-F5344CB8AC3E}">
        <p14:creationId xmlns:p14="http://schemas.microsoft.com/office/powerpoint/2010/main" val="378534890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ljudska-glasba-na-slovenskem-I-300x2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10000" cy="3492500"/>
          </a:xfrm>
          <a:prstGeom prst="rect">
            <a:avLst/>
          </a:prstGeom>
        </p:spPr>
      </p:pic>
      <p:pic>
        <p:nvPicPr>
          <p:cNvPr id="5" name="Picture 4" descr="bogomila-cover-1000-300x2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605" y="0"/>
            <a:ext cx="3810000" cy="3352800"/>
          </a:xfrm>
          <a:prstGeom prst="rect">
            <a:avLst/>
          </a:prstGeom>
        </p:spPr>
      </p:pic>
      <p:sp>
        <p:nvSpPr>
          <p:cNvPr id="8" name="Content Placeholder 7"/>
          <p:cNvSpPr>
            <a:spLocks noGrp="1"/>
          </p:cNvSpPr>
          <p:nvPr>
            <p:ph idx="1"/>
          </p:nvPr>
        </p:nvSpPr>
        <p:spPr/>
        <p:txBody>
          <a:bodyPr/>
          <a:lstStyle/>
          <a:p>
            <a:pPr marL="0" indent="0">
              <a:buNone/>
            </a:pPr>
            <a:endParaRPr lang="en-US" dirty="0"/>
          </a:p>
        </p:txBody>
      </p:sp>
      <p:pic>
        <p:nvPicPr>
          <p:cNvPr id="9" name="Picture 8" descr="LJ_ovitek-objava-560-300x26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605" y="3479800"/>
            <a:ext cx="3810000" cy="3378200"/>
          </a:xfrm>
          <a:prstGeom prst="rect">
            <a:avLst/>
          </a:prstGeom>
        </p:spPr>
      </p:pic>
      <p:pic>
        <p:nvPicPr>
          <p:cNvPr id="10" name="Picture 9"/>
          <p:cNvPicPr>
            <a:picLocks noChangeAspect="1"/>
          </p:cNvPicPr>
          <p:nvPr/>
        </p:nvPicPr>
        <p:blipFill>
          <a:blip r:embed="rId5"/>
          <a:stretch>
            <a:fillRect/>
          </a:stretch>
        </p:blipFill>
        <p:spPr>
          <a:xfrm>
            <a:off x="5334000" y="3352800"/>
            <a:ext cx="3810000" cy="3505200"/>
          </a:xfrm>
          <a:prstGeom prst="rect">
            <a:avLst/>
          </a:prstGeom>
        </p:spPr>
      </p:pic>
    </p:spTree>
    <p:extLst>
      <p:ext uri="{BB962C8B-B14F-4D97-AF65-F5344CB8AC3E}">
        <p14:creationId xmlns:p14="http://schemas.microsoft.com/office/powerpoint/2010/main" val="329668847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folk-slovenija-sodobna-tradicijska-glasba-na-slovenskem-iii-cover-300x26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3390900"/>
            <a:ext cx="3810000" cy="3467100"/>
          </a:xfrm>
          <a:prstGeom prst="rect">
            <a:avLst/>
          </a:prstGeom>
        </p:spPr>
      </p:pic>
      <p:pic>
        <p:nvPicPr>
          <p:cNvPr id="5" name="Picture 4" descr="lasanthi-cover-ponatis-300x2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91" y="3390900"/>
            <a:ext cx="3810000" cy="3416300"/>
          </a:xfrm>
          <a:prstGeom prst="rect">
            <a:avLst/>
          </a:prstGeom>
        </p:spPr>
      </p:pic>
      <p:pic>
        <p:nvPicPr>
          <p:cNvPr id="6" name="Picture 5" descr="al-ze-spis-ali-kako-uspavamo-v-sloveniji-380-300x26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783"/>
            <a:ext cx="3810000" cy="3390900"/>
          </a:xfrm>
          <a:prstGeom prst="rect">
            <a:avLst/>
          </a:prstGeom>
        </p:spPr>
      </p:pic>
      <p:pic>
        <p:nvPicPr>
          <p:cNvPr id="7" name="Picture 6"/>
          <p:cNvPicPr>
            <a:picLocks noChangeAspect="1"/>
          </p:cNvPicPr>
          <p:nvPr/>
        </p:nvPicPr>
        <p:blipFill>
          <a:blip r:embed="rId5"/>
          <a:stretch>
            <a:fillRect/>
          </a:stretch>
        </p:blipFill>
        <p:spPr>
          <a:xfrm>
            <a:off x="4468791" y="1"/>
            <a:ext cx="3784600" cy="3438658"/>
          </a:xfrm>
          <a:prstGeom prst="rect">
            <a:avLst/>
          </a:prstGeom>
        </p:spPr>
      </p:pic>
    </p:spTree>
    <p:extLst>
      <p:ext uri="{BB962C8B-B14F-4D97-AF65-F5344CB8AC3E}">
        <p14:creationId xmlns:p14="http://schemas.microsoft.com/office/powerpoint/2010/main" val="296948778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sz="3600" dirty="0" smtClean="0">
                <a:solidFill>
                  <a:srgbClr val="FFFFFF"/>
                </a:solidFill>
                <a:latin typeface="Copperplate Gothic Bold"/>
                <a:cs typeface="Copperplate Gothic Bold"/>
              </a:rPr>
              <a:t>THANK YOU </a:t>
            </a:r>
          </a:p>
          <a:p>
            <a:pPr marL="0" indent="0" algn="ctr">
              <a:buNone/>
            </a:pPr>
            <a:r>
              <a:rPr lang="en-US" sz="3600" dirty="0" smtClean="0">
                <a:solidFill>
                  <a:srgbClr val="FFFFFF"/>
                </a:solidFill>
                <a:latin typeface="Copperplate Gothic Bold"/>
                <a:cs typeface="Copperplate Gothic Bold"/>
              </a:rPr>
              <a:t>FOR YOUR KIND ATTENTION!</a:t>
            </a:r>
          </a:p>
          <a:p>
            <a:pPr marL="0" indent="0" algn="ctr">
              <a:buNone/>
            </a:pPr>
            <a:endParaRPr lang="en-US" dirty="0"/>
          </a:p>
          <a:p>
            <a:pPr marL="0" indent="0" algn="ctr">
              <a:buNone/>
            </a:pPr>
            <a:r>
              <a:rPr lang="en-US" sz="3600" dirty="0" smtClean="0">
                <a:ln w="10160">
                  <a:solidFill>
                    <a:schemeClr val="accent1"/>
                  </a:solidFill>
                  <a:prstDash val="solid"/>
                </a:ln>
                <a:solidFill>
                  <a:srgbClr val="FFFFFF"/>
                </a:solidFill>
                <a:effectLst>
                  <a:outerShdw blurRad="38100" dist="32000" dir="5400000" algn="tl">
                    <a:srgbClr val="000000">
                      <a:alpha val="30000"/>
                    </a:srgbClr>
                  </a:outerShdw>
                </a:effectLst>
                <a:hlinkClick r:id="rId2"/>
              </a:rPr>
              <a:t>www.ictmusic.org</a:t>
            </a:r>
            <a:endParaRPr lang="en-US" sz="3600" dirty="0" smtClean="0">
              <a:ln w="10160">
                <a:solidFill>
                  <a:schemeClr val="accent1"/>
                </a:solidFill>
                <a:prstDash val="solid"/>
              </a:ln>
              <a:solidFill>
                <a:srgbClr val="FFFFFF"/>
              </a:solidFill>
              <a:effectLst>
                <a:outerShdw blurRad="38100" dist="32000" dir="5400000" algn="tl">
                  <a:srgbClr val="000000">
                    <a:alpha val="30000"/>
                  </a:srgbClr>
                </a:outerShdw>
              </a:effectLst>
            </a:endParaRPr>
          </a:p>
          <a:p>
            <a:pPr marL="0" indent="0" algn="ctr">
              <a:buNone/>
            </a:pP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svanibor.pettan@gmail.com</a:t>
            </a: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566642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02784226"/>
              </p:ext>
            </p:extLst>
          </p:nvPr>
        </p:nvGraphicFramePr>
        <p:xfrm>
          <a:off x="457200" y="1371600"/>
          <a:ext cx="8229600" cy="5382259"/>
        </p:xfrm>
        <a:graphic>
          <a:graphicData uri="http://schemas.openxmlformats.org/drawingml/2006/table">
            <a:tbl>
              <a:tblPr firstRow="1" bandRow="1">
                <a:tableStyleId>{2D5ABB26-0587-4C30-8999-92F81FD0307C}</a:tableStyleId>
              </a:tblPr>
              <a:tblGrid>
                <a:gridCol w="1244600"/>
                <a:gridCol w="2324100"/>
                <a:gridCol w="2400300"/>
                <a:gridCol w="2260600"/>
              </a:tblGrid>
              <a:tr h="370840">
                <a:tc>
                  <a:txBody>
                    <a:bodyPr/>
                    <a:lstStyle/>
                    <a:p>
                      <a:endParaRPr lang="en-US" dirty="0">
                        <a:solidFill>
                          <a:srgbClr val="FFFFFF"/>
                        </a:solidFill>
                      </a:endParaRPr>
                    </a:p>
                  </a:txBody>
                  <a:tcPr>
                    <a:lnR w="28575" cap="flat" cmpd="sng" algn="ctr">
                      <a:solidFill>
                        <a:scrgbClr r="0" g="0" b="0"/>
                      </a:solidFill>
                      <a:prstDash val="solid"/>
                      <a:round/>
                      <a:headEnd type="none" w="med" len="med"/>
                      <a:tailEnd type="none" w="med" len="med"/>
                    </a:lnR>
                    <a:lnB w="28575" cap="flat" cmpd="sng" algn="ctr">
                      <a:solidFill>
                        <a:scrgbClr r="0" g="0" b="0"/>
                      </a:solidFill>
                      <a:prstDash val="solid"/>
                      <a:round/>
                      <a:headEnd type="none" w="med" len="med"/>
                      <a:tailEnd type="none" w="med" len="med"/>
                    </a:lnB>
                  </a:tcPr>
                </a:tc>
                <a:tc>
                  <a:txBody>
                    <a:bodyPr/>
                    <a:lstStyle/>
                    <a:p>
                      <a:r>
                        <a:rPr lang="en-US" dirty="0" smtClean="0">
                          <a:solidFill>
                            <a:srgbClr val="FFFFFF"/>
                          </a:solidFill>
                        </a:rPr>
                        <a:t>COMPARATIVE MUSICOLOGY</a:t>
                      </a:r>
                      <a:endParaRPr lang="en-US" dirty="0">
                        <a:solidFill>
                          <a:srgbClr val="FFFFFF"/>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B w="28575" cap="flat" cmpd="sng" algn="ctr">
                      <a:solidFill>
                        <a:scrgbClr r="0" g="0" b="0"/>
                      </a:solidFill>
                      <a:prstDash val="solid"/>
                      <a:round/>
                      <a:headEnd type="none" w="med" len="med"/>
                      <a:tailEnd type="none" w="med" len="med"/>
                    </a:lnB>
                  </a:tcPr>
                </a:tc>
                <a:tc>
                  <a:txBody>
                    <a:bodyPr/>
                    <a:lstStyle/>
                    <a:p>
                      <a:r>
                        <a:rPr lang="en-US" dirty="0" smtClean="0">
                          <a:solidFill>
                            <a:srgbClr val="FFFFFF"/>
                          </a:solidFill>
                        </a:rPr>
                        <a:t>FOLK MUSIC RESEARCH</a:t>
                      </a:r>
                      <a:endParaRPr lang="en-US" dirty="0">
                        <a:solidFill>
                          <a:srgbClr val="FFFFFF"/>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B w="28575" cap="flat" cmpd="sng" algn="ctr">
                      <a:solidFill>
                        <a:scrgbClr r="0" g="0" b="0"/>
                      </a:solidFill>
                      <a:prstDash val="solid"/>
                      <a:round/>
                      <a:headEnd type="none" w="med" len="med"/>
                      <a:tailEnd type="none" w="med" len="med"/>
                    </a:lnB>
                  </a:tcPr>
                </a:tc>
                <a:tc>
                  <a:txBody>
                    <a:bodyPr/>
                    <a:lstStyle/>
                    <a:p>
                      <a:r>
                        <a:rPr lang="en-US" dirty="0" smtClean="0">
                          <a:solidFill>
                            <a:srgbClr val="FFFFFF"/>
                          </a:solidFill>
                        </a:rPr>
                        <a:t>ETHNOMUSICOLOGY</a:t>
                      </a:r>
                      <a:endParaRPr lang="en-US" dirty="0">
                        <a:solidFill>
                          <a:srgbClr val="FFFFFF"/>
                        </a:solidFill>
                      </a:endParaRPr>
                    </a:p>
                  </a:txBody>
                  <a:tcPr>
                    <a:lnL w="28575" cap="flat" cmpd="sng" algn="ctr">
                      <a:solidFill>
                        <a:scrgbClr r="0" g="0" b="0"/>
                      </a:solidFill>
                      <a:prstDash val="solid"/>
                      <a:round/>
                      <a:headEnd type="none" w="med" len="med"/>
                      <a:tailEnd type="none" w="med" len="med"/>
                    </a:lnL>
                    <a:lnB w="28575" cap="flat" cmpd="sng" algn="ctr">
                      <a:solidFill>
                        <a:scrgbClr r="0" g="0" b="0"/>
                      </a:solidFill>
                      <a:prstDash val="solid"/>
                      <a:round/>
                      <a:headEnd type="none" w="med" len="med"/>
                      <a:tailEnd type="none" w="med" len="med"/>
                    </a:lnB>
                  </a:tcPr>
                </a:tc>
              </a:tr>
              <a:tr h="502920">
                <a:tc>
                  <a:txBody>
                    <a:bodyPr/>
                    <a:lstStyle/>
                    <a:p>
                      <a:r>
                        <a:rPr lang="en-US" dirty="0" smtClean="0">
                          <a:solidFill>
                            <a:srgbClr val="FFFFFF"/>
                          </a:solidFill>
                        </a:rPr>
                        <a:t>WHEN?</a:t>
                      </a:r>
                      <a:endParaRPr lang="en-US" dirty="0">
                        <a:solidFill>
                          <a:srgbClr val="FFFFFF"/>
                        </a:solidFill>
                      </a:endParaRPr>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dirty="0" smtClean="0">
                          <a:solidFill>
                            <a:srgbClr val="FFFFFF"/>
                          </a:solidFill>
                        </a:rPr>
                        <a:t>1885-1950s</a:t>
                      </a:r>
                      <a:endParaRPr lang="en-US" dirty="0">
                        <a:solidFill>
                          <a:srgbClr val="FFFFFF"/>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dirty="0" smtClean="0">
                          <a:solidFill>
                            <a:srgbClr val="FFFFFF"/>
                          </a:solidFill>
                        </a:rPr>
                        <a:t>From</a:t>
                      </a:r>
                      <a:r>
                        <a:rPr lang="en-US" baseline="0" dirty="0" smtClean="0">
                          <a:solidFill>
                            <a:srgbClr val="FFFFFF"/>
                          </a:solidFill>
                        </a:rPr>
                        <a:t> l</a:t>
                      </a:r>
                      <a:r>
                        <a:rPr lang="en-US" dirty="0" smtClean="0">
                          <a:solidFill>
                            <a:srgbClr val="FFFFFF"/>
                          </a:solidFill>
                        </a:rPr>
                        <a:t>ate 18</a:t>
                      </a:r>
                      <a:r>
                        <a:rPr lang="en-US" baseline="30000" dirty="0" smtClean="0">
                          <a:solidFill>
                            <a:srgbClr val="FFFFFF"/>
                          </a:solidFill>
                        </a:rPr>
                        <a:t>th</a:t>
                      </a:r>
                      <a:r>
                        <a:rPr lang="en-US" dirty="0" smtClean="0">
                          <a:solidFill>
                            <a:srgbClr val="FFFFFF"/>
                          </a:solidFill>
                        </a:rPr>
                        <a:t> c.</a:t>
                      </a:r>
                      <a:r>
                        <a:rPr lang="en-US" baseline="0" dirty="0" smtClean="0">
                          <a:solidFill>
                            <a:srgbClr val="FFFFFF"/>
                          </a:solidFill>
                        </a:rPr>
                        <a:t> on</a:t>
                      </a:r>
                      <a:endParaRPr lang="en-US" dirty="0">
                        <a:solidFill>
                          <a:srgbClr val="FFFFFF"/>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spcAft>
                          <a:spcPts val="0"/>
                        </a:spcAft>
                      </a:pPr>
                      <a:r>
                        <a:rPr lang="en-US" sz="1800" dirty="0">
                          <a:solidFill>
                            <a:srgbClr val="FFFFFF"/>
                          </a:solidFill>
                          <a:effectLst/>
                          <a:latin typeface="Cambria"/>
                          <a:ea typeface="ＭＳ 明朝"/>
                          <a:cs typeface="Times New Roman"/>
                        </a:rPr>
                        <a:t>From 1950s on</a:t>
                      </a:r>
                    </a:p>
                  </a:txBody>
                  <a:tcPr marL="68580" marR="68580" marT="0" marB="0">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685800">
                <a:tc>
                  <a:txBody>
                    <a:bodyPr/>
                    <a:lstStyle/>
                    <a:p>
                      <a:r>
                        <a:rPr lang="en-US" dirty="0" smtClean="0">
                          <a:solidFill>
                            <a:srgbClr val="FFFFFF"/>
                          </a:solidFill>
                        </a:rPr>
                        <a:t>WHAT?</a:t>
                      </a:r>
                      <a:endParaRPr lang="en-US" dirty="0">
                        <a:solidFill>
                          <a:srgbClr val="FFFFFF"/>
                        </a:solidFill>
                      </a:endParaRPr>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baseline="0" dirty="0" smtClean="0">
                          <a:solidFill>
                            <a:srgbClr val="FFFFFF"/>
                          </a:solidFill>
                        </a:rPr>
                        <a:t>Music of “p</a:t>
                      </a:r>
                      <a:r>
                        <a:rPr lang="en-US" dirty="0" smtClean="0">
                          <a:solidFill>
                            <a:srgbClr val="FFFFFF"/>
                          </a:solidFill>
                        </a:rPr>
                        <a:t>rimitive” peoples’ and</a:t>
                      </a:r>
                    </a:p>
                    <a:p>
                      <a:r>
                        <a:rPr lang="en-US" dirty="0" smtClean="0">
                          <a:solidFill>
                            <a:srgbClr val="FFFFFF"/>
                          </a:solidFill>
                        </a:rPr>
                        <a:t>“High</a:t>
                      </a:r>
                      <a:r>
                        <a:rPr lang="en-US" baseline="0" dirty="0" smtClean="0">
                          <a:solidFill>
                            <a:srgbClr val="FFFFFF"/>
                          </a:solidFill>
                        </a:rPr>
                        <a:t> Oriental cultures’”</a:t>
                      </a:r>
                    </a:p>
                    <a:p>
                      <a:endParaRPr lang="en-US" dirty="0">
                        <a:solidFill>
                          <a:srgbClr val="FFFFFF"/>
                        </a:solidFill>
                      </a:endParaRPr>
                    </a:p>
                  </a:txBody>
                  <a:tcPr marL="68580" marR="68580" marT="0" marB="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FFFF"/>
                          </a:solidFill>
                        </a:rPr>
                        <a:t>Peasant music</a:t>
                      </a:r>
                    </a:p>
                    <a:p>
                      <a:pPr>
                        <a:spcAft>
                          <a:spcPts val="0"/>
                        </a:spcAft>
                      </a:pPr>
                      <a:endParaRPr lang="en-US" sz="1200" dirty="0">
                        <a:solidFill>
                          <a:srgbClr val="FFFFFF"/>
                        </a:solidFill>
                        <a:effectLst/>
                        <a:latin typeface="Cambria"/>
                        <a:ea typeface="ＭＳ 明朝"/>
                        <a:cs typeface="Times New Roman"/>
                      </a:endParaRPr>
                    </a:p>
                  </a:txBody>
                  <a:tcPr marL="68580" marR="68580" marT="0" marB="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spcAft>
                          <a:spcPts val="0"/>
                        </a:spcAft>
                      </a:pPr>
                      <a:r>
                        <a:rPr lang="en-US" sz="1800">
                          <a:solidFill>
                            <a:srgbClr val="FFFFFF"/>
                          </a:solidFill>
                          <a:effectLst/>
                          <a:latin typeface="Cambria"/>
                          <a:ea typeface="ＭＳ 明朝"/>
                          <a:cs typeface="Times New Roman"/>
                        </a:rPr>
                        <a:t>People making music</a:t>
                      </a:r>
                    </a:p>
                  </a:txBody>
                  <a:tcPr marL="68580" marR="68580" marT="0" marB="0">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485140">
                <a:tc>
                  <a:txBody>
                    <a:bodyPr/>
                    <a:lstStyle/>
                    <a:p>
                      <a:r>
                        <a:rPr lang="en-US" dirty="0" smtClean="0">
                          <a:solidFill>
                            <a:srgbClr val="FFFFFF"/>
                          </a:solidFill>
                        </a:rPr>
                        <a:t>HOW?</a:t>
                      </a:r>
                      <a:endParaRPr lang="en-US" dirty="0">
                        <a:solidFill>
                          <a:srgbClr val="FFFFFF"/>
                        </a:solidFill>
                      </a:endParaRPr>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dirty="0" smtClean="0">
                          <a:solidFill>
                            <a:srgbClr val="FFFFFF"/>
                          </a:solidFill>
                        </a:rPr>
                        <a:t>“Armchair”</a:t>
                      </a:r>
                      <a:endParaRPr lang="en-US" dirty="0">
                        <a:solidFill>
                          <a:srgbClr val="FFFFFF"/>
                        </a:solidFill>
                      </a:endParaRPr>
                    </a:p>
                  </a:txBody>
                  <a:tcPr marL="68580" marR="68580" marT="0" marB="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FFFF"/>
                          </a:solidFill>
                          <a:effectLst/>
                          <a:latin typeface="Cambria"/>
                          <a:ea typeface="ＭＳ 明朝"/>
                          <a:cs typeface="Times New Roman"/>
                        </a:rPr>
                        <a:t>Fieldwork (</a:t>
                      </a:r>
                      <a:r>
                        <a:rPr lang="en-US" sz="1800" smtClean="0">
                          <a:solidFill>
                            <a:srgbClr val="FFFFFF"/>
                          </a:solidFill>
                          <a:effectLst/>
                          <a:latin typeface="Cambria"/>
                          <a:ea typeface="ＭＳ 明朝"/>
                          <a:cs typeface="Times New Roman"/>
                        </a:rPr>
                        <a:t>extensive)</a:t>
                      </a:r>
                    </a:p>
                  </a:txBody>
                  <a:tcPr marL="68580" marR="68580" marT="0" marB="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spcAft>
                          <a:spcPts val="0"/>
                        </a:spcAft>
                      </a:pPr>
                      <a:r>
                        <a:rPr lang="en-US" sz="1800">
                          <a:solidFill>
                            <a:srgbClr val="FFFFFF"/>
                          </a:solidFill>
                          <a:effectLst/>
                          <a:latin typeface="Cambria"/>
                          <a:ea typeface="ＭＳ 明朝"/>
                          <a:cs typeface="Times New Roman"/>
                        </a:rPr>
                        <a:t>Fieldwork (intensive)</a:t>
                      </a:r>
                    </a:p>
                  </a:txBody>
                  <a:tcPr marL="68580" marR="68580" marT="0" marB="0">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r>
                        <a:rPr lang="en-US" dirty="0" smtClean="0">
                          <a:solidFill>
                            <a:srgbClr val="FFFFFF"/>
                          </a:solidFill>
                        </a:rPr>
                        <a:t>WHO?</a:t>
                      </a:r>
                      <a:endParaRPr lang="en-US" dirty="0">
                        <a:solidFill>
                          <a:srgbClr val="FFFFFF"/>
                        </a:solidFill>
                      </a:endParaRPr>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dirty="0" smtClean="0">
                          <a:solidFill>
                            <a:srgbClr val="FFFFFF"/>
                          </a:solidFill>
                        </a:rPr>
                        <a:t>Other people</a:t>
                      </a:r>
                      <a:endParaRPr lang="en-US" dirty="0">
                        <a:solidFill>
                          <a:srgbClr val="FFFFFF"/>
                        </a:solidFill>
                      </a:endParaRPr>
                    </a:p>
                  </a:txBody>
                  <a:tcPr marL="68580" marR="68580" marT="0" marB="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FFFF"/>
                          </a:solidFill>
                          <a:effectLst/>
                          <a:latin typeface="Cambria"/>
                          <a:ea typeface="ＭＳ 明朝"/>
                          <a:cs typeface="Times New Roman"/>
                        </a:rPr>
                        <a:t>Own people</a:t>
                      </a:r>
                      <a:endParaRPr lang="en-US" sz="2800" dirty="0" smtClean="0">
                        <a:solidFill>
                          <a:srgbClr val="FFFFFF"/>
                        </a:solidFill>
                        <a:effectLst/>
                        <a:latin typeface="Cambria"/>
                        <a:ea typeface="ＭＳ 明朝"/>
                        <a:cs typeface="Times New Roman"/>
                      </a:endParaRPr>
                    </a:p>
                    <a:p>
                      <a:endParaRPr lang="en-US" dirty="0">
                        <a:solidFill>
                          <a:srgbClr val="FFFFFF"/>
                        </a:solidFill>
                      </a:endParaRPr>
                    </a:p>
                  </a:txBody>
                  <a:tcPr marL="68580" marR="68580" marT="0" marB="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spcAft>
                          <a:spcPts val="0"/>
                        </a:spcAft>
                      </a:pPr>
                      <a:r>
                        <a:rPr lang="en-US" sz="1800">
                          <a:solidFill>
                            <a:srgbClr val="FFFFFF"/>
                          </a:solidFill>
                          <a:effectLst/>
                          <a:latin typeface="Cambria"/>
                          <a:ea typeface="ＭＳ 明朝"/>
                          <a:cs typeface="Times New Roman"/>
                        </a:rPr>
                        <a:t>Any people</a:t>
                      </a:r>
                    </a:p>
                  </a:txBody>
                  <a:tcPr marL="68580" marR="68580" marT="0" marB="0">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r>
                        <a:rPr lang="en-US" dirty="0" smtClean="0">
                          <a:solidFill>
                            <a:srgbClr val="FFFFFF"/>
                          </a:solidFill>
                        </a:rPr>
                        <a:t>WHERE?</a:t>
                      </a:r>
                      <a:endParaRPr lang="en-US" dirty="0">
                        <a:solidFill>
                          <a:srgbClr val="FFFFFF"/>
                        </a:solidFill>
                      </a:endParaRPr>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dirty="0" smtClean="0">
                          <a:solidFill>
                            <a:srgbClr val="FFFFFF"/>
                          </a:solidFill>
                        </a:rPr>
                        <a:t>Elsewhere</a:t>
                      </a:r>
                      <a:endParaRPr lang="en-US" dirty="0">
                        <a:solidFill>
                          <a:srgbClr val="FFFFFF"/>
                        </a:solidFill>
                      </a:endParaRPr>
                    </a:p>
                  </a:txBody>
                  <a:tcPr marL="68580" marR="68580" marT="0" marB="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FFFF"/>
                          </a:solidFill>
                          <a:effectLst/>
                          <a:latin typeface="Cambria"/>
                          <a:ea typeface="ＭＳ 明朝"/>
                          <a:cs typeface="Times New Roman"/>
                        </a:rPr>
                        <a:t>Within own ethnic/national realm</a:t>
                      </a:r>
                      <a:endParaRPr lang="en-US" sz="2800" dirty="0" smtClean="0">
                        <a:solidFill>
                          <a:srgbClr val="FFFFFF"/>
                        </a:solidFill>
                        <a:effectLst/>
                        <a:latin typeface="Cambria"/>
                        <a:ea typeface="ＭＳ 明朝"/>
                        <a:cs typeface="Times New Roman"/>
                      </a:endParaRPr>
                    </a:p>
                    <a:p>
                      <a:endParaRPr lang="en-US" dirty="0">
                        <a:solidFill>
                          <a:srgbClr val="FFFFFF"/>
                        </a:solidFill>
                      </a:endParaRPr>
                    </a:p>
                  </a:txBody>
                  <a:tcPr marL="68580" marR="68580" marT="0" marB="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spcAft>
                          <a:spcPts val="0"/>
                        </a:spcAft>
                      </a:pPr>
                      <a:r>
                        <a:rPr lang="en-US" sz="1800">
                          <a:solidFill>
                            <a:srgbClr val="FFFFFF"/>
                          </a:solidFill>
                          <a:effectLst/>
                          <a:latin typeface="Cambria"/>
                          <a:ea typeface="ＭＳ 明朝"/>
                          <a:cs typeface="Times New Roman"/>
                        </a:rPr>
                        <a:t>Anywhere</a:t>
                      </a:r>
                    </a:p>
                  </a:txBody>
                  <a:tcPr marL="68580" marR="68580" marT="0" marB="0">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r>
                        <a:rPr lang="en-US" dirty="0" smtClean="0">
                          <a:solidFill>
                            <a:srgbClr val="FFFFFF"/>
                          </a:solidFill>
                        </a:rPr>
                        <a:t>WHY?</a:t>
                      </a:r>
                      <a:endParaRPr lang="en-US" dirty="0">
                        <a:solidFill>
                          <a:srgbClr val="FFFFFF"/>
                        </a:solidFill>
                      </a:endParaRPr>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r>
                        <a:rPr lang="en-US" dirty="0" smtClean="0">
                          <a:solidFill>
                            <a:srgbClr val="FFFFFF"/>
                          </a:solidFill>
                        </a:rPr>
                        <a:t>Knowledge</a:t>
                      </a:r>
                      <a:endParaRPr lang="en-US" dirty="0">
                        <a:solidFill>
                          <a:srgbClr val="FFFFFF"/>
                        </a:solidFill>
                      </a:endParaRPr>
                    </a:p>
                  </a:txBody>
                  <a:tcPr marL="68580" marR="68580" marT="0" marB="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FFFF"/>
                          </a:solidFill>
                          <a:effectLst/>
                          <a:latin typeface="Cambria"/>
                          <a:ea typeface="ＭＳ 明朝"/>
                          <a:cs typeface="Times New Roman"/>
                        </a:rPr>
                        <a:t>National duty</a:t>
                      </a:r>
                      <a:endParaRPr lang="en-US" sz="2800" dirty="0" smtClean="0">
                        <a:solidFill>
                          <a:srgbClr val="FFFFFF"/>
                        </a:solidFill>
                        <a:effectLst/>
                        <a:latin typeface="Cambria"/>
                        <a:ea typeface="ＭＳ 明朝"/>
                        <a:cs typeface="Times New Roman"/>
                      </a:endParaRPr>
                    </a:p>
                    <a:p>
                      <a:endParaRPr lang="en-US" dirty="0">
                        <a:solidFill>
                          <a:srgbClr val="FFFFFF"/>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spcAft>
                          <a:spcPts val="0"/>
                        </a:spcAft>
                      </a:pPr>
                      <a:r>
                        <a:rPr lang="en-US" sz="1800" dirty="0">
                          <a:solidFill>
                            <a:srgbClr val="FFFFFF"/>
                          </a:solidFill>
                          <a:effectLst/>
                          <a:latin typeface="Cambria"/>
                          <a:ea typeface="ＭＳ 明朝"/>
                          <a:cs typeface="Times New Roman"/>
                        </a:rPr>
                        <a:t>Understanding</a:t>
                      </a:r>
                    </a:p>
                  </a:txBody>
                  <a:tcPr marL="68580" marR="68580" marT="0" marB="0">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endParaRPr lang="en-US" dirty="0">
                        <a:solidFill>
                          <a:srgbClr val="FFFFFF"/>
                        </a:solidFill>
                      </a:endParaRPr>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tcPr>
                </a:tc>
                <a:tc>
                  <a:txBody>
                    <a:bodyPr/>
                    <a:lstStyle/>
                    <a:p>
                      <a:pPr>
                        <a:spcAft>
                          <a:spcPts val="0"/>
                        </a:spcAft>
                      </a:pPr>
                      <a:endParaRPr lang="en-US" sz="1200" dirty="0">
                        <a:solidFill>
                          <a:srgbClr val="FFFFFF"/>
                        </a:solidFill>
                        <a:effectLst/>
                        <a:latin typeface="Cambria"/>
                        <a:ea typeface="ＭＳ 明朝"/>
                        <a:cs typeface="Times New Roman"/>
                      </a:endParaRPr>
                    </a:p>
                  </a:txBody>
                  <a:tcPr marL="68580" marR="68580" marT="0" marB="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tcPr>
                </a:tc>
                <a:tc>
                  <a:txBody>
                    <a:bodyPr/>
                    <a:lstStyle/>
                    <a:p>
                      <a:endParaRPr lang="en-US" dirty="0">
                        <a:solidFill>
                          <a:srgbClr val="FFFFFF"/>
                        </a:solidFill>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tcPr>
                </a:tc>
                <a:tc>
                  <a:txBody>
                    <a:bodyPr/>
                    <a:lstStyle/>
                    <a:p>
                      <a:endParaRPr lang="en-US" dirty="0">
                        <a:solidFill>
                          <a:srgbClr val="FFFFFF"/>
                        </a:solidFill>
                      </a:endParaRPr>
                    </a:p>
                  </a:txBody>
                  <a:tcPr>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0977588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251"/>
            <a:ext cx="8229600" cy="685349"/>
          </a:xfrm>
        </p:spPr>
        <p:txBody>
          <a:bodyPr>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Demi 10 Regular"/>
                <a:cs typeface="LM Roman Demi 10 Regular"/>
              </a:rPr>
              <a:t>ICTM Publications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Demi 10 Regular"/>
              <a:cs typeface="LM Roman Demi 10 Regular"/>
            </a:endParaRPr>
          </a:p>
        </p:txBody>
      </p:sp>
      <p:pic>
        <p:nvPicPr>
          <p:cNvPr id="6" name="Picture 5" descr="Screen Shot 2015-07-10 at 17.20.4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72429" y="2002973"/>
            <a:ext cx="3848887" cy="3167741"/>
          </a:xfrm>
          <a:prstGeom prst="rect">
            <a:avLst/>
          </a:prstGeom>
        </p:spPr>
      </p:pic>
      <p:pic>
        <p:nvPicPr>
          <p:cNvPr id="4" name="Picture 3" descr="YTM 47 (2015) cover for webs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15" y="1513116"/>
            <a:ext cx="2787624" cy="4125684"/>
          </a:xfrm>
          <a:prstGeom prst="rect">
            <a:avLst/>
          </a:prstGeom>
        </p:spPr>
      </p:pic>
    </p:spTree>
    <p:extLst>
      <p:ext uri="{BB962C8B-B14F-4D97-AF65-F5344CB8AC3E}">
        <p14:creationId xmlns:p14="http://schemas.microsoft.com/office/powerpoint/2010/main" val="42599747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6" y="0"/>
            <a:ext cx="9144000" cy="3022600"/>
          </a:xfrm>
        </p:spPr>
        <p:txBody>
          <a:bodyPr>
            <a:noAutofit/>
          </a:bodyPr>
          <a:lstStyle/>
          <a:p>
            <a:r>
              <a:rPr lang="en-US" dirty="0" err="1" smtClean="0">
                <a:solidFill>
                  <a:srgbClr val="FFFFFF"/>
                </a:solidFill>
                <a:latin typeface="Copperplate Gothic Bold"/>
                <a:cs typeface="Copperplate Gothic Bold"/>
              </a:rPr>
              <a:t>ictm</a:t>
            </a:r>
            <a:r>
              <a:rPr lang="en-US" dirty="0" smtClean="0">
                <a:solidFill>
                  <a:srgbClr val="FFFFFF"/>
                </a:solidFill>
                <a:latin typeface="Copperplate Gothic Bold"/>
                <a:cs typeface="Copperplate Gothic Bold"/>
              </a:rPr>
              <a:t> </a:t>
            </a:r>
            <a:r>
              <a:rPr lang="en-US" dirty="0">
                <a:solidFill>
                  <a:srgbClr val="FFFFFF"/>
                </a:solidFill>
                <a:latin typeface="Copperplate Gothic Bold"/>
                <a:cs typeface="Copperplate Gothic Bold"/>
              </a:rPr>
              <a:t>w</a:t>
            </a:r>
            <a:r>
              <a:rPr lang="en-US" dirty="0" smtClean="0">
                <a:solidFill>
                  <a:srgbClr val="FFFFFF"/>
                </a:solidFill>
                <a:latin typeface="Copperplate Gothic Bold"/>
                <a:cs typeface="Copperplate Gothic Bold"/>
              </a:rPr>
              <a:t>orld conferences</a:t>
            </a:r>
            <a:r>
              <a:rPr lang="en-US" dirty="0">
                <a:solidFill>
                  <a:srgbClr val="FFFFFF"/>
                </a:solidFill>
                <a:latin typeface="Copperplate Gothic Bold"/>
                <a:cs typeface="Copperplate Gothic Bold"/>
              </a:rPr>
              <a:t/>
            </a:r>
            <a:br>
              <a:rPr lang="en-US" dirty="0">
                <a:solidFill>
                  <a:srgbClr val="FFFFFF"/>
                </a:solidFill>
                <a:latin typeface="Copperplate Gothic Bold"/>
                <a:cs typeface="Copperplate Gothic Bold"/>
              </a:rPr>
            </a:br>
            <a:r>
              <a:rPr lang="en-US" sz="2000" dirty="0" err="1" smtClean="0">
                <a:solidFill>
                  <a:srgbClr val="FFFFFF"/>
                </a:solidFill>
                <a:latin typeface="Copperplate Gothic Bold"/>
                <a:cs typeface="Copperplate Gothic Bold"/>
              </a:rPr>
              <a:t>basel</a:t>
            </a:r>
            <a:r>
              <a:rPr lang="en-US" sz="2000" dirty="0" smtClean="0">
                <a:solidFill>
                  <a:srgbClr val="FFFFFF"/>
                </a:solidFill>
                <a:latin typeface="Copperplate Gothic Bold"/>
                <a:cs typeface="Copperplate Gothic Bold"/>
              </a:rPr>
              <a:t> (1948), </a:t>
            </a:r>
            <a:r>
              <a:rPr lang="en-US" sz="2000" dirty="0" err="1" smtClean="0">
                <a:solidFill>
                  <a:srgbClr val="FFFFFF"/>
                </a:solidFill>
                <a:latin typeface="Copperplate Gothic Bold"/>
                <a:cs typeface="Copperplate Gothic Bold"/>
              </a:rPr>
              <a:t>venice</a:t>
            </a:r>
            <a:r>
              <a:rPr lang="en-US" sz="2000" dirty="0" smtClean="0">
                <a:solidFill>
                  <a:srgbClr val="FFFFFF"/>
                </a:solidFill>
                <a:latin typeface="Copperplate Gothic Bold"/>
                <a:cs typeface="Copperplate Gothic Bold"/>
              </a:rPr>
              <a:t> (1949), Bloomington (1950), </a:t>
            </a:r>
            <a:br>
              <a:rPr lang="en-US" sz="2000" dirty="0" smtClean="0">
                <a:solidFill>
                  <a:srgbClr val="FFFFFF"/>
                </a:solidFill>
                <a:latin typeface="Copperplate Gothic Bold"/>
                <a:cs typeface="Copperplate Gothic Bold"/>
              </a:rPr>
            </a:br>
            <a:r>
              <a:rPr lang="en-US" sz="2000" dirty="0" err="1" smtClean="0">
                <a:solidFill>
                  <a:srgbClr val="FFFFFF"/>
                </a:solidFill>
                <a:latin typeface="Copperplate Gothic Bold"/>
                <a:cs typeface="Copperplate Gothic Bold"/>
              </a:rPr>
              <a:t>opatija</a:t>
            </a:r>
            <a:r>
              <a:rPr lang="en-US" sz="2000" dirty="0" smtClean="0">
                <a:solidFill>
                  <a:srgbClr val="FFFFFF"/>
                </a:solidFill>
                <a:latin typeface="Copperplate Gothic Bold"/>
                <a:cs typeface="Copperplate Gothic Bold"/>
              </a:rPr>
              <a:t> (1951), </a:t>
            </a:r>
            <a:r>
              <a:rPr lang="en-US" sz="2000" dirty="0" err="1" smtClean="0">
                <a:solidFill>
                  <a:srgbClr val="FFFFFF"/>
                </a:solidFill>
                <a:latin typeface="Copperplate Gothic Bold"/>
                <a:cs typeface="Copperplate Gothic Bold"/>
              </a:rPr>
              <a:t>sinaia</a:t>
            </a:r>
            <a:r>
              <a:rPr lang="en-US" sz="2000" dirty="0" smtClean="0">
                <a:solidFill>
                  <a:srgbClr val="FFFFFF"/>
                </a:solidFill>
                <a:latin typeface="Copperplate Gothic Bold"/>
                <a:cs typeface="Copperplate Gothic Bold"/>
              </a:rPr>
              <a:t> and </a:t>
            </a:r>
            <a:r>
              <a:rPr lang="en-US" sz="2000" dirty="0" err="1" smtClean="0">
                <a:solidFill>
                  <a:srgbClr val="FFFFFF"/>
                </a:solidFill>
                <a:latin typeface="Copperplate Gothic Bold"/>
                <a:cs typeface="Copperplate Gothic Bold"/>
              </a:rPr>
              <a:t>bucharest</a:t>
            </a:r>
            <a:r>
              <a:rPr lang="en-US" sz="2000" dirty="0" smtClean="0">
                <a:solidFill>
                  <a:srgbClr val="FFFFFF"/>
                </a:solidFill>
                <a:latin typeface="Copperplate Gothic Bold"/>
                <a:cs typeface="Copperplate Gothic Bold"/>
              </a:rPr>
              <a:t> (1959), </a:t>
            </a:r>
            <a:r>
              <a:rPr lang="is-IS" sz="2000" dirty="0" smtClean="0">
                <a:solidFill>
                  <a:srgbClr val="FFFFFF"/>
                </a:solidFill>
                <a:latin typeface="Copperplate Gothic Bold"/>
                <a:cs typeface="Copperplate Gothic Bold"/>
              </a:rPr>
              <a:t>…</a:t>
            </a:r>
            <a:r>
              <a:rPr lang="en-US" sz="2000" dirty="0" smtClean="0">
                <a:solidFill>
                  <a:srgbClr val="FFFFFF"/>
                </a:solidFill>
                <a:latin typeface="Copperplate Gothic Bold"/>
                <a:cs typeface="Copperplate Gothic Bold"/>
              </a:rPr>
              <a:t> </a:t>
            </a:r>
            <a:br>
              <a:rPr lang="en-US" sz="2000" dirty="0" smtClean="0">
                <a:solidFill>
                  <a:srgbClr val="FFFFFF"/>
                </a:solidFill>
                <a:latin typeface="Copperplate Gothic Bold"/>
                <a:cs typeface="Copperplate Gothic Bold"/>
              </a:rPr>
            </a:br>
            <a:r>
              <a:rPr lang="en-US" sz="2000" dirty="0" smtClean="0">
                <a:solidFill>
                  <a:srgbClr val="FFFFFF"/>
                </a:solidFill>
                <a:latin typeface="Copperplate Gothic Bold"/>
                <a:cs typeface="Copperplate Gothic Bold"/>
              </a:rPr>
              <a:t/>
            </a:r>
            <a:br>
              <a:rPr lang="en-US" sz="2000" dirty="0" smtClean="0">
                <a:solidFill>
                  <a:srgbClr val="FFFFFF"/>
                </a:solidFill>
                <a:latin typeface="Copperplate Gothic Bold"/>
                <a:cs typeface="Copperplate Gothic Bold"/>
              </a:rPr>
            </a:br>
            <a:r>
              <a:rPr lang="en-US" sz="2000" dirty="0" smtClean="0">
                <a:solidFill>
                  <a:srgbClr val="FFFFFF"/>
                </a:solidFill>
                <a:latin typeface="Copperplate Gothic Bold"/>
                <a:cs typeface="Copperplate Gothic Bold"/>
              </a:rPr>
              <a:t>Canberra </a:t>
            </a:r>
            <a:r>
              <a:rPr lang="en-US" sz="2000" dirty="0">
                <a:solidFill>
                  <a:srgbClr val="FFFFFF"/>
                </a:solidFill>
                <a:latin typeface="Copperplate Gothic Bold"/>
                <a:cs typeface="Copperplate Gothic Bold"/>
              </a:rPr>
              <a:t>(1995), </a:t>
            </a:r>
            <a:r>
              <a:rPr lang="en-US" sz="2000" dirty="0" err="1">
                <a:solidFill>
                  <a:srgbClr val="FFFFFF"/>
                </a:solidFill>
                <a:latin typeface="Copperplate Gothic Bold"/>
                <a:cs typeface="Copperplate Gothic Bold"/>
              </a:rPr>
              <a:t>nitra</a:t>
            </a:r>
            <a:r>
              <a:rPr lang="en-US" sz="2000" dirty="0">
                <a:solidFill>
                  <a:srgbClr val="FFFFFF"/>
                </a:solidFill>
                <a:latin typeface="Copperplate Gothic Bold"/>
                <a:cs typeface="Copperplate Gothic Bold"/>
              </a:rPr>
              <a:t> (1997), </a:t>
            </a:r>
            <a:r>
              <a:rPr lang="en-US" sz="2000" dirty="0" err="1">
                <a:solidFill>
                  <a:srgbClr val="FFFFFF"/>
                </a:solidFill>
                <a:latin typeface="Copperplate Gothic Bold"/>
                <a:cs typeface="Copperplate Gothic Bold"/>
              </a:rPr>
              <a:t>hiroshima</a:t>
            </a:r>
            <a:r>
              <a:rPr lang="en-US" sz="2000" dirty="0">
                <a:solidFill>
                  <a:srgbClr val="FFFFFF"/>
                </a:solidFill>
                <a:latin typeface="Copperplate Gothic Bold"/>
                <a:cs typeface="Copperplate Gothic Bold"/>
              </a:rPr>
              <a:t> (1999), </a:t>
            </a:r>
            <a:br>
              <a:rPr lang="en-US" sz="2000" dirty="0">
                <a:solidFill>
                  <a:srgbClr val="FFFFFF"/>
                </a:solidFill>
                <a:latin typeface="Copperplate Gothic Bold"/>
                <a:cs typeface="Copperplate Gothic Bold"/>
              </a:rPr>
            </a:br>
            <a:r>
              <a:rPr lang="en-US" sz="2000" dirty="0" err="1">
                <a:solidFill>
                  <a:srgbClr val="FFFFFF"/>
                </a:solidFill>
                <a:latin typeface="Copperplate Gothic Bold"/>
                <a:cs typeface="Copperplate Gothic Bold"/>
              </a:rPr>
              <a:t>rio</a:t>
            </a:r>
            <a:r>
              <a:rPr lang="en-US" sz="2000" dirty="0">
                <a:solidFill>
                  <a:srgbClr val="FFFFFF"/>
                </a:solidFill>
                <a:latin typeface="Copperplate Gothic Bold"/>
                <a:cs typeface="Copperplate Gothic Bold"/>
              </a:rPr>
              <a:t> de </a:t>
            </a:r>
            <a:r>
              <a:rPr lang="en-US" sz="2000" dirty="0" err="1">
                <a:solidFill>
                  <a:srgbClr val="FFFFFF"/>
                </a:solidFill>
                <a:latin typeface="Copperplate Gothic Bold"/>
                <a:cs typeface="Copperplate Gothic Bold"/>
              </a:rPr>
              <a:t>janeiro</a:t>
            </a:r>
            <a:r>
              <a:rPr lang="en-US" sz="2000" dirty="0">
                <a:solidFill>
                  <a:srgbClr val="FFFFFF"/>
                </a:solidFill>
                <a:latin typeface="Copperplate Gothic Bold"/>
                <a:cs typeface="Copperplate Gothic Bold"/>
              </a:rPr>
              <a:t> (2001), </a:t>
            </a:r>
            <a:r>
              <a:rPr lang="en-US" sz="2000" dirty="0" err="1">
                <a:solidFill>
                  <a:srgbClr val="FFFFFF"/>
                </a:solidFill>
                <a:latin typeface="Copperplate Gothic Bold"/>
                <a:cs typeface="Copperplate Gothic Bold"/>
              </a:rPr>
              <a:t>fuzhou</a:t>
            </a:r>
            <a:r>
              <a:rPr lang="en-US" sz="2000" dirty="0">
                <a:solidFill>
                  <a:srgbClr val="FFFFFF"/>
                </a:solidFill>
                <a:latin typeface="Copperplate Gothic Bold"/>
                <a:cs typeface="Copperplate Gothic Bold"/>
              </a:rPr>
              <a:t> (2004), </a:t>
            </a:r>
            <a:r>
              <a:rPr lang="en-US" sz="2000" dirty="0" err="1">
                <a:solidFill>
                  <a:srgbClr val="FFFFFF"/>
                </a:solidFill>
                <a:latin typeface="Copperplate Gothic Bold"/>
                <a:cs typeface="Copperplate Gothic Bold"/>
              </a:rPr>
              <a:t>sheffield</a:t>
            </a:r>
            <a:r>
              <a:rPr lang="en-US" sz="2000" dirty="0">
                <a:solidFill>
                  <a:srgbClr val="FFFFFF"/>
                </a:solidFill>
                <a:latin typeface="Copperplate Gothic Bold"/>
                <a:cs typeface="Copperplate Gothic Bold"/>
              </a:rPr>
              <a:t> (2005), </a:t>
            </a:r>
            <a:r>
              <a:rPr lang="en-US" sz="2000" dirty="0" smtClean="0">
                <a:solidFill>
                  <a:srgbClr val="FFFFFF"/>
                </a:solidFill>
                <a:latin typeface="Copperplate Gothic Bold"/>
                <a:cs typeface="Copperplate Gothic Bold"/>
              </a:rPr>
              <a:t/>
            </a:r>
            <a:br>
              <a:rPr lang="en-US" sz="2000" dirty="0" smtClean="0">
                <a:solidFill>
                  <a:srgbClr val="FFFFFF"/>
                </a:solidFill>
                <a:latin typeface="Copperplate Gothic Bold"/>
                <a:cs typeface="Copperplate Gothic Bold"/>
              </a:rPr>
            </a:br>
            <a:r>
              <a:rPr lang="en-US" sz="2000" dirty="0" err="1" smtClean="0">
                <a:solidFill>
                  <a:srgbClr val="FFFFFF"/>
                </a:solidFill>
                <a:latin typeface="Copperplate Gothic Bold"/>
                <a:cs typeface="Copperplate Gothic Bold"/>
              </a:rPr>
              <a:t>vienna</a:t>
            </a:r>
            <a:r>
              <a:rPr lang="en-US" sz="2000" dirty="0" smtClean="0">
                <a:solidFill>
                  <a:srgbClr val="FFFFFF"/>
                </a:solidFill>
                <a:latin typeface="Copperplate Gothic Bold"/>
                <a:cs typeface="Copperplate Gothic Bold"/>
              </a:rPr>
              <a:t> </a:t>
            </a:r>
            <a:r>
              <a:rPr lang="en-US" sz="2000" dirty="0">
                <a:solidFill>
                  <a:srgbClr val="FFFFFF"/>
                </a:solidFill>
                <a:latin typeface="Copperplate Gothic Bold"/>
                <a:cs typeface="Copperplate Gothic Bold"/>
              </a:rPr>
              <a:t>(2007), </a:t>
            </a:r>
            <a:r>
              <a:rPr lang="en-US" sz="2000" dirty="0" err="1">
                <a:solidFill>
                  <a:srgbClr val="FFFFFF"/>
                </a:solidFill>
                <a:latin typeface="Copperplate Gothic Bold"/>
                <a:cs typeface="Copperplate Gothic Bold"/>
              </a:rPr>
              <a:t>durban</a:t>
            </a:r>
            <a:r>
              <a:rPr lang="en-US" sz="2000" dirty="0">
                <a:solidFill>
                  <a:srgbClr val="FFFFFF"/>
                </a:solidFill>
                <a:latin typeface="Copperplate Gothic Bold"/>
                <a:cs typeface="Copperplate Gothic Bold"/>
              </a:rPr>
              <a:t>  (2009), </a:t>
            </a:r>
            <a:r>
              <a:rPr lang="en-US" sz="2000" dirty="0" err="1" smtClean="0">
                <a:solidFill>
                  <a:srgbClr val="FFFFFF"/>
                </a:solidFill>
                <a:latin typeface="Copperplate Gothic Bold"/>
                <a:cs typeface="Copperplate Gothic Bold"/>
              </a:rPr>
              <a:t>st.john’s</a:t>
            </a:r>
            <a:r>
              <a:rPr lang="en-US" sz="2000" dirty="0" smtClean="0">
                <a:solidFill>
                  <a:srgbClr val="FFFFFF"/>
                </a:solidFill>
                <a:latin typeface="Copperplate Gothic Bold"/>
                <a:cs typeface="Copperplate Gothic Bold"/>
              </a:rPr>
              <a:t> </a:t>
            </a:r>
            <a:r>
              <a:rPr lang="en-US" sz="2000" dirty="0">
                <a:solidFill>
                  <a:srgbClr val="FFFFFF"/>
                </a:solidFill>
                <a:latin typeface="Copperplate Gothic Bold"/>
                <a:cs typeface="Copperplate Gothic Bold"/>
              </a:rPr>
              <a:t>(2011), </a:t>
            </a:r>
            <a:r>
              <a:rPr lang="en-US" sz="2000" dirty="0" smtClean="0">
                <a:solidFill>
                  <a:srgbClr val="FFFFFF"/>
                </a:solidFill>
                <a:latin typeface="Copperplate Gothic Bold"/>
                <a:cs typeface="Copperplate Gothic Bold"/>
              </a:rPr>
              <a:t>shanghai </a:t>
            </a:r>
            <a:r>
              <a:rPr lang="en-US" sz="2000" dirty="0">
                <a:solidFill>
                  <a:srgbClr val="FFFFFF"/>
                </a:solidFill>
                <a:latin typeface="Copperplate Gothic Bold"/>
                <a:cs typeface="Copperplate Gothic Bold"/>
              </a:rPr>
              <a:t>(</a:t>
            </a:r>
            <a:r>
              <a:rPr lang="en-US" sz="2000" dirty="0" smtClean="0">
                <a:solidFill>
                  <a:srgbClr val="FFFFFF"/>
                </a:solidFill>
                <a:latin typeface="Copperplate Gothic Bold"/>
                <a:cs typeface="Copperplate Gothic Bold"/>
              </a:rPr>
              <a:t>2013), </a:t>
            </a:r>
            <a:r>
              <a:rPr lang="en-US" sz="2000" dirty="0" err="1">
                <a:solidFill>
                  <a:srgbClr val="FFFFFF"/>
                </a:solidFill>
                <a:latin typeface="Copperplate Gothic Bold"/>
                <a:cs typeface="Copperplate Gothic Bold"/>
              </a:rPr>
              <a:t>astana</a:t>
            </a:r>
            <a:r>
              <a:rPr lang="en-US" sz="2000" dirty="0">
                <a:solidFill>
                  <a:srgbClr val="FFFFFF"/>
                </a:solidFill>
                <a:latin typeface="Copperplate Gothic Bold"/>
                <a:cs typeface="Copperplate Gothic Bold"/>
              </a:rPr>
              <a:t> (2015</a:t>
            </a:r>
            <a:r>
              <a:rPr lang="en-US" sz="2000" dirty="0" smtClean="0">
                <a:solidFill>
                  <a:srgbClr val="FFFFFF"/>
                </a:solidFill>
                <a:latin typeface="Copperplate Gothic Bold"/>
                <a:cs typeface="Copperplate Gothic Bold"/>
              </a:rPr>
              <a:t>), limerick (2017)</a:t>
            </a:r>
            <a:r>
              <a:rPr lang="en-US" sz="2000" dirty="0">
                <a:solidFill>
                  <a:srgbClr val="FFFFFF"/>
                </a:solidFill>
                <a:latin typeface="Copperplate Gothic Bold"/>
                <a:cs typeface="Copperplate Gothic Bold"/>
              </a:rPr>
              <a:t/>
            </a:r>
            <a:br>
              <a:rPr lang="en-US" sz="2000" dirty="0">
                <a:solidFill>
                  <a:srgbClr val="FFFFFF"/>
                </a:solidFill>
                <a:latin typeface="Copperplate Gothic Bold"/>
                <a:cs typeface="Copperplate Gothic Bold"/>
              </a:rPr>
            </a:br>
            <a:endParaRPr lang="en-US" sz="2000" dirty="0">
              <a:solidFill>
                <a:srgbClr val="FFFFFF"/>
              </a:solidFill>
              <a:latin typeface="Copperplate Gothic Bold"/>
              <a:cs typeface="Copperplate Gothic Bold"/>
            </a:endParaRPr>
          </a:p>
        </p:txBody>
      </p:sp>
      <p:pic>
        <p:nvPicPr>
          <p:cNvPr id="4" name="Content Placeholder 3"/>
          <p:cNvPicPr>
            <a:picLocks noGrp="1" noChangeAspect="1"/>
          </p:cNvPicPr>
          <p:nvPr>
            <p:ph idx="1"/>
          </p:nvPr>
        </p:nvPicPr>
        <p:blipFill>
          <a:blip r:embed="rId3"/>
          <a:srcRect t="5886" b="5886"/>
          <a:stretch>
            <a:fillRect/>
          </a:stretch>
        </p:blipFill>
        <p:spPr>
          <a:xfrm>
            <a:off x="1028700" y="3022600"/>
            <a:ext cx="7073900" cy="3835400"/>
          </a:xfrm>
        </p:spPr>
      </p:pic>
    </p:spTree>
    <p:extLst>
      <p:ext uri="{BB962C8B-B14F-4D97-AF65-F5344CB8AC3E}">
        <p14:creationId xmlns:p14="http://schemas.microsoft.com/office/powerpoint/2010/main" val="9880377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251"/>
            <a:ext cx="8229600" cy="685349"/>
          </a:xfrm>
        </p:spPr>
        <p:txBody>
          <a:bodyPr>
            <a:normAutofit fontScale="90000"/>
          </a:bodyPr>
          <a:lstStyle/>
          <a:p>
            <a:r>
              <a:rPr lang="en-US" dirty="0" smtClean="0">
                <a:solidFill>
                  <a:schemeClr val="bg1"/>
                </a:solidFill>
                <a:latin typeface="LM Roman Demi 10 Regular"/>
                <a:cs typeface="LM Roman Demi 10 Regular"/>
              </a:rPr>
              <a:t>ICTM Study Group Symposia</a:t>
            </a:r>
            <a:endParaRPr lang="en-US" dirty="0">
              <a:solidFill>
                <a:schemeClr val="bg1"/>
              </a:solidFill>
              <a:latin typeface="LM Roman Demi 10 Regular"/>
              <a:cs typeface="LM Roman Demi 10 Regular"/>
            </a:endParaRPr>
          </a:p>
        </p:txBody>
      </p:sp>
      <p:sp>
        <p:nvSpPr>
          <p:cNvPr id="7" name="Content Placeholder 9"/>
          <p:cNvSpPr>
            <a:spLocks noGrp="1"/>
          </p:cNvSpPr>
          <p:nvPr>
            <p:ph idx="1"/>
          </p:nvPr>
        </p:nvSpPr>
        <p:spPr>
          <a:xfrm>
            <a:off x="0" y="1078710"/>
            <a:ext cx="9144000" cy="5779290"/>
          </a:xfrm>
        </p:spPr>
        <p:txBody>
          <a:bodyPr>
            <a:normAutofit fontScale="92500" lnSpcReduction="20000"/>
          </a:bodyPr>
          <a:lstStyle/>
          <a:p>
            <a:pPr marL="457200" indent="-457200">
              <a:buFont typeface="+mj-lt"/>
              <a:buAutoNum type="arabicPeriod"/>
            </a:pP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Multipart Music: 4-7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July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2016, Singapore</a:t>
            </a:r>
          </a:p>
          <a:p>
            <a:pPr marL="457200" indent="-457200">
              <a:buFont typeface="+mj-lt"/>
              <a:buAutoNum type="arabicPeriod"/>
            </a:pP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Music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and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Minorities: 4-10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July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2016, Rennes, France</a:t>
            </a:r>
          </a:p>
          <a:p>
            <a:pPr marL="457200" indent="-457200">
              <a:buFont typeface="+mj-lt"/>
              <a:buAutoNum type="arabicPeriod"/>
            </a:pP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Ethnochoreology: 9-16 July 2016, Graz</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Austria</a:t>
            </a:r>
          </a:p>
          <a:p>
            <a:pPr marL="457200" indent="-457200">
              <a:buFont typeface="+mj-lt"/>
              <a:buAutoNum type="arabicPeriod"/>
            </a:pP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Music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and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Gender: 13-16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July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2016, Bern</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Switzerland</a:t>
            </a:r>
          </a:p>
          <a:p>
            <a:pPr marL="457200" indent="-457200">
              <a:buFont typeface="+mj-lt"/>
              <a:buAutoNum type="arabicPeriod"/>
            </a:pP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Performing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Arts of Southeast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Asia: 31 July-6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August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2016, Penang</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Malaysia</a:t>
            </a:r>
          </a:p>
          <a:p>
            <a:pPr marL="457200" indent="-457200">
              <a:buFont typeface="+mj-lt"/>
              <a:buAutoNum type="arabicPeriod"/>
            </a:pPr>
            <a:r>
              <a:rPr lang="en-US" sz="24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Musics</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of East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Asia: 25-27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August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2016, Taipei</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Taiwan</a:t>
            </a:r>
          </a:p>
          <a:p>
            <a:pPr marL="457200" indent="-457200">
              <a:buFont typeface="+mj-lt"/>
              <a:buAutoNum type="arabicPeriod"/>
            </a:pP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Audiovisual Ethnomusicology: 25-27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August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2016, Ljubljana</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Slovenia</a:t>
            </a:r>
          </a:p>
          <a:p>
            <a:pPr marL="457200" indent="-457200">
              <a:buFont typeface="+mj-lt"/>
              <a:buAutoNum type="arabicPeriod"/>
            </a:pP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Applied Ethnomusicology: 5-9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October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2016, Cape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Breton</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 Canada</a:t>
            </a:r>
          </a:p>
          <a:p>
            <a:pPr marL="457200" indent="-457200">
              <a:buFont typeface="+mj-lt"/>
              <a:buAutoNum type="arabicPeriod"/>
            </a:pPr>
            <a:r>
              <a:rPr lang="en-US" sz="24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Musics</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 of the Slavic World: 13-15 October 2016, Ljubljana, Slovenia</a:t>
            </a:r>
          </a:p>
          <a:p>
            <a:pPr marL="457200" indent="-457200">
              <a:buFont typeface="+mj-lt"/>
              <a:buAutoNum type="arabicPeriod"/>
            </a:pP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Musical </a:t>
            </a:r>
            <a:r>
              <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Instruments: 5-8 April 2017, Sarajevo, Bosnia and </a:t>
            </a:r>
            <a:r>
              <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rPr>
              <a:t>Herzegovina</a:t>
            </a:r>
          </a:p>
          <a:p>
            <a:pPr marL="457200" indent="-457200">
              <a:buFont typeface="+mj-lt"/>
              <a:buAutoNum type="arabicPeriod"/>
            </a:pPr>
            <a:r>
              <a:rPr lang="en-US" sz="2400" b="1" dirty="0">
                <a:solidFill>
                  <a:srgbClr val="FFFFFF"/>
                </a:solidFill>
                <a:latin typeface="LM Roman 10 Regular"/>
                <a:cs typeface="LM Roman 10 Regular"/>
              </a:rPr>
              <a:t>Mediterranean Music Studies, jointly with International Musicological Society: Naples, Italy, 21-26 June 2016</a:t>
            </a:r>
          </a:p>
          <a:p>
            <a:pPr marL="0" indent="0">
              <a:buNone/>
            </a:pPr>
            <a:endParaRPr lang="en-US"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M Roman 10 Regular"/>
              <a:cs typeface="LM Roman 10 Regular"/>
            </a:endParaRPr>
          </a:p>
          <a:p>
            <a:pPr marL="457200" indent="-457200">
              <a:buFont typeface="+mj-lt"/>
              <a:buAutoNum type="arabicPeriod"/>
            </a:pPr>
            <a:endParaRPr lang="en-US" sz="2400" dirty="0" smtClean="0">
              <a:solidFill>
                <a:prstClr val="black"/>
              </a:solidFill>
              <a:latin typeface="LM Roman 10 Regular"/>
              <a:cs typeface="LM Roman 10 Regular"/>
            </a:endParaRPr>
          </a:p>
        </p:txBody>
      </p:sp>
    </p:spTree>
    <p:extLst>
      <p:ext uri="{BB962C8B-B14F-4D97-AF65-F5344CB8AC3E}">
        <p14:creationId xmlns:p14="http://schemas.microsoft.com/office/powerpoint/2010/main" val="28081183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885</TotalTime>
  <Words>1338</Words>
  <Application>Microsoft Macintosh PowerPoint</Application>
  <PresentationFormat>On-screen Show (4:3)</PresentationFormat>
  <Paragraphs>245</Paragraphs>
  <Slides>52</Slides>
  <Notes>6</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INTERNATIONAL COUNCIL FOR TRADITIONAL MUSIC, APPLIED ETHNOMUSICOLOGY,  AND URBAN OUTREACH  27th Annual Conference of Human Dignity and Humiliation Studies  'Cities at Risk - From Humiliation to Dignity’ Dubrovnik, Croatia, September 2016  </vt:lpstr>
      <vt:lpstr>INTERNATIONAL COUNCIL FOR TRADITIONAL MUSIC (est. in London in 1947)</vt:lpstr>
      <vt:lpstr>PowerPoint Presentation</vt:lpstr>
      <vt:lpstr>PowerPoint Presentation</vt:lpstr>
      <vt:lpstr>PowerPoint Presentation</vt:lpstr>
      <vt:lpstr>PowerPoint Presentation</vt:lpstr>
      <vt:lpstr>ICTM Publications</vt:lpstr>
      <vt:lpstr>ictm world conferences basel (1948), venice (1949), Bloomington (1950),  opatija (1951), sinaia and bucharest (1959), …   Canberra (1995), nitra (1997), hiroshima (1999),  rio de janeiro (2001), fuzhou (2004), sheffield (2005),  vienna (2007), durban  (2009), st.john’s (2011), shanghai (2013), astana (2015), limerick (2017) </vt:lpstr>
      <vt:lpstr>ICTM Study Group Symposia</vt:lpstr>
      <vt:lpstr>ICTM Study Group Symposia (cont.)</vt:lpstr>
      <vt:lpstr>ICTM WEBSITE</vt:lpstr>
      <vt:lpstr>PowerPoint Presentation</vt:lpstr>
      <vt:lpstr> Conference Themes:   1) Music, Dance, and War 2) Reviving, Reconstructing, and Revitalizing Music and Dance 3) Applied Ethnomusicology and Ethnochoreology 4) Music, Dance, Islam 5) New Research  </vt:lpstr>
      <vt:lpstr>PowerPoint Presentation</vt:lpstr>
      <vt:lpstr>PowerPoint Presentation</vt:lpstr>
      <vt:lpstr>PowerPoint Presentation</vt:lpstr>
      <vt:lpstr>PowerPoint Presentation</vt:lpstr>
      <vt:lpstr>PowerPoint Presentation</vt:lpstr>
      <vt:lpstr>PowerPoint Presentation</vt:lpstr>
      <vt:lpstr> The 1st symposium of the ICTM Study Group  Applied Ethnomusicology  Ljubljana, Slovenia, 9-13 July 2008</vt:lpstr>
      <vt:lpstr>PowerPoint Presentation</vt:lpstr>
      <vt:lpstr>  The 2nd symposium of the ICTM Study Group  Applied Ethnomusicology  Hanoi, Vietnam, 19-30 July 2010 </vt:lpstr>
      <vt:lpstr> The 3rd symposium of the ICTM Study Group  Applied Ethnomusicology  Nicosia, Cyprus, 18-22 April 2012 </vt:lpstr>
      <vt:lpstr> The 4th symposium of the ICTM Study Group  Applied Ethnomusicology  East London – Hogsback - Grahamstown,  South Africa, 30 June - 4 July 2014</vt:lpstr>
      <vt:lpstr> The 5th symposium of the ICTM Study Group  Applied Ethnomusicology  Cape Breton,  Canada, 5 – 9 October 2016</vt:lpstr>
      <vt:lpstr> </vt:lpstr>
      <vt:lpstr>PowerPoint Presentation</vt:lpstr>
      <vt:lpstr>PowerPoint Presentation</vt:lpstr>
      <vt:lpstr>PowerPoint Presentation</vt:lpstr>
      <vt:lpstr>PowerPoint Presentation</vt:lpstr>
      <vt:lpstr>YEARBOOK FOR TRADITIONAL MUSIC #45 (2013) Special section “Music and Poverty”</vt:lpstr>
      <vt:lpstr>                                    Table of cntents </vt:lpstr>
      <vt:lpstr>                                     Part 1. Jeff Todd Titon (USA): Applied Ethnomusicology, a Descriptive and Historical Account Part 2. Svanibor Pettan (Slovenia): Applied Ethnomusicology in the Global Arena Part 3. Jeff Todd Titon and Svanibor Pettan: An Introduction to the Essays 1. Dan Bendrups (Australia): Transcending Researcher Vulnerability through Applied Ethnomusicology 2. Klisala Harrison (Finland): Evaluating Values in Applied Ethnomusicology 3. Tan Sooi Beng (Malaysia): Cultural Engagement and Ownership through Participatory Approaches in Applied Ethnomusicology 4. Huib Schippers (Australia): Applied Ethnomusicology and Intangible Cultural Heritage: Understanding 'Ecosystems' of Music as a Tool for Sustainability 5. Jeff Todd Titon (USA): Sustainability, Resilience and Adaptive Management for Applied Ethnomusicology 6. Jeffrey A. Summit (USA): Advocacy and the Ethnomusicologist: Assessing Capacity, Developing Initiatives, Setting Limits, and Making Sustainable Contributions 7. Ursula Hemetek (Austria): Applied Ethnomusicology as an Intercultural Tool: Some Experiences from the Last 25 Years of Minority Research in Austria 8. Michael B. Bakan (USA): Being Applied in the Ethnomusicology of Autism 9. Brian Schrag (USA): Motivations and Methods for Encouraging Artists in Longer Traditions 10. Zoe C. Sherinian (USA): Activist Ethnomusicology and Marginalized Musics of South Asia 11. Elizabeth Mackinlay (Australia): Decolonisation and Applied Ethnomusicology: Story-ing the Personal-Political-Possible in Our Work 12. Holly Wissler (USA): Andean Q'eros and Amazonian Wachiperi: Indigenous Voice in Grassroots Tourism, Safeguarding, and Ownership Projects 13. Erica Haskell (USA): The Role of Applied Ethnomusicology in Post-conflict and Post-catastrophe Communities 14. Joshua D. Pilzer (Canada): The Study of Survivors' Music 15. Britta Sweers (Switzerland): The Public Display of Migrants in National(ist) Conflict Situations in Europe: An Analytical Reflection on University-Based Ethnomusicological Activism 16. Susan E. Oehler Herrick (USA): Strategies and Opportunities in the Education Sector for Applied Ethnomusicology 17. John Morgan O'Connell (UK): Music and Humanism in the Aga Khan Humanities Project 18. Patricia Sheehan Campbell (USA) and Lee Higgins (UK): Intersections between Ethnomusicology, Music Education and Community Music 19. Dan Lundberg (Sweden): Archives and Applied Ethnomusicology 20. Clifford Murphy (USA): The Applied Ethnomusicologist as Public Folklorist: Ethnomusicological Practice in the Context of a Government Agency in the USA. 21. Zhang Boyu (China): Applied Ethnomusicology in China: An Analytical Review of Practice 22. Alan Williams (USA): The Problem and Potential of Commerce</vt:lpstr>
      <vt:lpstr>PowerPoint Presentation</vt:lpstr>
      <vt:lpstr> </vt:lpstr>
      <vt:lpstr>PowerPoint Presentation</vt:lpstr>
      <vt:lpstr>  WORKSHOPS OF  TRADITIONAL SINGING, INSTRUMENTAL MUSIC,  AND DANCE…  </vt:lpstr>
      <vt:lpstr>PowerPoint Presentation</vt:lpstr>
      <vt:lpstr>PowerPoint Presentation</vt:lpstr>
      <vt:lpstr>     SYMPOSIA, ROUNDTABLES,  LECTURES…</vt:lpstr>
      <vt:lpstr>2000 Ljubljana (Slovenia) </vt:lpstr>
      <vt:lpstr>PowerPoint Presentation</vt:lpstr>
      <vt:lpstr>    CULTURAL EXCHANGES,  FOR INSTANCE, WITH PROFESSORS AND STUDENTS FROM THE CHULALONGKORN UNIVERSITY FROM BANGKOK, THAILAND …  </vt:lpstr>
      <vt:lpstr>PowerPoint Presentation</vt:lpstr>
      <vt:lpstr>PowerPoint Presentation</vt:lpstr>
      <vt:lpstr>      AN OVERTONE SINGING WORKSHOP WITH TRAN QUANG HAI AND SLOVENIAN FOLK DANCE WORKSHOP… </vt:lpstr>
      <vt:lpstr>PowerPoint Presentation</vt:lpstr>
      <vt:lpstr>PowerPoint Presentation</vt:lpstr>
      <vt:lpstr>     PUBLISHING OF  STUDY MATERIALS,  INCLUDING COMPACT DISCS…</vt:lpstr>
      <vt:lpstr>PowerPoint Presentation</vt:lpstr>
      <vt:lpstr>PowerPoint Presentation</vt:lpstr>
      <vt:lpstr>PowerPoint Presentation</vt:lpstr>
    </vt:vector>
  </TitlesOfParts>
  <Company>FF UL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COUNCIL FOR TRADITIONAL MUSIC, APPLIED ETHNOMUSICOLOGY,  AND URBAN OUTREACH  27th Annual Conference of Human Dignity and Humiliation Studies  'Cities at Risk - From Humiliation to Dignity’ Dubrovnik, Croatia, September 2016  </dc:title>
  <dc:creator>Svanibor Pettan</dc:creator>
  <cp:lastModifiedBy>Svanibor Pettan</cp:lastModifiedBy>
  <cp:revision>36</cp:revision>
  <dcterms:created xsi:type="dcterms:W3CDTF">2016-09-21T08:21:00Z</dcterms:created>
  <dcterms:modified xsi:type="dcterms:W3CDTF">2016-10-09T20:38:12Z</dcterms:modified>
</cp:coreProperties>
</file>