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314" r:id="rId2"/>
    <p:sldId id="296" r:id="rId3"/>
    <p:sldId id="272" r:id="rId4"/>
    <p:sldId id="280" r:id="rId5"/>
    <p:sldId id="308" r:id="rId6"/>
    <p:sldId id="309" r:id="rId7"/>
    <p:sldId id="310" r:id="rId8"/>
    <p:sldId id="311" r:id="rId9"/>
    <p:sldId id="315" r:id="rId10"/>
    <p:sldId id="320" r:id="rId11"/>
    <p:sldId id="292" r:id="rId12"/>
    <p:sldId id="321" r:id="rId13"/>
    <p:sldId id="322" r:id="rId14"/>
    <p:sldId id="307" r:id="rId15"/>
    <p:sldId id="319" r:id="rId16"/>
  </p:sldIdLst>
  <p:sldSz cx="9144000" cy="6858000" type="screen4x3"/>
  <p:notesSz cx="6858000" cy="90805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BBE0E3"/>
    <a:srgbClr val="D05400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0" autoAdjust="0"/>
    <p:restoredTop sz="94660"/>
  </p:normalViewPr>
  <p:slideViewPr>
    <p:cSldViewPr>
      <p:cViewPr varScale="1">
        <p:scale>
          <a:sx n="84" d="100"/>
          <a:sy n="84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3206D20-2849-4D9E-9484-8183CE8C2479}" type="slidenum">
              <a:rPr lang="he-IL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3238"/>
            <a:ext cx="54864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472A41A5-48FF-4929-8171-BAA86BAD0D54}" type="slidenum">
              <a:rPr lang="he-IL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2BA8B-1C70-4030-8522-BAAB2C6532D6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A41A5-48FF-4929-8171-BAA86BAD0D54}" type="slidenum">
              <a:rPr lang="he-IL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A41A5-48FF-4929-8171-BAA86BAD0D54}" type="slidenum">
              <a:rPr lang="he-IL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A41A5-48FF-4929-8171-BAA86BAD0D54}" type="slidenum">
              <a:rPr lang="he-IL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A41A5-48FF-4929-8171-BAA86BAD0D54}" type="slidenum">
              <a:rPr lang="he-IL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A41A5-48FF-4929-8171-BAA86BAD0D54}" type="slidenum">
              <a:rPr lang="he-IL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A41A5-48FF-4929-8171-BAA86BAD0D54}" type="slidenum">
              <a:rPr lang="he-IL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A41A5-48FF-4929-8171-BAA86BAD0D54}" type="slidenum">
              <a:rPr lang="he-IL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A41A5-48FF-4929-8171-BAA86BAD0D54}" type="slidenum">
              <a:rPr lang="he-IL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FB332C-0ED3-4321-8FE4-59AEA0B17BAF}" type="slidenum">
              <a:rPr lang="he-IL"/>
              <a:pPr/>
              <a:t>4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D6C53B-4D84-40CF-828E-DD2434EE644C}" type="slidenum">
              <a:rPr lang="he-IL"/>
              <a:pPr/>
              <a:t>5</a:t>
            </a:fld>
            <a:endParaRPr lang="en-US"/>
          </a:p>
        </p:txBody>
      </p:sp>
      <p:sp>
        <p:nvSpPr>
          <p:cNvPr id="102402" name="Rectangle 7"/>
          <p:cNvSpPr txBox="1">
            <a:spLocks noGrp="1" noChangeArrowheads="1"/>
          </p:cNvSpPr>
          <p:nvPr/>
        </p:nvSpPr>
        <p:spPr bwMode="auto">
          <a:xfrm>
            <a:off x="3886200" y="86264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fld id="{44D0B95C-2E54-4D5E-BC1C-0108A4F15915}" type="slidenum">
              <a:rPr lang="he-IL" altLang="en-US" sz="1200">
                <a:latin typeface="Times New Roman" pitchFamily="18" charset="0"/>
                <a:cs typeface="Times New Roman" pitchFamily="18" charset="0"/>
              </a:rPr>
              <a:pPr eaLnBrk="0" hangingPunct="0"/>
              <a:t>5</a:t>
            </a:fld>
            <a:endParaRPr lang="en-US" alt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3238"/>
            <a:ext cx="5029200" cy="40862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801BBD-0CAA-4CA6-BCB8-4EC9E67F058D}" type="slidenum">
              <a:rPr lang="he-IL"/>
              <a:pPr/>
              <a:t>6</a:t>
            </a:fld>
            <a:endParaRPr lang="en-US"/>
          </a:p>
        </p:txBody>
      </p:sp>
      <p:sp>
        <p:nvSpPr>
          <p:cNvPr id="104450" name="Rectangle 7"/>
          <p:cNvSpPr txBox="1">
            <a:spLocks noGrp="1" noChangeArrowheads="1"/>
          </p:cNvSpPr>
          <p:nvPr/>
        </p:nvSpPr>
        <p:spPr bwMode="auto">
          <a:xfrm>
            <a:off x="3886200" y="86264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fld id="{46048B73-ECE1-45D2-867A-668E79C93DF2}" type="slidenum">
              <a:rPr lang="he-IL" altLang="en-US" sz="1200">
                <a:latin typeface="Times New Roman" pitchFamily="18" charset="0"/>
                <a:cs typeface="Times New Roman" pitchFamily="18" charset="0"/>
              </a:rPr>
              <a:pPr eaLnBrk="0" hangingPunct="0"/>
              <a:t>6</a:t>
            </a:fld>
            <a:endParaRPr lang="en-US" alt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3238"/>
            <a:ext cx="5029200" cy="40862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77DA4F-2C65-47BC-A5C3-6CD9F860EA43}" type="slidenum">
              <a:rPr lang="he-IL"/>
              <a:pPr/>
              <a:t>7</a:t>
            </a:fld>
            <a:endParaRPr lang="en-US"/>
          </a:p>
        </p:txBody>
      </p:sp>
      <p:sp>
        <p:nvSpPr>
          <p:cNvPr id="106498" name="Rectangle 7"/>
          <p:cNvSpPr txBox="1">
            <a:spLocks noGrp="1" noChangeArrowheads="1"/>
          </p:cNvSpPr>
          <p:nvPr/>
        </p:nvSpPr>
        <p:spPr bwMode="auto">
          <a:xfrm>
            <a:off x="3886200" y="86264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fld id="{D3FAC023-8349-4B49-8137-C66E19492077}" type="slidenum">
              <a:rPr lang="he-IL" altLang="en-US" sz="1200">
                <a:latin typeface="Times New Roman" pitchFamily="18" charset="0"/>
                <a:cs typeface="Times New Roman" pitchFamily="18" charset="0"/>
              </a:rPr>
              <a:pPr eaLnBrk="0" hangingPunct="0"/>
              <a:t>7</a:t>
            </a:fld>
            <a:endParaRPr lang="en-US" alt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3238"/>
            <a:ext cx="5029200" cy="40862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8C0C20-26AB-410B-A70E-53611E4FC71E}" type="slidenum">
              <a:rPr lang="he-IL"/>
              <a:pPr/>
              <a:t>8</a:t>
            </a:fld>
            <a:endParaRPr lang="en-US"/>
          </a:p>
        </p:txBody>
      </p:sp>
      <p:sp>
        <p:nvSpPr>
          <p:cNvPr id="108546" name="Rectangle 7"/>
          <p:cNvSpPr txBox="1">
            <a:spLocks noGrp="1" noChangeArrowheads="1"/>
          </p:cNvSpPr>
          <p:nvPr/>
        </p:nvSpPr>
        <p:spPr bwMode="auto">
          <a:xfrm>
            <a:off x="3886200" y="86264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fld id="{ABA3BA3B-12D3-46DC-AE8D-1B359220ED62}" type="slidenum">
              <a:rPr lang="he-IL" altLang="en-US" sz="1200">
                <a:latin typeface="Times New Roman" pitchFamily="18" charset="0"/>
                <a:cs typeface="Times New Roman" pitchFamily="18" charset="0"/>
              </a:rPr>
              <a:pPr eaLnBrk="0" hangingPunct="0"/>
              <a:t>8</a:t>
            </a:fld>
            <a:endParaRPr lang="en-US" alt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3238"/>
            <a:ext cx="5029200" cy="40862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BFD2E-9240-4491-8818-F33002678CCA}" type="slidenum">
              <a:rPr lang="he-IL"/>
              <a:pPr/>
              <a:t>9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EA6253C-C804-4858-9D57-28FAFFA4E8B3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8FE8-B116-4E28-B64E-37A2B2AD5749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663-15E3-402D-B76B-32725163DE5F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4764A5-6739-4C65-AD05-F9AE9855A0B6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45B8-79D6-4942-AE89-14EBDF4115D6}" type="slidenum">
              <a:rPr lang="he-IL" smtClean="0"/>
              <a:pPr/>
              <a:t>‹#›</a:t>
            </a:fld>
            <a:endParaRPr lang="en-US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6B16B-764C-45AF-873F-6CAF9E052DF5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FED9CC9-F536-4448-8097-6B7E5F9A5875}" type="slidenum">
              <a:rPr lang="he-IL" smtClean="0"/>
              <a:pPr/>
              <a:t>‹#›</a:t>
            </a:fld>
            <a:endParaRPr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322D-1388-4BB7-8FDA-8E687F5FBDBF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B701A-2BA9-4C98-9280-8264871526CF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14C7-0000-4873-BBF7-45B18933499C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A516-1277-48B6-8975-C9D4A20105D0}" type="slidenum">
              <a:rPr lang="he-IL" smtClean="0"/>
              <a:pPr/>
              <a:t>‹#›</a:t>
            </a:fld>
            <a:endParaRPr lang="en-US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774BFD5-9A38-4B76-8578-AD912D7391B7}" type="slidenum">
              <a:rPr lang="he-IL" smtClean="0"/>
              <a:pPr/>
              <a:t>‹#›</a:t>
            </a:fld>
            <a:endParaRPr lang="en-US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5/52/Female_officer_saluting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0" y="762000"/>
            <a:ext cx="9144000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Human Dignity Advancement in Urban Populations:</a:t>
            </a:r>
          </a:p>
          <a:p>
            <a:pPr algn="ctr"/>
            <a:r>
              <a:rPr lang="en-US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Concept and Implementation</a:t>
            </a:r>
          </a:p>
          <a:p>
            <a:pPr algn="ctr"/>
            <a:r>
              <a:rPr lang="en-US" sz="9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he-IL" sz="9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6" name="Picture 4" descr="logo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766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0" y="152400"/>
            <a:ext cx="91440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Three basic assumptions:</a:t>
            </a:r>
            <a:endParaRPr lang="he-IL" sz="8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9"/>
          <p:cNvSpPr>
            <a:spLocks noChangeArrowheads="1"/>
          </p:cNvSpPr>
          <p:nvPr/>
        </p:nvSpPr>
        <p:spPr bwMode="auto">
          <a:xfrm flipH="1">
            <a:off x="381000" y="4114800"/>
            <a:ext cx="8001000" cy="936625"/>
          </a:xfrm>
          <a:prstGeom prst="roundRect">
            <a:avLst>
              <a:gd name="adj" fmla="val 16667"/>
            </a:avLst>
          </a:prstGeom>
          <a:solidFill>
            <a:srgbClr val="006666">
              <a:alpha val="20000"/>
            </a:srgbClr>
          </a:solidFill>
          <a:ln w="9525" algn="ctr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Social change – a link between human dignity and</a:t>
            </a:r>
          </a:p>
          <a:p>
            <a:pPr algn="l"/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organizational development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 flipH="1">
            <a:off x="381000" y="5410200"/>
            <a:ext cx="4800600" cy="838200"/>
          </a:xfrm>
          <a:prstGeom prst="roundRect">
            <a:avLst>
              <a:gd name="adj" fmla="val 16667"/>
            </a:avLst>
          </a:prstGeom>
          <a:solidFill>
            <a:srgbClr val="006666">
              <a:alpha val="20000"/>
            </a:srgbClr>
          </a:solidFill>
          <a:ln w="9525" algn="ctr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Empowering change agents  </a:t>
            </a:r>
            <a:endParaRPr lang="he-IL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AutoShape 9"/>
          <p:cNvSpPr>
            <a:spLocks noChangeArrowheads="1"/>
          </p:cNvSpPr>
          <p:nvPr/>
        </p:nvSpPr>
        <p:spPr bwMode="auto">
          <a:xfrm flipH="1">
            <a:off x="304800" y="2819400"/>
            <a:ext cx="7543800" cy="936625"/>
          </a:xfrm>
          <a:prstGeom prst="roundRect">
            <a:avLst>
              <a:gd name="adj" fmla="val 16667"/>
            </a:avLst>
          </a:prstGeom>
          <a:solidFill>
            <a:srgbClr val="006666">
              <a:alpha val="20000"/>
            </a:srgbClr>
          </a:solidFill>
          <a:ln w="9525" algn="ctr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 dirty="0" smtClean="0"/>
              <a:t> 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Promoting human dignity can reduce violence,</a:t>
            </a:r>
            <a:r>
              <a:rPr lang="he-IL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.1</a:t>
            </a:r>
            <a:endParaRPr lang="en-US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hate and humiliation  </a:t>
            </a:r>
            <a:endParaRPr lang="en-US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" name="Picture 4" descr="logo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766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639 -0.00093 L 4.44444E-6 1.85185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639 -0.00093 L 4.44444E-6 1.85185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639 -0.00093 L 4.44444E-6 1.85185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20" grpId="0" animBg="1"/>
      <p:bldP spid="20" grpId="1" animBg="1"/>
      <p:bldP spid="22" grpId="0" animBg="1"/>
      <p:bldP spid="2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0" y="3505200"/>
            <a:ext cx="9144000" cy="3352800"/>
          </a:xfrm>
        </p:spPr>
        <p:txBody>
          <a:bodyPr/>
          <a:lstStyle/>
          <a:p>
            <a:pPr algn="l" rtl="0">
              <a:lnSpc>
                <a:spcPct val="140000"/>
              </a:lnSpc>
            </a:pP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System-wide: everyone included</a:t>
            </a:r>
            <a:endParaRPr lang="en-US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140000"/>
              </a:lnSpc>
            </a:pP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Leadership development</a:t>
            </a:r>
            <a:endParaRPr lang="en-US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140000"/>
              </a:lnSpc>
            </a:pP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Team-building</a:t>
            </a:r>
            <a:endParaRPr lang="en-US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140000"/>
              </a:lnSpc>
            </a:pP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Assessment</a:t>
            </a:r>
            <a:endParaRPr lang="en-US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140000"/>
              </a:lnSpc>
              <a:buFontTx/>
              <a:buNone/>
            </a:pPr>
            <a:endParaRPr lang="en-US" sz="2600" b="1" dirty="0"/>
          </a:p>
          <a:p>
            <a:pPr algn="l" rtl="0">
              <a:lnSpc>
                <a:spcPct val="140000"/>
              </a:lnSpc>
            </a:pPr>
            <a:endParaRPr lang="en-GB" sz="2600" b="1" dirty="0"/>
          </a:p>
        </p:txBody>
      </p:sp>
      <p:pic>
        <p:nvPicPr>
          <p:cNvPr id="75780" name="Picture 4" descr="logo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766763"/>
          </a:xfrm>
          <a:prstGeom prst="rect">
            <a:avLst/>
          </a:prstGeom>
          <a:noFill/>
        </p:spPr>
      </p:pic>
      <p:sp>
        <p:nvSpPr>
          <p:cNvPr id="8" name="מלבן 7"/>
          <p:cNvSpPr/>
          <p:nvPr/>
        </p:nvSpPr>
        <p:spPr>
          <a:xfrm>
            <a:off x="0" y="609600"/>
            <a:ext cx="91440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Elements of an organizational development approach</a:t>
            </a:r>
            <a:endParaRPr lang="he-IL" sz="6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0" y="1295400"/>
            <a:ext cx="9144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Main Goal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971800"/>
            <a:ext cx="91440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000" b="1" dirty="0" smtClean="0"/>
              <a:t>Human dignity will be</a:t>
            </a:r>
            <a:r>
              <a:rPr lang="en-US" sz="3000" b="1" smtClean="0"/>
              <a:t>, as a </a:t>
            </a:r>
            <a:r>
              <a:rPr lang="en-US" sz="3000" b="1" dirty="0" smtClean="0"/>
              <a:t>value, as a language and as a behavior, an integral part of the daily life in the city.  </a:t>
            </a:r>
          </a:p>
          <a:p>
            <a:endParaRPr lang="en-US" sz="3000" b="1" dirty="0" smtClean="0"/>
          </a:p>
        </p:txBody>
      </p:sp>
      <p:pic>
        <p:nvPicPr>
          <p:cNvPr id="6" name="Picture 6" descr="logo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766763"/>
          </a:xfrm>
          <a:prstGeom prst="rect">
            <a:avLst/>
          </a:prstGeom>
          <a:noFill/>
        </p:spPr>
      </p:pic>
      <p:sp>
        <p:nvSpPr>
          <p:cNvPr id="4098" name="AutoShape 2" descr="Image result for ‫מטרה‬‎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100" name="AutoShape 4" descr="Image result for ‫מטרה‬‎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4102" name="Picture 6" descr="Image result for ‫מטרה‬‎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4724400"/>
            <a:ext cx="2419350" cy="1704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0" y="1676400"/>
            <a:ext cx="91440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are the guiding principles and courses of action?</a:t>
            </a:r>
          </a:p>
        </p:txBody>
      </p:sp>
      <p:pic>
        <p:nvPicPr>
          <p:cNvPr id="5" name="Picture 6" descr="logo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7667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41" name="Picture 9" descr="question_mark.jpg question mark image by celticlass18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4932947"/>
            <a:ext cx="1828800" cy="1925053"/>
          </a:xfrm>
          <a:prstGeom prst="rect">
            <a:avLst/>
          </a:prstGeom>
          <a:noFill/>
        </p:spPr>
      </p:pic>
      <p:pic>
        <p:nvPicPr>
          <p:cNvPr id="95238" name="Picture 6" descr="logo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24000" cy="766763"/>
          </a:xfrm>
          <a:prstGeom prst="rect">
            <a:avLst/>
          </a:prstGeom>
          <a:noFill/>
        </p:spPr>
      </p:pic>
      <p:sp>
        <p:nvSpPr>
          <p:cNvPr id="7" name="מלבן 6"/>
          <p:cNvSpPr/>
          <p:nvPr/>
        </p:nvSpPr>
        <p:spPr>
          <a:xfrm>
            <a:off x="0" y="914400"/>
            <a:ext cx="9144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Question for discussion</a:t>
            </a:r>
            <a:endParaRPr lang="he-IL" sz="6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667000"/>
            <a:ext cx="91440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000" b="1" dirty="0" smtClean="0"/>
              <a:t>How can we create a model of intervention in urban population?</a:t>
            </a:r>
          </a:p>
          <a:p>
            <a:pPr algn="l"/>
            <a:endParaRPr lang="en-US" sz="3000" b="1" dirty="0" smtClean="0"/>
          </a:p>
          <a:p>
            <a:pPr algn="l"/>
            <a:endParaRPr lang="he-IL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0" y="1295400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 for your cooperation</a:t>
            </a:r>
            <a:endParaRPr lang="he-IL" sz="3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80226" name="Picture 2" descr="http://comps.canstockphoto.co.il/can-stock-photo_csp02570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663844"/>
            <a:ext cx="2466975" cy="3194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97163"/>
            <a:ext cx="8229600" cy="3170237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FontTx/>
              <a:buNone/>
            </a:pPr>
            <a:r>
              <a:rPr lang="en-US" sz="4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explore advancing</a:t>
            </a:r>
            <a:endParaRPr lang="en-US" sz="4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20000"/>
              </a:lnSpc>
              <a:buFontTx/>
              <a:buNone/>
            </a:pPr>
            <a:r>
              <a:rPr lang="en-US" sz="4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human dignity</a:t>
            </a:r>
            <a:endParaRPr lang="en-US" sz="4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20000"/>
              </a:lnSpc>
              <a:buFontTx/>
              <a:buNone/>
            </a:pPr>
            <a:r>
              <a:rPr lang="en-US" sz="4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through the concepts and tools of organizational development</a:t>
            </a:r>
            <a:endParaRPr lang="en-US" sz="4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9876" name="Picture 4" descr="logo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766763"/>
          </a:xfrm>
          <a:prstGeom prst="rect">
            <a:avLst/>
          </a:prstGeom>
          <a:noFill/>
        </p:spPr>
      </p:pic>
      <p:sp>
        <p:nvSpPr>
          <p:cNvPr id="8" name="מלבן 7"/>
          <p:cNvSpPr/>
          <p:nvPr/>
        </p:nvSpPr>
        <p:spPr>
          <a:xfrm>
            <a:off x="0" y="1066800"/>
            <a:ext cx="914400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Session Goal</a:t>
            </a:r>
            <a:endParaRPr lang="he-IL" sz="9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logo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766763"/>
          </a:xfrm>
          <a:prstGeom prst="rect">
            <a:avLst/>
          </a:prstGeom>
          <a:noFill/>
        </p:spPr>
      </p:pic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1905000" y="4114800"/>
            <a:ext cx="6553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endParaRPr lang="en-US" sz="300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0" y="838200"/>
            <a:ext cx="9144000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Central Question</a:t>
            </a:r>
            <a:endParaRPr lang="he-IL" sz="7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457200" y="3687763"/>
            <a:ext cx="8229600" cy="3170237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4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81000" y="1981200"/>
            <a:ext cx="8229600" cy="3170237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lang="en-US" sz="4200" b="1" dirty="0" smtClean="0"/>
              <a:t>How does a systematic inquiry, focused on the value of human dignity, lead to significant organizational change?</a:t>
            </a:r>
            <a:endParaRPr kumimoji="0" lang="en-US" sz="4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pic>
        <p:nvPicPr>
          <p:cNvPr id="150530" name="Picture 2" descr="http://www.quest-hr.com/Images/Article/36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5257800"/>
            <a:ext cx="22860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Picture 4" descr="j0103816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819400" y="4953000"/>
            <a:ext cx="3352800" cy="1532467"/>
          </a:xfrm>
          <a:noFill/>
          <a:ln/>
        </p:spPr>
      </p:pic>
      <p:pic>
        <p:nvPicPr>
          <p:cNvPr id="54277" name="Picture 5" descr="logo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24000" cy="766763"/>
          </a:xfrm>
          <a:prstGeom prst="rect">
            <a:avLst/>
          </a:prstGeom>
          <a:noFill/>
        </p:spPr>
      </p:pic>
      <p:sp>
        <p:nvSpPr>
          <p:cNvPr id="9" name="מלבן 8"/>
          <p:cNvSpPr/>
          <p:nvPr/>
        </p:nvSpPr>
        <p:spPr>
          <a:xfrm>
            <a:off x="0" y="1600200"/>
            <a:ext cx="91440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is human dignity?</a:t>
            </a:r>
            <a:endParaRPr lang="he-IL" sz="9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762000" y="2133600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200" b="1" dirty="0"/>
              <a:t>To show someone </a:t>
            </a:r>
            <a:r>
              <a:rPr lang="en-US" sz="4200" b="1" i="1" dirty="0"/>
              <a:t>outward</a:t>
            </a:r>
            <a:r>
              <a:rPr lang="en-US" sz="4200" b="1" dirty="0"/>
              <a:t> signs of acknowledgement</a:t>
            </a:r>
          </a:p>
        </p:txBody>
      </p:sp>
      <p:sp>
        <p:nvSpPr>
          <p:cNvPr id="169990" name="Text Box 6"/>
          <p:cNvSpPr txBox="1">
            <a:spLocks noChangeArrowheads="1"/>
          </p:cNvSpPr>
          <p:nvPr/>
        </p:nvSpPr>
        <p:spPr bwMode="auto">
          <a:xfrm>
            <a:off x="0" y="5516563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000" b="1" dirty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Guttman Yad-Brush" pitchFamily="2" charset="-79"/>
              </a:rPr>
              <a:t>Honor is accorded due to one’s </a:t>
            </a:r>
            <a:r>
              <a:rPr lang="en-US" altLang="en-US" sz="4200" b="1" i="1" dirty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Guttman Yad-Brush" pitchFamily="2" charset="-79"/>
              </a:rPr>
              <a:t>status</a:t>
            </a:r>
          </a:p>
        </p:txBody>
      </p:sp>
      <p:pic>
        <p:nvPicPr>
          <p:cNvPr id="169993" name="Picture 9" descr="File:Female officer saluting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938" y="3871913"/>
            <a:ext cx="215423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384" name="Picture 8" descr="logo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524000" cy="766763"/>
          </a:xfrm>
          <a:prstGeom prst="rect">
            <a:avLst/>
          </a:prstGeom>
          <a:noFill/>
        </p:spPr>
      </p:pic>
      <p:sp>
        <p:nvSpPr>
          <p:cNvPr id="10" name="מלבן 9"/>
          <p:cNvSpPr/>
          <p:nvPr/>
        </p:nvSpPr>
        <p:spPr>
          <a:xfrm>
            <a:off x="0" y="762000"/>
            <a:ext cx="914400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Honor</a:t>
            </a:r>
            <a:endParaRPr lang="he-IL" sz="9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5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9" grpId="0" autoUpdateAnimBg="0"/>
      <p:bldP spid="16999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3492500" y="2514600"/>
            <a:ext cx="56515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200" b="1" dirty="0"/>
              <a:t>To acknowledge someone for their deeds, achievement, abilities, etc.</a:t>
            </a:r>
            <a:endParaRPr lang="en-US" altLang="en-US" sz="4200" b="1" dirty="0"/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0" y="5483225"/>
            <a:ext cx="91440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800" b="1" dirty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Guttman Yad-Brush" pitchFamily="2" charset="-79"/>
              </a:rPr>
              <a:t>Respect is accorded due to one’s </a:t>
            </a:r>
            <a:r>
              <a:rPr lang="en-US" altLang="en-US" sz="3800" b="1" i="1" dirty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Guttman Yad-Brush" pitchFamily="2" charset="-79"/>
              </a:rPr>
              <a:t>actions</a:t>
            </a:r>
          </a:p>
        </p:txBody>
      </p:sp>
      <p:pic>
        <p:nvPicPr>
          <p:cNvPr id="172040" name="Picture 8" descr="200410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2708275"/>
            <a:ext cx="2235200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32" name="Picture 8" descr="logo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24000" cy="766763"/>
          </a:xfrm>
          <a:prstGeom prst="rect">
            <a:avLst/>
          </a:prstGeom>
          <a:noFill/>
        </p:spPr>
      </p:pic>
      <p:sp>
        <p:nvSpPr>
          <p:cNvPr id="10" name="מלבן 9"/>
          <p:cNvSpPr/>
          <p:nvPr/>
        </p:nvSpPr>
        <p:spPr>
          <a:xfrm>
            <a:off x="0" y="762000"/>
            <a:ext cx="914400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Respect</a:t>
            </a:r>
            <a:endParaRPr lang="he-IL" sz="9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6" grpId="0" autoUpdateAnimBg="0"/>
      <p:bldP spid="17203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0" y="2743200"/>
            <a:ext cx="52197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200" b="1" dirty="0"/>
              <a:t>To acknowledge the </a:t>
            </a:r>
            <a:r>
              <a:rPr lang="en-US" sz="4200" b="1" i="1" dirty="0"/>
              <a:t>humanity</a:t>
            </a:r>
            <a:r>
              <a:rPr lang="en-US" sz="4200" b="1" dirty="0"/>
              <a:t> that exists in each person</a:t>
            </a:r>
            <a:endParaRPr lang="en-US" altLang="en-US" sz="4200" b="1" dirty="0"/>
          </a:p>
        </p:txBody>
      </p:sp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0" y="5534561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000" b="1" dirty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Guttman Yad-Brush" pitchFamily="2" charset="-79"/>
              </a:rPr>
              <a:t>Dignity is accorded to a person </a:t>
            </a:r>
            <a:br>
              <a:rPr lang="en-US" altLang="en-US" sz="4000" b="1" dirty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Guttman Yad-Brush" pitchFamily="2" charset="-79"/>
              </a:rPr>
            </a:br>
            <a:r>
              <a:rPr lang="en-US" altLang="en-US" sz="4000" b="1" dirty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Guttman Yad-Brush" pitchFamily="2" charset="-79"/>
              </a:rPr>
              <a:t>inasmuch he/she is a </a:t>
            </a:r>
            <a:r>
              <a:rPr lang="en-US" altLang="en-US" sz="4000" b="1" i="1" dirty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Guttman Yad-Brush" pitchFamily="2" charset="-79"/>
              </a:rPr>
              <a:t>human being</a:t>
            </a:r>
            <a:r>
              <a:rPr lang="en-US" altLang="en-US" sz="4000" b="1" dirty="0">
                <a:solidFill>
                  <a:srgbClr val="006666"/>
                </a:solidFill>
                <a:ea typeface="Arial Unicode MS" pitchFamily="34" charset="-128"/>
                <a:cs typeface="Guttman Yad-Brush" pitchFamily="2" charset="-79"/>
              </a:rPr>
              <a:t> </a:t>
            </a:r>
          </a:p>
        </p:txBody>
      </p:sp>
      <p:pic>
        <p:nvPicPr>
          <p:cNvPr id="174088" name="Picture 8" descr="diverse-girl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2768600"/>
            <a:ext cx="2714625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480" name="Picture 8" descr="logo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24000" cy="766763"/>
          </a:xfrm>
          <a:prstGeom prst="rect">
            <a:avLst/>
          </a:prstGeom>
          <a:noFill/>
        </p:spPr>
      </p:pic>
      <p:sp>
        <p:nvSpPr>
          <p:cNvPr id="10" name="מלבן 9"/>
          <p:cNvSpPr/>
          <p:nvPr/>
        </p:nvSpPr>
        <p:spPr>
          <a:xfrm>
            <a:off x="0" y="762000"/>
            <a:ext cx="914400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Dignity</a:t>
            </a:r>
            <a:endParaRPr lang="he-IL" sz="9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74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 autoUpdateAnimBg="0"/>
      <p:bldP spid="17408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4" name="AutoShape 6"/>
          <p:cNvSpPr>
            <a:spLocks noChangeArrowheads="1"/>
          </p:cNvSpPr>
          <p:nvPr/>
        </p:nvSpPr>
        <p:spPr bwMode="auto">
          <a:xfrm flipH="1">
            <a:off x="685800" y="2482850"/>
            <a:ext cx="1873250" cy="936625"/>
          </a:xfrm>
          <a:prstGeom prst="roundRect">
            <a:avLst>
              <a:gd name="adj" fmla="val 16667"/>
            </a:avLst>
          </a:prstGeom>
          <a:solidFill>
            <a:srgbClr val="006666">
              <a:alpha val="79999"/>
            </a:srgb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cs typeface="Guttman Yad-Brush" pitchFamily="2" charset="-79"/>
              </a:rPr>
              <a:t>Honor</a:t>
            </a:r>
          </a:p>
        </p:txBody>
      </p:sp>
      <p:sp>
        <p:nvSpPr>
          <p:cNvPr id="176135" name="AutoShape 7"/>
          <p:cNvSpPr>
            <a:spLocks noChangeArrowheads="1"/>
          </p:cNvSpPr>
          <p:nvPr/>
        </p:nvSpPr>
        <p:spPr bwMode="auto">
          <a:xfrm flipH="1">
            <a:off x="685800" y="4930775"/>
            <a:ext cx="1873250" cy="936625"/>
          </a:xfrm>
          <a:prstGeom prst="roundRect">
            <a:avLst>
              <a:gd name="adj" fmla="val 16667"/>
            </a:avLst>
          </a:prstGeom>
          <a:solidFill>
            <a:srgbClr val="006666">
              <a:alpha val="79999"/>
            </a:srgb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cs typeface="Guttman Yad-Brush" pitchFamily="2" charset="-79"/>
              </a:rPr>
              <a:t>Dignity</a:t>
            </a:r>
          </a:p>
        </p:txBody>
      </p:sp>
      <p:sp>
        <p:nvSpPr>
          <p:cNvPr id="176136" name="AutoShape 8"/>
          <p:cNvSpPr>
            <a:spLocks noChangeArrowheads="1"/>
          </p:cNvSpPr>
          <p:nvPr/>
        </p:nvSpPr>
        <p:spPr bwMode="auto">
          <a:xfrm flipH="1">
            <a:off x="685800" y="3706813"/>
            <a:ext cx="1873250" cy="936625"/>
          </a:xfrm>
          <a:prstGeom prst="roundRect">
            <a:avLst>
              <a:gd name="adj" fmla="val 16667"/>
            </a:avLst>
          </a:prstGeom>
          <a:solidFill>
            <a:srgbClr val="006666">
              <a:alpha val="79999"/>
            </a:srgb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cs typeface="Guttman Yad-Brush" pitchFamily="2" charset="-79"/>
              </a:rPr>
              <a:t>Respect</a:t>
            </a:r>
          </a:p>
        </p:txBody>
      </p:sp>
      <p:sp>
        <p:nvSpPr>
          <p:cNvPr id="176137" name="AutoShape 9"/>
          <p:cNvSpPr>
            <a:spLocks noChangeArrowheads="1"/>
          </p:cNvSpPr>
          <p:nvPr/>
        </p:nvSpPr>
        <p:spPr bwMode="auto">
          <a:xfrm flipH="1">
            <a:off x="3581400" y="2514600"/>
            <a:ext cx="4876800" cy="936625"/>
          </a:xfrm>
          <a:prstGeom prst="roundRect">
            <a:avLst>
              <a:gd name="adj" fmla="val 16667"/>
            </a:avLst>
          </a:prstGeom>
          <a:solidFill>
            <a:srgbClr val="006666">
              <a:alpha val="20000"/>
            </a:srgbClr>
          </a:solidFill>
          <a:ln w="9525" algn="ctr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Accorded due to one’s </a:t>
            </a:r>
            <a:r>
              <a:rPr lang="en-US" altLang="en-US" sz="24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status</a:t>
            </a:r>
            <a:endParaRPr lang="en-US" sz="2400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6138" name="AutoShape 10"/>
          <p:cNvSpPr>
            <a:spLocks noChangeArrowheads="1"/>
          </p:cNvSpPr>
          <p:nvPr/>
        </p:nvSpPr>
        <p:spPr bwMode="auto">
          <a:xfrm flipH="1">
            <a:off x="3581400" y="3702050"/>
            <a:ext cx="4876800" cy="936625"/>
          </a:xfrm>
          <a:prstGeom prst="roundRect">
            <a:avLst>
              <a:gd name="adj" fmla="val 16667"/>
            </a:avLst>
          </a:prstGeom>
          <a:solidFill>
            <a:srgbClr val="006666">
              <a:alpha val="20000"/>
            </a:srgbClr>
          </a:solidFill>
          <a:ln w="9525" algn="ctr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Accorded due to one’s </a:t>
            </a:r>
            <a:r>
              <a:rPr lang="en-US" altLang="en-US" sz="24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actions</a:t>
            </a:r>
            <a:endParaRPr 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6139" name="AutoShape 11"/>
          <p:cNvSpPr>
            <a:spLocks noChangeArrowheads="1"/>
          </p:cNvSpPr>
          <p:nvPr/>
        </p:nvSpPr>
        <p:spPr bwMode="auto">
          <a:xfrm flipH="1">
            <a:off x="3581400" y="4926013"/>
            <a:ext cx="4876800" cy="936625"/>
          </a:xfrm>
          <a:prstGeom prst="roundRect">
            <a:avLst>
              <a:gd name="adj" fmla="val 16667"/>
            </a:avLst>
          </a:prstGeom>
          <a:solidFill>
            <a:srgbClr val="006666">
              <a:alpha val="20000"/>
            </a:srgbClr>
          </a:solidFill>
          <a:ln w="9525" algn="ctr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Accorded to a person inasmuch </a:t>
            </a:r>
            <a:b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he/she is a </a:t>
            </a:r>
            <a:r>
              <a:rPr lang="en-US" altLang="en-US" sz="24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human being</a:t>
            </a:r>
            <a:endParaRPr 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6141" name="Line 13"/>
          <p:cNvSpPr>
            <a:spLocks noChangeShapeType="1"/>
          </p:cNvSpPr>
          <p:nvPr/>
        </p:nvSpPr>
        <p:spPr bwMode="auto">
          <a:xfrm>
            <a:off x="2819400" y="2933700"/>
            <a:ext cx="504825" cy="0"/>
          </a:xfrm>
          <a:prstGeom prst="line">
            <a:avLst/>
          </a:prstGeom>
          <a:noFill/>
          <a:ln w="47625">
            <a:solidFill>
              <a:srgbClr val="D054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176142" name="Line 14"/>
          <p:cNvSpPr>
            <a:spLocks noChangeShapeType="1"/>
          </p:cNvSpPr>
          <p:nvPr/>
        </p:nvSpPr>
        <p:spPr bwMode="auto">
          <a:xfrm>
            <a:off x="2819400" y="5383213"/>
            <a:ext cx="504825" cy="0"/>
          </a:xfrm>
          <a:prstGeom prst="line">
            <a:avLst/>
          </a:prstGeom>
          <a:noFill/>
          <a:ln w="47625">
            <a:solidFill>
              <a:srgbClr val="D054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176143" name="Line 15"/>
          <p:cNvSpPr>
            <a:spLocks noChangeShapeType="1"/>
          </p:cNvSpPr>
          <p:nvPr/>
        </p:nvSpPr>
        <p:spPr bwMode="auto">
          <a:xfrm>
            <a:off x="2819400" y="4159250"/>
            <a:ext cx="504825" cy="0"/>
          </a:xfrm>
          <a:prstGeom prst="line">
            <a:avLst/>
          </a:prstGeom>
          <a:noFill/>
          <a:ln w="47625">
            <a:solidFill>
              <a:srgbClr val="D054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pic>
        <p:nvPicPr>
          <p:cNvPr id="107535" name="Picture 15" descr="logo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766763"/>
          </a:xfrm>
          <a:prstGeom prst="rect">
            <a:avLst/>
          </a:prstGeom>
          <a:noFill/>
        </p:spPr>
      </p:pic>
      <p:sp>
        <p:nvSpPr>
          <p:cNvPr id="16" name="מלבן 15"/>
          <p:cNvSpPr/>
          <p:nvPr/>
        </p:nvSpPr>
        <p:spPr>
          <a:xfrm>
            <a:off x="0" y="762000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Three approaches</a:t>
            </a:r>
            <a:endParaRPr lang="he-IL" sz="8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639 -0.00093 L 4.44444E-6 1.85185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927 0.00092 L -4.16667E-6 3.703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76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639 -0.00162 L 4.44444E-6 -3.7037E-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76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093 1.11022E-16 L -4.16667E-6 1.11022E-1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76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639 -0.00231 L 4.44444E-6 -2.59259E-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6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1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093 -0.00069 L -4.16667E-6 -2.22222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76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4" grpId="0" animBg="1"/>
      <p:bldP spid="176135" grpId="0" animBg="1"/>
      <p:bldP spid="176136" grpId="0" animBg="1"/>
      <p:bldP spid="176137" grpId="0" animBg="1"/>
      <p:bldP spid="176137" grpId="1" animBg="1"/>
      <p:bldP spid="176138" grpId="0" animBg="1"/>
      <p:bldP spid="176138" grpId="1" animBg="1"/>
      <p:bldP spid="176139" grpId="0" animBg="1"/>
      <p:bldP spid="176139" grpId="1" animBg="1"/>
      <p:bldP spid="176141" grpId="0" animBg="1"/>
      <p:bldP spid="176141" grpId="1" animBg="1"/>
      <p:bldP spid="176142" grpId="0" animBg="1"/>
      <p:bldP spid="176142" grpId="1" animBg="1"/>
      <p:bldP spid="176143" grpId="0" animBg="1"/>
      <p:bldP spid="17614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598738"/>
            <a:ext cx="8229600" cy="3268662"/>
          </a:xfrm>
        </p:spPr>
        <p:txBody>
          <a:bodyPr/>
          <a:lstStyle/>
          <a:p>
            <a:pPr marL="0" indent="0" algn="ctr" rtl="0">
              <a:buFontTx/>
              <a:buNone/>
            </a:pPr>
            <a:r>
              <a:rPr lang="en-US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treat a person with dignity</a:t>
            </a:r>
          </a:p>
          <a:p>
            <a:pPr marL="0" indent="0" rtl="0">
              <a:buFontTx/>
              <a:buNone/>
            </a:pPr>
            <a:endParaRPr lang="en-US" sz="9600" b="1" dirty="0"/>
          </a:p>
          <a:p>
            <a:pPr marL="0" indent="0" algn="ctr" rtl="0">
              <a:buFontTx/>
              <a:buNone/>
            </a:pPr>
            <a:r>
              <a:rPr lang="en-US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belittle a person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4267200" y="3352800"/>
            <a:ext cx="720725" cy="1584325"/>
          </a:xfrm>
          <a:prstGeom prst="upDownArrow">
            <a:avLst>
              <a:gd name="adj1" fmla="val 50000"/>
              <a:gd name="adj2" fmla="val 43965"/>
            </a:avLst>
          </a:prstGeom>
          <a:solidFill>
            <a:srgbClr val="006666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 dirty="0">
              <a:solidFill>
                <a:srgbClr val="006666"/>
              </a:solidFill>
            </a:endParaRPr>
          </a:p>
        </p:txBody>
      </p:sp>
      <p:pic>
        <p:nvPicPr>
          <p:cNvPr id="7175" name="Picture 7" descr="logo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766763"/>
          </a:xfrm>
          <a:prstGeom prst="rect">
            <a:avLst/>
          </a:prstGeom>
          <a:noFill/>
        </p:spPr>
      </p:pic>
      <p:sp>
        <p:nvSpPr>
          <p:cNvPr id="7" name="מלבן 6"/>
          <p:cNvSpPr/>
          <p:nvPr/>
        </p:nvSpPr>
        <p:spPr>
          <a:xfrm>
            <a:off x="0" y="1066800"/>
            <a:ext cx="9144000" cy="10926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Human dignity tension</a:t>
            </a:r>
            <a:endParaRPr lang="he-IL" sz="65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טרק">
  <a:themeElements>
    <a:clrScheme name="טרק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טרק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4141</TotalTime>
  <Words>268</Words>
  <Application>Microsoft Office PowerPoint</Application>
  <PresentationFormat>‫הצגה על המסך (4:3)</PresentationFormat>
  <Paragraphs>66</Paragraphs>
  <Slides>15</Slides>
  <Notes>15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טרק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</dc:creator>
  <cp:lastModifiedBy>owner</cp:lastModifiedBy>
  <cp:revision>268</cp:revision>
  <dcterms:created xsi:type="dcterms:W3CDTF">2005-02-12T14:25:39Z</dcterms:created>
  <dcterms:modified xsi:type="dcterms:W3CDTF">2016-10-04T21:10:45Z</dcterms:modified>
</cp:coreProperties>
</file>