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7"/>
  </p:notesMasterIdLst>
  <p:handoutMasterIdLst>
    <p:handoutMasterId r:id="rId28"/>
  </p:handoutMasterIdLst>
  <p:sldIdLst>
    <p:sldId id="314" r:id="rId2"/>
    <p:sldId id="296" r:id="rId3"/>
    <p:sldId id="272" r:id="rId4"/>
    <p:sldId id="280" r:id="rId5"/>
    <p:sldId id="308" r:id="rId6"/>
    <p:sldId id="309" r:id="rId7"/>
    <p:sldId id="310" r:id="rId8"/>
    <p:sldId id="311" r:id="rId9"/>
    <p:sldId id="298" r:id="rId10"/>
    <p:sldId id="299" r:id="rId11"/>
    <p:sldId id="297" r:id="rId12"/>
    <p:sldId id="292" r:id="rId13"/>
    <p:sldId id="303" r:id="rId14"/>
    <p:sldId id="302" r:id="rId15"/>
    <p:sldId id="304" r:id="rId16"/>
    <p:sldId id="315" r:id="rId17"/>
    <p:sldId id="316" r:id="rId18"/>
    <p:sldId id="306" r:id="rId19"/>
    <p:sldId id="317" r:id="rId20"/>
    <p:sldId id="294" r:id="rId21"/>
    <p:sldId id="305" r:id="rId22"/>
    <p:sldId id="318" r:id="rId23"/>
    <p:sldId id="307" r:id="rId24"/>
    <p:sldId id="313" r:id="rId25"/>
    <p:sldId id="319" r:id="rId26"/>
  </p:sldIdLst>
  <p:sldSz cx="9144000" cy="6858000" type="screen4x3"/>
  <p:notesSz cx="6858000" cy="9080500"/>
  <p:defaultTextStyle>
    <a:defPPr>
      <a:defRPr lang="he-IL"/>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BBE0E3"/>
    <a:srgbClr val="D054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60" autoAdjust="0"/>
    <p:restoredTop sz="94660"/>
  </p:normalViewPr>
  <p:slideViewPr>
    <p:cSldViewPr>
      <p:cViewPr>
        <p:scale>
          <a:sx n="76" d="100"/>
          <a:sy n="76" d="100"/>
        </p:scale>
        <p:origin x="-1158" y="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GB"/>
          </a:p>
        </p:txBody>
      </p:sp>
      <p:sp>
        <p:nvSpPr>
          <p:cNvPr id="71683" name="Rectangle 3"/>
          <p:cNvSpPr>
            <a:spLocks noGrp="1" noChangeArrowheads="1"/>
          </p:cNvSpPr>
          <p:nvPr>
            <p:ph type="dt" sz="quarter" idx="1"/>
          </p:nvPr>
        </p:nvSpPr>
        <p:spPr bwMode="auto">
          <a:xfrm>
            <a:off x="3884613"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71684" name="Rectangle 4"/>
          <p:cNvSpPr>
            <a:spLocks noGrp="1" noChangeArrowheads="1"/>
          </p:cNvSpPr>
          <p:nvPr>
            <p:ph type="ftr" sz="quarter" idx="2"/>
          </p:nvPr>
        </p:nvSpPr>
        <p:spPr bwMode="auto">
          <a:xfrm>
            <a:off x="0" y="8624888"/>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GB"/>
          </a:p>
        </p:txBody>
      </p:sp>
      <p:sp>
        <p:nvSpPr>
          <p:cNvPr id="71685" name="Rectangle 5"/>
          <p:cNvSpPr>
            <a:spLocks noGrp="1" noChangeArrowheads="1"/>
          </p:cNvSpPr>
          <p:nvPr>
            <p:ph type="sldNum" sz="quarter" idx="3"/>
          </p:nvPr>
        </p:nvSpPr>
        <p:spPr bwMode="auto">
          <a:xfrm>
            <a:off x="3884613" y="8624888"/>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fld id="{D3206D20-2849-4D9E-9484-8183CE8C2479}" type="slidenum">
              <a:rPr lang="he-IL"/>
              <a:pPr/>
              <a:t>‹#›</a:t>
            </a:fld>
            <a:endParaRPr lang="en-GB"/>
          </a:p>
        </p:txBody>
      </p:sp>
    </p:spTree>
    <p:extLst>
      <p:ext uri="{BB962C8B-B14F-4D97-AF65-F5344CB8AC3E}">
        <p14:creationId xmlns:p14="http://schemas.microsoft.com/office/powerpoint/2010/main" val="3502909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3886200"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1588" y="0"/>
            <a:ext cx="2971800" cy="454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4100" name="Rectangle 4"/>
          <p:cNvSpPr>
            <a:spLocks noGrp="1" noRot="1" noChangeAspect="1" noChangeArrowheads="1" noTextEdit="1"/>
          </p:cNvSpPr>
          <p:nvPr>
            <p:ph type="sldImg" idx="2"/>
          </p:nvPr>
        </p:nvSpPr>
        <p:spPr bwMode="auto">
          <a:xfrm>
            <a:off x="1158875" y="681038"/>
            <a:ext cx="4540250" cy="3405187"/>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13238"/>
            <a:ext cx="5486400" cy="4086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3886200" y="8624888"/>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1588" y="8624888"/>
            <a:ext cx="2971800" cy="454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fld id="{472A41A5-48FF-4929-8171-BAA86BAD0D54}" type="slidenum">
              <a:rPr lang="he-IL"/>
              <a:pPr/>
              <a:t>‹#›</a:t>
            </a:fld>
            <a:endParaRPr lang="en-US"/>
          </a:p>
        </p:txBody>
      </p:sp>
    </p:spTree>
    <p:extLst>
      <p:ext uri="{BB962C8B-B14F-4D97-AF65-F5344CB8AC3E}">
        <p14:creationId xmlns:p14="http://schemas.microsoft.com/office/powerpoint/2010/main" val="548553052"/>
      </p:ext>
    </p:extLst>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pitchFamily="34" charset="0"/>
        <a:ea typeface="+mn-ea"/>
        <a:cs typeface="Arial" pitchFamily="34" charset="0"/>
      </a:defRPr>
    </a:lvl1pPr>
    <a:lvl2pPr marL="457200" algn="r" rtl="1" fontAlgn="base">
      <a:spcBef>
        <a:spcPct val="30000"/>
      </a:spcBef>
      <a:spcAft>
        <a:spcPct val="0"/>
      </a:spcAft>
      <a:defRPr sz="1200" kern="1200">
        <a:solidFill>
          <a:schemeClr val="tx1"/>
        </a:solidFill>
        <a:latin typeface="Arial" pitchFamily="34" charset="0"/>
        <a:ea typeface="+mn-ea"/>
        <a:cs typeface="Arial" pitchFamily="34" charset="0"/>
      </a:defRPr>
    </a:lvl2pPr>
    <a:lvl3pPr marL="914400" algn="r" rtl="1" fontAlgn="base">
      <a:spcBef>
        <a:spcPct val="30000"/>
      </a:spcBef>
      <a:spcAft>
        <a:spcPct val="0"/>
      </a:spcAft>
      <a:defRPr sz="1200" kern="1200">
        <a:solidFill>
          <a:schemeClr val="tx1"/>
        </a:solidFill>
        <a:latin typeface="Arial" pitchFamily="34" charset="0"/>
        <a:ea typeface="+mn-ea"/>
        <a:cs typeface="Arial" pitchFamily="34" charset="0"/>
      </a:defRPr>
    </a:lvl3pPr>
    <a:lvl4pPr marL="1371600" algn="r" rtl="1" fontAlgn="base">
      <a:spcBef>
        <a:spcPct val="30000"/>
      </a:spcBef>
      <a:spcAft>
        <a:spcPct val="0"/>
      </a:spcAft>
      <a:defRPr sz="1200" kern="1200">
        <a:solidFill>
          <a:schemeClr val="tx1"/>
        </a:solidFill>
        <a:latin typeface="Arial" pitchFamily="34" charset="0"/>
        <a:ea typeface="+mn-ea"/>
        <a:cs typeface="Arial" pitchFamily="34" charset="0"/>
      </a:defRPr>
    </a:lvl4pPr>
    <a:lvl5pPr marL="1828800" algn="r" rtl="1" fontAlgn="base">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4" name="מציין מיקום של מספר שקופית 3"/>
          <p:cNvSpPr>
            <a:spLocks noGrp="1"/>
          </p:cNvSpPr>
          <p:nvPr>
            <p:ph type="sldNum" sz="quarter" idx="10"/>
          </p:nvPr>
        </p:nvSpPr>
        <p:spPr/>
        <p:txBody>
          <a:bodyPr/>
          <a:lstStyle/>
          <a:p>
            <a:fld id="{F3C2BA8B-1C70-4030-8522-BAAB2C6532D6}" type="slidenum">
              <a:rPr lang="he-IL" smtClean="0"/>
              <a:pPr/>
              <a:t>1</a:t>
            </a:fld>
            <a:endParaRPr lang="he-I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4" name="מציין מיקום של מספר שקופית 3"/>
          <p:cNvSpPr>
            <a:spLocks noGrp="1"/>
          </p:cNvSpPr>
          <p:nvPr>
            <p:ph type="sldNum" sz="quarter" idx="10"/>
          </p:nvPr>
        </p:nvSpPr>
        <p:spPr/>
        <p:txBody>
          <a:bodyPr/>
          <a:lstStyle/>
          <a:p>
            <a:fld id="{472A41A5-48FF-4929-8171-BAA86BAD0D54}" type="slidenum">
              <a:rPr lang="he-IL"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4" name="מציין מיקום של מספר שקופית 3"/>
          <p:cNvSpPr>
            <a:spLocks noGrp="1"/>
          </p:cNvSpPr>
          <p:nvPr>
            <p:ph type="sldNum" sz="quarter" idx="10"/>
          </p:nvPr>
        </p:nvSpPr>
        <p:spPr/>
        <p:txBody>
          <a:bodyPr/>
          <a:lstStyle/>
          <a:p>
            <a:fld id="{472A41A5-48FF-4929-8171-BAA86BAD0D54}" type="slidenum">
              <a:rPr lang="he-IL"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4" name="מציין מיקום של מספר שקופית 3"/>
          <p:cNvSpPr>
            <a:spLocks noGrp="1"/>
          </p:cNvSpPr>
          <p:nvPr>
            <p:ph type="sldNum" sz="quarter" idx="10"/>
          </p:nvPr>
        </p:nvSpPr>
        <p:spPr/>
        <p:txBody>
          <a:bodyPr/>
          <a:lstStyle/>
          <a:p>
            <a:fld id="{472A41A5-48FF-4929-8171-BAA86BAD0D54}" type="slidenum">
              <a:rPr lang="he-IL"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4" name="מציין מיקום של מספר שקופית 3"/>
          <p:cNvSpPr>
            <a:spLocks noGrp="1"/>
          </p:cNvSpPr>
          <p:nvPr>
            <p:ph type="sldNum" sz="quarter" idx="10"/>
          </p:nvPr>
        </p:nvSpPr>
        <p:spPr/>
        <p:txBody>
          <a:bodyPr/>
          <a:lstStyle/>
          <a:p>
            <a:fld id="{472A41A5-48FF-4929-8171-BAA86BAD0D54}" type="slidenum">
              <a:rPr lang="he-IL"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2AD6067-5E32-47A2-89B7-2135D6DDFF8F}" type="slidenum">
              <a:rPr lang="he-IL"/>
              <a:pPr/>
              <a:t>14</a:t>
            </a:fld>
            <a:endParaRPr lang="en-US"/>
          </a:p>
        </p:txBody>
      </p:sp>
      <p:sp>
        <p:nvSpPr>
          <p:cNvPr id="87042" name="Rectangle 7"/>
          <p:cNvSpPr txBox="1">
            <a:spLocks noGrp="1" noChangeArrowheads="1"/>
          </p:cNvSpPr>
          <p:nvPr/>
        </p:nvSpPr>
        <p:spPr bwMode="auto">
          <a:xfrm>
            <a:off x="3886200" y="8626475"/>
            <a:ext cx="2971800" cy="454025"/>
          </a:xfrm>
          <a:prstGeom prst="rect">
            <a:avLst/>
          </a:prstGeom>
          <a:noFill/>
          <a:ln w="9525">
            <a:noFill/>
            <a:miter lim="800000"/>
            <a:headEnd/>
            <a:tailEnd/>
          </a:ln>
        </p:spPr>
        <p:txBody>
          <a:bodyPr anchor="b"/>
          <a:lstStyle/>
          <a:p>
            <a:pPr eaLnBrk="0" hangingPunct="0"/>
            <a:fld id="{B19C2D4C-E715-482F-9A17-0CE12297E47C}" type="slidenum">
              <a:rPr lang="he-IL" altLang="en-US" sz="1200">
                <a:latin typeface="Times New Roman" pitchFamily="18" charset="0"/>
                <a:cs typeface="Times New Roman" pitchFamily="18" charset="0"/>
              </a:rPr>
              <a:pPr eaLnBrk="0" hangingPunct="0"/>
              <a:t>14</a:t>
            </a:fld>
            <a:endParaRPr lang="en-US" altLang="en-US" sz="1200">
              <a:latin typeface="Times New Roman" pitchFamily="18" charset="0"/>
              <a:cs typeface="Times New Roman" pitchFamily="18"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xfrm>
            <a:off x="914400" y="4313238"/>
            <a:ext cx="5029200" cy="4086225"/>
          </a:xfrm>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4" name="מציין מיקום של מספר שקופית 3"/>
          <p:cNvSpPr>
            <a:spLocks noGrp="1"/>
          </p:cNvSpPr>
          <p:nvPr>
            <p:ph type="sldNum" sz="quarter" idx="10"/>
          </p:nvPr>
        </p:nvSpPr>
        <p:spPr/>
        <p:txBody>
          <a:bodyPr/>
          <a:lstStyle/>
          <a:p>
            <a:fld id="{472A41A5-48FF-4929-8171-BAA86BAD0D54}" type="slidenum">
              <a:rPr lang="he-IL"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6BFD2E-9240-4491-8818-F33002678CCA}" type="slidenum">
              <a:rPr lang="he-IL"/>
              <a:pPr/>
              <a:t>16</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4" name="מציין מיקום של מספר שקופית 3"/>
          <p:cNvSpPr>
            <a:spLocks noGrp="1"/>
          </p:cNvSpPr>
          <p:nvPr>
            <p:ph type="sldNum" sz="quarter" idx="10"/>
          </p:nvPr>
        </p:nvSpPr>
        <p:spPr/>
        <p:txBody>
          <a:bodyPr/>
          <a:lstStyle/>
          <a:p>
            <a:fld id="{472A41A5-48FF-4929-8171-BAA86BAD0D54}" type="slidenum">
              <a:rPr lang="he-IL"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ABDDD702-4C95-492A-BF22-D7164B483194}" type="slidenum">
              <a:rPr lang="he-IL"/>
              <a:pPr/>
              <a:t>18</a:t>
            </a:fld>
            <a:endParaRPr lang="en-US"/>
          </a:p>
        </p:txBody>
      </p:sp>
      <p:sp>
        <p:nvSpPr>
          <p:cNvPr id="94210" name="Rectangle 7"/>
          <p:cNvSpPr txBox="1">
            <a:spLocks noGrp="1" noChangeArrowheads="1"/>
          </p:cNvSpPr>
          <p:nvPr/>
        </p:nvSpPr>
        <p:spPr bwMode="auto">
          <a:xfrm>
            <a:off x="3886200" y="8626475"/>
            <a:ext cx="2971800" cy="454025"/>
          </a:xfrm>
          <a:prstGeom prst="rect">
            <a:avLst/>
          </a:prstGeom>
          <a:noFill/>
          <a:ln w="9525">
            <a:noFill/>
            <a:miter lim="800000"/>
            <a:headEnd/>
            <a:tailEnd/>
          </a:ln>
        </p:spPr>
        <p:txBody>
          <a:bodyPr anchor="b"/>
          <a:lstStyle/>
          <a:p>
            <a:pPr eaLnBrk="0" hangingPunct="0"/>
            <a:fld id="{DECAFBAA-8721-4430-BF00-D2E67893A982}" type="slidenum">
              <a:rPr lang="he-IL" altLang="en-US" sz="1200">
                <a:latin typeface="Times New Roman" pitchFamily="18" charset="0"/>
                <a:cs typeface="Times New Roman" pitchFamily="18" charset="0"/>
              </a:rPr>
              <a:pPr eaLnBrk="0" hangingPunct="0"/>
              <a:t>18</a:t>
            </a:fld>
            <a:endParaRPr lang="en-US" altLang="en-US" sz="1200">
              <a:latin typeface="Times New Roman" pitchFamily="18" charset="0"/>
              <a:cs typeface="Times New Roman" pitchFamily="18" charset="0"/>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xfrm>
            <a:off x="914400" y="4313238"/>
            <a:ext cx="5029200" cy="4086225"/>
          </a:xfrm>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4" name="מציין מיקום של מספר שקופית 3"/>
          <p:cNvSpPr>
            <a:spLocks noGrp="1"/>
          </p:cNvSpPr>
          <p:nvPr>
            <p:ph type="sldNum" sz="quarter" idx="10"/>
          </p:nvPr>
        </p:nvSpPr>
        <p:spPr/>
        <p:txBody>
          <a:bodyPr/>
          <a:lstStyle/>
          <a:p>
            <a:fld id="{472A41A5-48FF-4929-8171-BAA86BAD0D54}" type="slidenum">
              <a:rPr lang="he-IL"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4" name="מציין מיקום של מספר שקופית 3"/>
          <p:cNvSpPr>
            <a:spLocks noGrp="1"/>
          </p:cNvSpPr>
          <p:nvPr>
            <p:ph type="sldNum" sz="quarter" idx="10"/>
          </p:nvPr>
        </p:nvSpPr>
        <p:spPr/>
        <p:txBody>
          <a:bodyPr/>
          <a:lstStyle/>
          <a:p>
            <a:fld id="{472A41A5-48FF-4929-8171-BAA86BAD0D54}" type="slidenum">
              <a:rPr lang="he-IL"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4" name="מציין מיקום של מספר שקופית 3"/>
          <p:cNvSpPr>
            <a:spLocks noGrp="1"/>
          </p:cNvSpPr>
          <p:nvPr>
            <p:ph type="sldNum" sz="quarter" idx="10"/>
          </p:nvPr>
        </p:nvSpPr>
        <p:spPr/>
        <p:txBody>
          <a:bodyPr/>
          <a:lstStyle/>
          <a:p>
            <a:fld id="{472A41A5-48FF-4929-8171-BAA86BAD0D54}" type="slidenum">
              <a:rPr lang="he-IL"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4" name="מציין מיקום של מספר שקופית 3"/>
          <p:cNvSpPr>
            <a:spLocks noGrp="1"/>
          </p:cNvSpPr>
          <p:nvPr>
            <p:ph type="sldNum" sz="quarter" idx="10"/>
          </p:nvPr>
        </p:nvSpPr>
        <p:spPr/>
        <p:txBody>
          <a:bodyPr/>
          <a:lstStyle/>
          <a:p>
            <a:fld id="{472A41A5-48FF-4929-8171-BAA86BAD0D54}" type="slidenum">
              <a:rPr lang="he-IL"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4" name="מציין מיקום של מספר שקופית 3"/>
          <p:cNvSpPr>
            <a:spLocks noGrp="1"/>
          </p:cNvSpPr>
          <p:nvPr>
            <p:ph type="sldNum" sz="quarter" idx="10"/>
          </p:nvPr>
        </p:nvSpPr>
        <p:spPr/>
        <p:txBody>
          <a:bodyPr/>
          <a:lstStyle/>
          <a:p>
            <a:fld id="{472A41A5-48FF-4929-8171-BAA86BAD0D54}" type="slidenum">
              <a:rPr lang="he-IL"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4" name="מציין מיקום של מספר שקופית 3"/>
          <p:cNvSpPr>
            <a:spLocks noGrp="1"/>
          </p:cNvSpPr>
          <p:nvPr>
            <p:ph type="sldNum" sz="quarter" idx="10"/>
          </p:nvPr>
        </p:nvSpPr>
        <p:spPr/>
        <p:txBody>
          <a:bodyPr/>
          <a:lstStyle/>
          <a:p>
            <a:fld id="{472A41A5-48FF-4929-8171-BAA86BAD0D54}" type="slidenum">
              <a:rPr lang="he-IL"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4" name="מציין מיקום של מספר שקופית 3"/>
          <p:cNvSpPr>
            <a:spLocks noGrp="1"/>
          </p:cNvSpPr>
          <p:nvPr>
            <p:ph type="sldNum" sz="quarter" idx="10"/>
          </p:nvPr>
        </p:nvSpPr>
        <p:spPr/>
        <p:txBody>
          <a:bodyPr/>
          <a:lstStyle/>
          <a:p>
            <a:fld id="{472A41A5-48FF-4929-8171-BAA86BAD0D54}" type="slidenum">
              <a:rPr lang="he-IL"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4" name="מציין מיקום של מספר שקופית 3"/>
          <p:cNvSpPr>
            <a:spLocks noGrp="1"/>
          </p:cNvSpPr>
          <p:nvPr>
            <p:ph type="sldNum" sz="quarter" idx="10"/>
          </p:nvPr>
        </p:nvSpPr>
        <p:spPr/>
        <p:txBody>
          <a:bodyPr/>
          <a:lstStyle/>
          <a:p>
            <a:fld id="{472A41A5-48FF-4929-8171-BAA86BAD0D54}" type="slidenum">
              <a:rPr lang="he-IL" smtClean="0"/>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4" name="מציין מיקום של מספר שקופית 3"/>
          <p:cNvSpPr>
            <a:spLocks noGrp="1"/>
          </p:cNvSpPr>
          <p:nvPr>
            <p:ph type="sldNum" sz="quarter" idx="10"/>
          </p:nvPr>
        </p:nvSpPr>
        <p:spPr/>
        <p:txBody>
          <a:bodyPr/>
          <a:lstStyle/>
          <a:p>
            <a:fld id="{472A41A5-48FF-4929-8171-BAA86BAD0D54}" type="slidenum">
              <a:rPr lang="he-IL"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FB332C-0ED3-4321-8FE4-59AEA0B17BAF}" type="slidenum">
              <a:rPr lang="he-IL"/>
              <a:pPr/>
              <a:t>4</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ED6C53B-4D84-40CF-828E-DD2434EE644C}" type="slidenum">
              <a:rPr lang="he-IL"/>
              <a:pPr/>
              <a:t>5</a:t>
            </a:fld>
            <a:endParaRPr lang="en-US"/>
          </a:p>
        </p:txBody>
      </p:sp>
      <p:sp>
        <p:nvSpPr>
          <p:cNvPr id="102402" name="Rectangle 7"/>
          <p:cNvSpPr txBox="1">
            <a:spLocks noGrp="1" noChangeArrowheads="1"/>
          </p:cNvSpPr>
          <p:nvPr/>
        </p:nvSpPr>
        <p:spPr bwMode="auto">
          <a:xfrm>
            <a:off x="3886200" y="8626475"/>
            <a:ext cx="2971800" cy="454025"/>
          </a:xfrm>
          <a:prstGeom prst="rect">
            <a:avLst/>
          </a:prstGeom>
          <a:noFill/>
          <a:ln w="9525">
            <a:noFill/>
            <a:miter lim="800000"/>
            <a:headEnd/>
            <a:tailEnd/>
          </a:ln>
        </p:spPr>
        <p:txBody>
          <a:bodyPr anchor="b"/>
          <a:lstStyle/>
          <a:p>
            <a:pPr eaLnBrk="0" hangingPunct="0"/>
            <a:fld id="{44D0B95C-2E54-4D5E-BC1C-0108A4F15915}" type="slidenum">
              <a:rPr lang="he-IL" altLang="en-US" sz="1200">
                <a:latin typeface="Times New Roman" pitchFamily="18" charset="0"/>
                <a:cs typeface="Times New Roman" pitchFamily="18" charset="0"/>
              </a:rPr>
              <a:pPr eaLnBrk="0" hangingPunct="0"/>
              <a:t>5</a:t>
            </a:fld>
            <a:endParaRPr lang="en-US" altLang="en-US" sz="1200">
              <a:latin typeface="Times New Roman" pitchFamily="18" charset="0"/>
              <a:cs typeface="Times New Roman" pitchFamily="18" charset="0"/>
            </a:endParaRPr>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xfrm>
            <a:off x="914400" y="4313238"/>
            <a:ext cx="5029200" cy="4086225"/>
          </a:xfrm>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E801BBD-0CAA-4CA6-BCB8-4EC9E67F058D}" type="slidenum">
              <a:rPr lang="he-IL"/>
              <a:pPr/>
              <a:t>6</a:t>
            </a:fld>
            <a:endParaRPr lang="en-US"/>
          </a:p>
        </p:txBody>
      </p:sp>
      <p:sp>
        <p:nvSpPr>
          <p:cNvPr id="104450" name="Rectangle 7"/>
          <p:cNvSpPr txBox="1">
            <a:spLocks noGrp="1" noChangeArrowheads="1"/>
          </p:cNvSpPr>
          <p:nvPr/>
        </p:nvSpPr>
        <p:spPr bwMode="auto">
          <a:xfrm>
            <a:off x="3886200" y="8626475"/>
            <a:ext cx="2971800" cy="454025"/>
          </a:xfrm>
          <a:prstGeom prst="rect">
            <a:avLst/>
          </a:prstGeom>
          <a:noFill/>
          <a:ln w="9525">
            <a:noFill/>
            <a:miter lim="800000"/>
            <a:headEnd/>
            <a:tailEnd/>
          </a:ln>
        </p:spPr>
        <p:txBody>
          <a:bodyPr anchor="b"/>
          <a:lstStyle/>
          <a:p>
            <a:pPr eaLnBrk="0" hangingPunct="0"/>
            <a:fld id="{46048B73-ECE1-45D2-867A-668E79C93DF2}" type="slidenum">
              <a:rPr lang="he-IL" altLang="en-US" sz="1200">
                <a:latin typeface="Times New Roman" pitchFamily="18" charset="0"/>
                <a:cs typeface="Times New Roman" pitchFamily="18" charset="0"/>
              </a:rPr>
              <a:pPr eaLnBrk="0" hangingPunct="0"/>
              <a:t>6</a:t>
            </a:fld>
            <a:endParaRPr lang="en-US" altLang="en-US" sz="1200">
              <a:latin typeface="Times New Roman" pitchFamily="18" charset="0"/>
              <a:cs typeface="Times New Roman" pitchFamily="18" charset="0"/>
            </a:endParaRPr>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xfrm>
            <a:off x="914400" y="4313238"/>
            <a:ext cx="5029200" cy="4086225"/>
          </a:xfrm>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677DA4F-2C65-47BC-A5C3-6CD9F860EA43}" type="slidenum">
              <a:rPr lang="he-IL"/>
              <a:pPr/>
              <a:t>7</a:t>
            </a:fld>
            <a:endParaRPr lang="en-US"/>
          </a:p>
        </p:txBody>
      </p:sp>
      <p:sp>
        <p:nvSpPr>
          <p:cNvPr id="106498" name="Rectangle 7"/>
          <p:cNvSpPr txBox="1">
            <a:spLocks noGrp="1" noChangeArrowheads="1"/>
          </p:cNvSpPr>
          <p:nvPr/>
        </p:nvSpPr>
        <p:spPr bwMode="auto">
          <a:xfrm>
            <a:off x="3886200" y="8626475"/>
            <a:ext cx="2971800" cy="454025"/>
          </a:xfrm>
          <a:prstGeom prst="rect">
            <a:avLst/>
          </a:prstGeom>
          <a:noFill/>
          <a:ln w="9525">
            <a:noFill/>
            <a:miter lim="800000"/>
            <a:headEnd/>
            <a:tailEnd/>
          </a:ln>
        </p:spPr>
        <p:txBody>
          <a:bodyPr anchor="b"/>
          <a:lstStyle/>
          <a:p>
            <a:pPr eaLnBrk="0" hangingPunct="0"/>
            <a:fld id="{D3FAC023-8349-4B49-8137-C66E19492077}" type="slidenum">
              <a:rPr lang="he-IL" altLang="en-US" sz="1200">
                <a:latin typeface="Times New Roman" pitchFamily="18" charset="0"/>
                <a:cs typeface="Times New Roman" pitchFamily="18" charset="0"/>
              </a:rPr>
              <a:pPr eaLnBrk="0" hangingPunct="0"/>
              <a:t>7</a:t>
            </a:fld>
            <a:endParaRPr lang="en-US" altLang="en-US" sz="1200">
              <a:latin typeface="Times New Roman" pitchFamily="18" charset="0"/>
              <a:cs typeface="Times New Roman" pitchFamily="18" charset="0"/>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xfrm>
            <a:off x="914400" y="4313238"/>
            <a:ext cx="5029200" cy="4086225"/>
          </a:xfrm>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98C0C20-26AB-410B-A70E-53611E4FC71E}" type="slidenum">
              <a:rPr lang="he-IL"/>
              <a:pPr/>
              <a:t>8</a:t>
            </a:fld>
            <a:endParaRPr lang="en-US"/>
          </a:p>
        </p:txBody>
      </p:sp>
      <p:sp>
        <p:nvSpPr>
          <p:cNvPr id="108546" name="Rectangle 7"/>
          <p:cNvSpPr txBox="1">
            <a:spLocks noGrp="1" noChangeArrowheads="1"/>
          </p:cNvSpPr>
          <p:nvPr/>
        </p:nvSpPr>
        <p:spPr bwMode="auto">
          <a:xfrm>
            <a:off x="3886200" y="8626475"/>
            <a:ext cx="2971800" cy="454025"/>
          </a:xfrm>
          <a:prstGeom prst="rect">
            <a:avLst/>
          </a:prstGeom>
          <a:noFill/>
          <a:ln w="9525">
            <a:noFill/>
            <a:miter lim="800000"/>
            <a:headEnd/>
            <a:tailEnd/>
          </a:ln>
        </p:spPr>
        <p:txBody>
          <a:bodyPr anchor="b"/>
          <a:lstStyle/>
          <a:p>
            <a:pPr eaLnBrk="0" hangingPunct="0"/>
            <a:fld id="{ABA3BA3B-12D3-46DC-AE8D-1B359220ED62}" type="slidenum">
              <a:rPr lang="he-IL" altLang="en-US" sz="1200">
                <a:latin typeface="Times New Roman" pitchFamily="18" charset="0"/>
                <a:cs typeface="Times New Roman" pitchFamily="18" charset="0"/>
              </a:rPr>
              <a:pPr eaLnBrk="0" hangingPunct="0"/>
              <a:t>8</a:t>
            </a:fld>
            <a:endParaRPr lang="en-US" altLang="en-US" sz="1200">
              <a:latin typeface="Times New Roman" pitchFamily="18" charset="0"/>
              <a:cs typeface="Times New Roman" pitchFamily="18" charset="0"/>
            </a:endParaRPr>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xfrm>
            <a:off x="914400" y="4313238"/>
            <a:ext cx="5029200" cy="4086225"/>
          </a:xfrm>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a:p>
        </p:txBody>
      </p:sp>
      <p:sp>
        <p:nvSpPr>
          <p:cNvPr id="4" name="מציין מיקום של מספר שקופית 3"/>
          <p:cNvSpPr>
            <a:spLocks noGrp="1"/>
          </p:cNvSpPr>
          <p:nvPr>
            <p:ph type="sldNum" sz="quarter" idx="10"/>
          </p:nvPr>
        </p:nvSpPr>
        <p:spPr/>
        <p:txBody>
          <a:bodyPr/>
          <a:lstStyle/>
          <a:p>
            <a:fld id="{472A41A5-48FF-4929-8171-BAA86BAD0D54}" type="slidenum">
              <a:rPr lang="he-IL"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7" name="מחבר ישר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כותרת 28"/>
          <p:cNvSpPr>
            <a:spLocks noGrp="1"/>
          </p:cNvSpPr>
          <p:nvPr>
            <p:ph type="ctrTitle"/>
          </p:nvPr>
        </p:nvSpPr>
        <p:spPr>
          <a:xfrm>
            <a:off x="381000" y="4853411"/>
            <a:ext cx="8458200" cy="1222375"/>
          </a:xfrm>
        </p:spPr>
        <p:txBody>
          <a:bodyPr anchor="t"/>
          <a:lstStyle/>
          <a:p>
            <a:r>
              <a:rPr kumimoji="0" lang="he-IL" smtClean="0"/>
              <a:t>לחץ כדי לערוך סגנון כותרת של תבנית בסיס</a:t>
            </a:r>
            <a:endParaRPr kumimoji="0" lang="en-US"/>
          </a:p>
        </p:txBody>
      </p:sp>
      <p:sp>
        <p:nvSpPr>
          <p:cNvPr id="9" name="כותרת משנה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smtClean="0"/>
              <a:t>לחץ כדי לערוך סגנון כותרת משנה של תבנית בסיס</a:t>
            </a:r>
            <a:endParaRPr kumimoji="0" lang="en-US"/>
          </a:p>
        </p:txBody>
      </p:sp>
      <p:sp>
        <p:nvSpPr>
          <p:cNvPr id="16" name="מציין מיקום של תאריך 15"/>
          <p:cNvSpPr>
            <a:spLocks noGrp="1"/>
          </p:cNvSpPr>
          <p:nvPr>
            <p:ph type="dt" sz="half" idx="10"/>
          </p:nvPr>
        </p:nvSpPr>
        <p:spPr/>
        <p:txBody>
          <a:bodyPr/>
          <a:lstStyle/>
          <a:p>
            <a:endParaRPr lang="en-US"/>
          </a:p>
        </p:txBody>
      </p:sp>
      <p:sp>
        <p:nvSpPr>
          <p:cNvPr id="2" name="מציין מיקום של כותרת תחתונה 1"/>
          <p:cNvSpPr>
            <a:spLocks noGrp="1"/>
          </p:cNvSpPr>
          <p:nvPr>
            <p:ph type="ftr" sz="quarter" idx="11"/>
          </p:nvPr>
        </p:nvSpPr>
        <p:spPr/>
        <p:txBody>
          <a:bodyPr/>
          <a:lstStyle/>
          <a:p>
            <a:endParaRPr lang="en-US"/>
          </a:p>
        </p:txBody>
      </p:sp>
      <p:sp>
        <p:nvSpPr>
          <p:cNvPr id="15" name="מציין מיקום של מספר שקופית 14"/>
          <p:cNvSpPr>
            <a:spLocks noGrp="1"/>
          </p:cNvSpPr>
          <p:nvPr>
            <p:ph type="sldNum" sz="quarter" idx="12"/>
          </p:nvPr>
        </p:nvSpPr>
        <p:spPr>
          <a:xfrm>
            <a:off x="8229600" y="6473952"/>
            <a:ext cx="758952" cy="246888"/>
          </a:xfrm>
        </p:spPr>
        <p:txBody>
          <a:bodyPr/>
          <a:lstStyle/>
          <a:p>
            <a:fld id="{0EA6253C-C804-4858-9D57-28FAFFA4E8B3}" type="slidenum">
              <a:rPr lang="he-IL"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C6288FE8-B116-4E28-B64E-37A2B2AD5749}" type="slidenum">
              <a:rPr lang="he-IL"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858000" y="549276"/>
            <a:ext cx="1828800" cy="5851525"/>
          </a:xfrm>
        </p:spPr>
        <p:txBody>
          <a:bodyPr vert="eaVer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549276"/>
            <a:ext cx="6248400" cy="5851525"/>
          </a:xfrm>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43B56663-15E3-402D-B76B-32725163DE5F}" type="slidenum">
              <a:rPr lang="he-IL"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2" name="כותרת 2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27" name="מציין מיקום תוכן 26"/>
          <p:cNvSpPr>
            <a:spLocks noGrp="1"/>
          </p:cNvSpPr>
          <p:nvPr>
            <p:ph idx="1"/>
          </p:nvPr>
        </p:nvSpPr>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5" name="מציין מיקום של תאריך 24"/>
          <p:cNvSpPr>
            <a:spLocks noGrp="1"/>
          </p:cNvSpPr>
          <p:nvPr>
            <p:ph type="dt" sz="half" idx="10"/>
          </p:nvPr>
        </p:nvSpPr>
        <p:spPr/>
        <p:txBody>
          <a:bodyPr/>
          <a:lstStyle/>
          <a:p>
            <a:endParaRPr lang="en-US"/>
          </a:p>
        </p:txBody>
      </p:sp>
      <p:sp>
        <p:nvSpPr>
          <p:cNvPr id="19" name="מציין מיקום של כותרת תחתונה 18"/>
          <p:cNvSpPr>
            <a:spLocks noGrp="1"/>
          </p:cNvSpPr>
          <p:nvPr>
            <p:ph type="ftr" sz="quarter" idx="11"/>
          </p:nvPr>
        </p:nvSpPr>
        <p:spPr>
          <a:xfrm>
            <a:off x="3581400" y="76200"/>
            <a:ext cx="2895600" cy="288925"/>
          </a:xfrm>
        </p:spPr>
        <p:txBody>
          <a:bodyPr/>
          <a:lstStyle/>
          <a:p>
            <a:endParaRPr lang="en-US"/>
          </a:p>
        </p:txBody>
      </p:sp>
      <p:sp>
        <p:nvSpPr>
          <p:cNvPr id="16" name="מציין מיקום של מספר שקופית 15"/>
          <p:cNvSpPr>
            <a:spLocks noGrp="1"/>
          </p:cNvSpPr>
          <p:nvPr>
            <p:ph type="sldNum" sz="quarter" idx="12"/>
          </p:nvPr>
        </p:nvSpPr>
        <p:spPr>
          <a:xfrm>
            <a:off x="8229600" y="6473952"/>
            <a:ext cx="758952" cy="246888"/>
          </a:xfrm>
        </p:spPr>
        <p:txBody>
          <a:bodyPr/>
          <a:lstStyle/>
          <a:p>
            <a:fld id="{744764A5-6739-4C65-AD05-F9AE9855A0B6}" type="slidenum">
              <a:rPr lang="he-IL"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3">
        <a:schemeClr val="bg2"/>
      </p:bgRef>
    </p:bg>
    <p:spTree>
      <p:nvGrpSpPr>
        <p:cNvPr id="1" name=""/>
        <p:cNvGrpSpPr/>
        <p:nvPr/>
      </p:nvGrpSpPr>
      <p:grpSpPr>
        <a:xfrm>
          <a:off x="0" y="0"/>
          <a:ext cx="0" cy="0"/>
          <a:chOff x="0" y="0"/>
          <a:chExt cx="0" cy="0"/>
        </a:xfrm>
      </p:grpSpPr>
      <p:sp>
        <p:nvSpPr>
          <p:cNvPr id="7" name="מחבר ישר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מציין מיקום טקסט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smtClean="0"/>
              <a:t>לחץ כדי לערוך סגנונות טקסט של תבנית בסיס</a:t>
            </a:r>
          </a:p>
        </p:txBody>
      </p:sp>
      <p:sp>
        <p:nvSpPr>
          <p:cNvPr id="19" name="מציין מיקום של תאריך 18"/>
          <p:cNvSpPr>
            <a:spLocks noGrp="1"/>
          </p:cNvSpPr>
          <p:nvPr>
            <p:ph type="dt" sz="half" idx="10"/>
          </p:nvPr>
        </p:nvSpPr>
        <p:spPr/>
        <p:txBody>
          <a:bodyPr/>
          <a:lstStyle/>
          <a:p>
            <a:endParaRPr lang="en-US"/>
          </a:p>
        </p:txBody>
      </p:sp>
      <p:sp>
        <p:nvSpPr>
          <p:cNvPr id="11" name="מציין מיקום של כותרת תחתונה 10"/>
          <p:cNvSpPr>
            <a:spLocks noGrp="1"/>
          </p:cNvSpPr>
          <p:nvPr>
            <p:ph type="ftr" sz="quarter" idx="11"/>
          </p:nvPr>
        </p:nvSpPr>
        <p:spPr/>
        <p:txBody>
          <a:bodyPr/>
          <a:lstStyle/>
          <a:p>
            <a:endParaRPr lang="en-US"/>
          </a:p>
        </p:txBody>
      </p:sp>
      <p:sp>
        <p:nvSpPr>
          <p:cNvPr id="16" name="מציין מיקום של מספר שקופית 15"/>
          <p:cNvSpPr>
            <a:spLocks noGrp="1"/>
          </p:cNvSpPr>
          <p:nvPr>
            <p:ph type="sldNum" sz="quarter" idx="12"/>
          </p:nvPr>
        </p:nvSpPr>
        <p:spPr/>
        <p:txBody>
          <a:bodyPr/>
          <a:lstStyle/>
          <a:p>
            <a:fld id="{9D2F45B8-79D6-4942-AE89-14EBDF4115D6}" type="slidenum">
              <a:rPr lang="he-IL" smtClean="0"/>
              <a:pPr/>
              <a:t>‹#›</a:t>
            </a:fld>
            <a:endParaRPr lang="en-US"/>
          </a:p>
        </p:txBody>
      </p:sp>
      <p:sp>
        <p:nvSpPr>
          <p:cNvPr id="8" name="כותרת 7"/>
          <p:cNvSpPr>
            <a:spLocks noGrp="1"/>
          </p:cNvSpPr>
          <p:nvPr>
            <p:ph type="title"/>
          </p:nvPr>
        </p:nvSpPr>
        <p:spPr>
          <a:xfrm>
            <a:off x="180475" y="2947085"/>
            <a:ext cx="8686800" cy="1184825"/>
          </a:xfrm>
        </p:spPr>
        <p:txBody>
          <a:bodyPr rtlCol="0" anchor="t"/>
          <a:lstStyle>
            <a:lvl1pPr algn="r">
              <a:defRPr/>
            </a:lvl1pPr>
          </a:lstStyle>
          <a:p>
            <a:r>
              <a:rPr kumimoji="0" lang="he-IL" smtClean="0"/>
              <a:t>לחץ כדי לערוך סגנון כותרת של תבנית בסיס</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0" name="כותרת 19"/>
          <p:cNvSpPr>
            <a:spLocks noGrp="1"/>
          </p:cNvSpPr>
          <p:nvPr>
            <p:ph type="title"/>
          </p:nvPr>
        </p:nvSpPr>
        <p:spPr>
          <a:xfrm>
            <a:off x="301752" y="457200"/>
            <a:ext cx="8686800" cy="841248"/>
          </a:xfrm>
        </p:spPr>
        <p:txBody>
          <a:bodyPr/>
          <a:lstStyle/>
          <a:p>
            <a:r>
              <a:rPr kumimoji="0" lang="he-IL" smtClean="0"/>
              <a:t>לחץ כדי לערוך סגנון כותרת של תבנית בסיס</a:t>
            </a:r>
            <a:endParaRPr kumimoji="0" lang="en-US"/>
          </a:p>
        </p:txBody>
      </p:sp>
      <p:sp>
        <p:nvSpPr>
          <p:cNvPr id="14" name="מציין מיקום תוכן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3" name="מציין מיקום תוכן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1" name="מציין מיקום של תאריך 20"/>
          <p:cNvSpPr>
            <a:spLocks noGrp="1"/>
          </p:cNvSpPr>
          <p:nvPr>
            <p:ph type="dt" sz="half" idx="10"/>
          </p:nvPr>
        </p:nvSpPr>
        <p:spPr/>
        <p:txBody>
          <a:bodyPr/>
          <a:lstStyle/>
          <a:p>
            <a:endParaRPr lang="en-US"/>
          </a:p>
        </p:txBody>
      </p:sp>
      <p:sp>
        <p:nvSpPr>
          <p:cNvPr id="10" name="מציין מיקום של כותרת תחתונה 9"/>
          <p:cNvSpPr>
            <a:spLocks noGrp="1"/>
          </p:cNvSpPr>
          <p:nvPr>
            <p:ph type="ftr" sz="quarter" idx="11"/>
          </p:nvPr>
        </p:nvSpPr>
        <p:spPr/>
        <p:txBody>
          <a:bodyPr/>
          <a:lstStyle/>
          <a:p>
            <a:endParaRPr lang="en-US"/>
          </a:p>
        </p:txBody>
      </p:sp>
      <p:sp>
        <p:nvSpPr>
          <p:cNvPr id="31" name="מציין מיקום של מספר שקופית 30"/>
          <p:cNvSpPr>
            <a:spLocks noGrp="1"/>
          </p:cNvSpPr>
          <p:nvPr>
            <p:ph type="sldNum" sz="quarter" idx="12"/>
          </p:nvPr>
        </p:nvSpPr>
        <p:spPr/>
        <p:txBody>
          <a:bodyPr/>
          <a:lstStyle/>
          <a:p>
            <a:fld id="{7726B16B-764C-45AF-873F-6CAF9E052DF5}" type="slidenum">
              <a:rPr lang="he-IL"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השוואה">
    <p:spTree>
      <p:nvGrpSpPr>
        <p:cNvPr id="1" name=""/>
        <p:cNvGrpSpPr/>
        <p:nvPr/>
      </p:nvGrpSpPr>
      <p:grpSpPr>
        <a:xfrm>
          <a:off x="0" y="0"/>
          <a:ext cx="0" cy="0"/>
          <a:chOff x="0" y="0"/>
          <a:chExt cx="0" cy="0"/>
        </a:xfrm>
      </p:grpSpPr>
      <p:sp>
        <p:nvSpPr>
          <p:cNvPr id="29" name="כותרת 28"/>
          <p:cNvSpPr>
            <a:spLocks noGrp="1"/>
          </p:cNvSpPr>
          <p:nvPr>
            <p:ph type="title"/>
          </p:nvPr>
        </p:nvSpPr>
        <p:spPr>
          <a:xfrm>
            <a:off x="304800" y="5410200"/>
            <a:ext cx="8610600" cy="882650"/>
          </a:xfrm>
        </p:spPr>
        <p:txBody>
          <a:bodyPr anchor="ctr"/>
          <a:lstStyle>
            <a:lvl1pPr>
              <a:defRPr/>
            </a:lvl1pPr>
          </a:lstStyle>
          <a:p>
            <a:r>
              <a:rPr kumimoji="0" lang="he-IL" smtClean="0"/>
              <a:t>לחץ כדי לערוך סגנון כותרת של תבנית בסיס</a:t>
            </a:r>
            <a:endParaRPr kumimoji="0" lang="en-US"/>
          </a:p>
        </p:txBody>
      </p:sp>
      <p:sp>
        <p:nvSpPr>
          <p:cNvPr id="13" name="מציין מיקום טקסט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25" name="מציין מיקום טקסט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4" name="מציין מיקום תוכן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8" name="מציין מיקום תוכן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0" name="מציין מיקום של תאריך 9"/>
          <p:cNvSpPr>
            <a:spLocks noGrp="1"/>
          </p:cNvSpPr>
          <p:nvPr>
            <p:ph type="dt" sz="half" idx="10"/>
          </p:nvPr>
        </p:nvSpPr>
        <p:spPr/>
        <p:txBody>
          <a:bodyPr/>
          <a:lstStyle/>
          <a:p>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a:xfrm>
            <a:off x="8229600" y="6477000"/>
            <a:ext cx="762000" cy="246888"/>
          </a:xfrm>
        </p:spPr>
        <p:txBody>
          <a:bodyPr/>
          <a:lstStyle/>
          <a:p>
            <a:fld id="{AFED9CC9-F536-4448-8097-6B7E5F9A5875}" type="slidenum">
              <a:rPr lang="he-IL" smtClean="0"/>
              <a:pPr/>
              <a:t>‹#›</a:t>
            </a:fld>
            <a:endParaRPr lang="en-US"/>
          </a:p>
        </p:txBody>
      </p:sp>
      <p:sp>
        <p:nvSpPr>
          <p:cNvPr id="11" name="מחבר ישר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30" name="כותרת 29"/>
          <p:cNvSpPr>
            <a:spLocks noGrp="1"/>
          </p:cNvSpPr>
          <p:nvPr>
            <p:ph type="title"/>
          </p:nvPr>
        </p:nvSpPr>
        <p:spPr>
          <a:xfrm>
            <a:off x="301752" y="457200"/>
            <a:ext cx="8686800" cy="841248"/>
          </a:xfrm>
        </p:spPr>
        <p:txBody>
          <a:bodyPr/>
          <a:lstStyle/>
          <a:p>
            <a:r>
              <a:rPr kumimoji="0" lang="he-IL" smtClean="0"/>
              <a:t>לחץ כדי לערוך סגנון כותרת של תבנית בסיס</a:t>
            </a:r>
            <a:endParaRPr kumimoji="0" lang="en-US"/>
          </a:p>
        </p:txBody>
      </p:sp>
      <p:sp>
        <p:nvSpPr>
          <p:cNvPr id="12" name="מציין מיקום של תאריך 11"/>
          <p:cNvSpPr>
            <a:spLocks noGrp="1"/>
          </p:cNvSpPr>
          <p:nvPr>
            <p:ph type="dt" sz="half" idx="10"/>
          </p:nvPr>
        </p:nvSpPr>
        <p:spPr/>
        <p:txBody>
          <a:bodyPr/>
          <a:lstStyle/>
          <a:p>
            <a:endParaRPr lang="en-US"/>
          </a:p>
        </p:txBody>
      </p:sp>
      <p:sp>
        <p:nvSpPr>
          <p:cNvPr id="21" name="מציין מיקום של כותרת תחתונה 20"/>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3EFA322D-1388-4BB7-8FDA-8E687F5FBDBF}" type="slidenum">
              <a:rPr lang="he-IL"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3" name="מציין מיקום של תאריך 2"/>
          <p:cNvSpPr>
            <a:spLocks noGrp="1"/>
          </p:cNvSpPr>
          <p:nvPr>
            <p:ph type="dt" sz="half" idx="10"/>
          </p:nvPr>
        </p:nvSpPr>
        <p:spPr/>
        <p:txBody>
          <a:bodyPr/>
          <a:lstStyle/>
          <a:p>
            <a:endParaRPr lang="en-US"/>
          </a:p>
        </p:txBody>
      </p:sp>
      <p:sp>
        <p:nvSpPr>
          <p:cNvPr id="24" name="מציין מיקום של כותרת תחתונה 23"/>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EACB701A-2BA9-4C98-9280-8264871526CF}" type="slidenum">
              <a:rPr lang="he-IL"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8" name="מחבר ישר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כותרת 11"/>
          <p:cNvSpPr>
            <a:spLocks noGrp="1"/>
          </p:cNvSpPr>
          <p:nvPr>
            <p:ph type="title"/>
          </p:nvPr>
        </p:nvSpPr>
        <p:spPr>
          <a:xfrm>
            <a:off x="457200" y="5486400"/>
            <a:ext cx="8458200" cy="520700"/>
          </a:xfrm>
        </p:spPr>
        <p:txBody>
          <a:bodyPr anchor="ctr"/>
          <a:lstStyle>
            <a:lvl1pPr algn="l">
              <a:buNone/>
              <a:defRPr sz="2000" b="1"/>
            </a:lvl1pPr>
          </a:lstStyle>
          <a:p>
            <a:r>
              <a:rPr kumimoji="0" lang="he-IL" smtClean="0"/>
              <a:t>לחץ כדי לערוך סגנון כותרת של תבנית בסיס</a:t>
            </a:r>
            <a:endParaRPr kumimoji="0" lang="en-US"/>
          </a:p>
        </p:txBody>
      </p:sp>
      <p:sp>
        <p:nvSpPr>
          <p:cNvPr id="26" name="מציין מיקום טקסט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he-IL" smtClean="0"/>
              <a:t>לחץ כדי לערוך סגנונות טקסט של תבנית בסיס</a:t>
            </a:r>
          </a:p>
        </p:txBody>
      </p:sp>
      <p:sp>
        <p:nvSpPr>
          <p:cNvPr id="14" name="מציין מיקום תוכן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5" name="מציין מיקום של תאריך 24"/>
          <p:cNvSpPr>
            <a:spLocks noGrp="1"/>
          </p:cNvSpPr>
          <p:nvPr>
            <p:ph type="dt" sz="half" idx="10"/>
          </p:nvPr>
        </p:nvSpPr>
        <p:spPr/>
        <p:txBody>
          <a:bodyPr/>
          <a:lstStyle/>
          <a:p>
            <a:endParaRPr lang="en-US"/>
          </a:p>
        </p:txBody>
      </p:sp>
      <p:sp>
        <p:nvSpPr>
          <p:cNvPr id="29" name="מציין מיקום של כותרת תחתונה 28"/>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EF0214C7-0000-4873-BBF7-45B18933499C}" type="slidenum">
              <a:rPr lang="he-IL"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13" name="מציין מיקום של תמונה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he-IL" smtClean="0"/>
              <a:t>לחץ על הסמל כדי להוסיף תמונה</a:t>
            </a:r>
            <a:endParaRPr kumimoji="0" lang="en-US" dirty="0"/>
          </a:p>
        </p:txBody>
      </p:sp>
      <p:sp>
        <p:nvSpPr>
          <p:cNvPr id="7" name="מציין מיקום של תאריך 6"/>
          <p:cNvSpPr>
            <a:spLocks noGrp="1"/>
          </p:cNvSpPr>
          <p:nvPr>
            <p:ph type="dt" sz="half" idx="10"/>
          </p:nvPr>
        </p:nvSpPr>
        <p:spPr/>
        <p:txBody>
          <a:bodyPr/>
          <a:lstStyle/>
          <a:p>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31" name="מציין מיקום של מספר שקופית 30"/>
          <p:cNvSpPr>
            <a:spLocks noGrp="1"/>
          </p:cNvSpPr>
          <p:nvPr>
            <p:ph type="sldNum" sz="quarter" idx="12"/>
          </p:nvPr>
        </p:nvSpPr>
        <p:spPr/>
        <p:txBody>
          <a:bodyPr/>
          <a:lstStyle/>
          <a:p>
            <a:fld id="{D4CAA516-1277-48B6-8975-C9D4A20105D0}" type="slidenum">
              <a:rPr lang="he-IL" smtClean="0"/>
              <a:pPr/>
              <a:t>‹#›</a:t>
            </a:fld>
            <a:endParaRPr lang="en-US"/>
          </a:p>
        </p:txBody>
      </p:sp>
      <p:sp>
        <p:nvSpPr>
          <p:cNvPr id="17" name="כותרת 16"/>
          <p:cNvSpPr>
            <a:spLocks noGrp="1"/>
          </p:cNvSpPr>
          <p:nvPr>
            <p:ph type="title"/>
          </p:nvPr>
        </p:nvSpPr>
        <p:spPr>
          <a:xfrm>
            <a:off x="381000" y="4993760"/>
            <a:ext cx="5867400" cy="522288"/>
          </a:xfrm>
        </p:spPr>
        <p:txBody>
          <a:bodyPr anchor="ctr"/>
          <a:lstStyle>
            <a:lvl1pPr algn="l">
              <a:buNone/>
              <a:defRPr sz="2000" b="1"/>
            </a:lvl1pPr>
          </a:lstStyle>
          <a:p>
            <a:r>
              <a:rPr kumimoji="0" lang="he-IL" smtClean="0"/>
              <a:t>לחץ כדי לערוך סגנון כותרת של תבנית בסיס</a:t>
            </a:r>
            <a:endParaRPr kumimoji="0" lang="en-US"/>
          </a:p>
        </p:txBody>
      </p:sp>
      <p:sp>
        <p:nvSpPr>
          <p:cNvPr id="26" name="מציין מיקום טקסט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he-IL" smtClean="0"/>
              <a:t>לחץ כדי לערוך סגנונות טקסט של תבנית בסיס</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מחבר ישר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מציין מיקום טקסט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11" name="מציין מיקום של תאריך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endParaRPr lang="en-US"/>
          </a:p>
        </p:txBody>
      </p:sp>
      <p:sp>
        <p:nvSpPr>
          <p:cNvPr id="28" name="מציין מיקום של כותרת תחתונה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מציין מיקום של מספר שקופית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774BFD5-9A38-4B76-8578-AD912D7391B7}" type="slidenum">
              <a:rPr lang="he-IL" smtClean="0"/>
              <a:pPr/>
              <a:t>‹#›</a:t>
            </a:fld>
            <a:endParaRPr lang="en-US"/>
          </a:p>
        </p:txBody>
      </p:sp>
      <p:sp>
        <p:nvSpPr>
          <p:cNvPr id="10" name="מציין מיקום של כותרת 9"/>
          <p:cNvSpPr>
            <a:spLocks noGrp="1"/>
          </p:cNvSpPr>
          <p:nvPr>
            <p:ph type="title"/>
          </p:nvPr>
        </p:nvSpPr>
        <p:spPr>
          <a:xfrm>
            <a:off x="304800" y="457200"/>
            <a:ext cx="8686800" cy="838200"/>
          </a:xfrm>
          <a:prstGeom prst="rect">
            <a:avLst/>
          </a:prstGeom>
        </p:spPr>
        <p:txBody>
          <a:bodyPr vert="horz" anchor="ctr">
            <a:normAutofit/>
          </a:bodyPr>
          <a:lstStyle/>
          <a:p>
            <a:r>
              <a:rPr kumimoji="0" lang="he-IL" smtClean="0"/>
              <a:t>לחץ כדי לערוך סגנון כותרת של תבנית בסיס</a:t>
            </a:r>
            <a:endParaRPr kumimoji="0" lang="en-US"/>
          </a:p>
        </p:txBody>
      </p:sp>
      <p:sp>
        <p:nvSpPr>
          <p:cNvPr id="9" name="מחבר ישר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מחבר ישר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hyperlink" Target="http://images.google.co.il/imgres?imgurl=http://images.businessweek.com/ss/06/04/sb_presentations/image/eye.jpg&amp;imgrefurl=http://images.businessweek.com/ss/06/04/sb_presentations/source/4.htm&amp;usg=__JQutdCYd-nOdjyjUADeXtL4phz0=&amp;h=480&amp;w=480&amp;sz=96&amp;hl=iw&amp;start=4&amp;um=1&amp;tbnid=RPh70F4xAlliQM:&amp;tbnh=129&amp;tbnw=129&amp;prev=/images?q=eye&amp;hl=iw&amp;lr=&amp;um=1"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14.jpeg"/><Relationship Id="rId4" Type="http://schemas.openxmlformats.org/officeDocument/2006/relationships/image" Target="../media/image13.jpeg"/></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16.jpeg"/><Relationship Id="rId4" Type="http://schemas.openxmlformats.org/officeDocument/2006/relationships/image" Target="../media/image15.gif"/></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hyperlink" Target="http://upload.wikimedia.org/wikipedia/commons/5/52/Female_officer_saluting.jpg"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0" y="762000"/>
            <a:ext cx="9144000" cy="4247317"/>
          </a:xfrm>
          <a:prstGeom prst="rect">
            <a:avLst/>
          </a:prstGeom>
          <a:noFill/>
        </p:spPr>
        <p:txBody>
          <a:bodyPr wrap="square" lIns="91440" tIns="45720" rIns="91440" bIns="45720">
            <a:spAutoFit/>
          </a:bodyPr>
          <a:lstStyle/>
          <a:p>
            <a:pPr algn="ctr"/>
            <a:r>
              <a:rPr lang="en-US" sz="9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Human Dignity Advancement in Schools</a:t>
            </a:r>
            <a:r>
              <a:rPr lang="he-IL" sz="9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rPr>
              <a:t> </a:t>
            </a:r>
          </a:p>
        </p:txBody>
      </p:sp>
      <p:pic>
        <p:nvPicPr>
          <p:cNvPr id="5" name="Picture 10" descr="j0398137"/>
          <p:cNvPicPr>
            <a:picLocks noChangeAspect="1" noChangeArrowheads="1"/>
          </p:cNvPicPr>
          <p:nvPr/>
        </p:nvPicPr>
        <p:blipFill>
          <a:blip r:embed="rId3" cstate="print"/>
          <a:srcRect/>
          <a:stretch>
            <a:fillRect/>
          </a:stretch>
        </p:blipFill>
        <p:spPr bwMode="auto">
          <a:xfrm>
            <a:off x="3200400" y="4900748"/>
            <a:ext cx="2362200" cy="1957252"/>
          </a:xfrm>
          <a:prstGeom prst="rect">
            <a:avLst/>
          </a:prstGeom>
          <a:noFill/>
        </p:spPr>
      </p:pic>
      <p:pic>
        <p:nvPicPr>
          <p:cNvPr id="6" name="Picture 4" descr="logo 1"/>
          <p:cNvPicPr>
            <a:picLocks noChangeAspect="1" noChangeArrowheads="1"/>
          </p:cNvPicPr>
          <p:nvPr/>
        </p:nvPicPr>
        <p:blipFill>
          <a:blip r:embed="rId4" cstate="print"/>
          <a:srcRect/>
          <a:stretch>
            <a:fillRect/>
          </a:stretch>
        </p:blipFill>
        <p:spPr bwMode="auto">
          <a:xfrm>
            <a:off x="0" y="0"/>
            <a:ext cx="1524000" cy="766763"/>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idx="1"/>
          </p:nvPr>
        </p:nvSpPr>
        <p:spPr>
          <a:xfrm>
            <a:off x="0" y="2895600"/>
            <a:ext cx="9144000" cy="3962400"/>
          </a:xfrm>
        </p:spPr>
        <p:txBody>
          <a:bodyPr>
            <a:normAutofit fontScale="92500" lnSpcReduction="10000"/>
          </a:bodyPr>
          <a:lstStyle/>
          <a:p>
            <a:pPr algn="l" rtl="0"/>
            <a:r>
              <a:rPr lang="en-US" b="1" dirty="0">
                <a:solidFill>
                  <a:schemeClr val="tx1"/>
                </a:solidFill>
                <a:latin typeface="Arial" pitchFamily="34" charset="0"/>
                <a:cs typeface="Arial" pitchFamily="34" charset="0"/>
              </a:rPr>
              <a:t>Fairness</a:t>
            </a:r>
          </a:p>
          <a:p>
            <a:pPr algn="l" rtl="0"/>
            <a:r>
              <a:rPr lang="en-US" b="1" dirty="0">
                <a:solidFill>
                  <a:schemeClr val="tx1"/>
                </a:solidFill>
                <a:latin typeface="Arial" pitchFamily="34" charset="0"/>
                <a:cs typeface="Arial" pitchFamily="34" charset="0"/>
              </a:rPr>
              <a:t>Trust</a:t>
            </a:r>
          </a:p>
          <a:p>
            <a:pPr algn="l" rtl="0"/>
            <a:r>
              <a:rPr lang="en-US" b="1" dirty="0">
                <a:solidFill>
                  <a:schemeClr val="tx1"/>
                </a:solidFill>
                <a:latin typeface="Arial" pitchFamily="34" charset="0"/>
                <a:cs typeface="Arial" pitchFamily="34" charset="0"/>
              </a:rPr>
              <a:t>No condescension</a:t>
            </a:r>
          </a:p>
          <a:p>
            <a:pPr algn="l" rtl="0"/>
            <a:r>
              <a:rPr lang="en-US" b="1" dirty="0">
                <a:solidFill>
                  <a:schemeClr val="tx1"/>
                </a:solidFill>
                <a:latin typeface="Arial" pitchFamily="34" charset="0"/>
                <a:cs typeface="Arial" pitchFamily="34" charset="0"/>
              </a:rPr>
              <a:t>No undermining of student’s self- confidence</a:t>
            </a:r>
          </a:p>
          <a:p>
            <a:pPr algn="l" rtl="0"/>
            <a:r>
              <a:rPr lang="en-US" b="1" dirty="0">
                <a:solidFill>
                  <a:schemeClr val="tx1"/>
                </a:solidFill>
                <a:latin typeface="Arial" pitchFamily="34" charset="0"/>
                <a:cs typeface="Arial" pitchFamily="34" charset="0"/>
              </a:rPr>
              <a:t>Good-spirited acceptance of students’ sense of humor </a:t>
            </a:r>
          </a:p>
          <a:p>
            <a:pPr algn="l" rtl="0"/>
            <a:r>
              <a:rPr lang="en-US" b="1" dirty="0">
                <a:solidFill>
                  <a:schemeClr val="tx1"/>
                </a:solidFill>
                <a:latin typeface="Arial" pitchFamily="34" charset="0"/>
                <a:cs typeface="Arial" pitchFamily="34" charset="0"/>
              </a:rPr>
              <a:t>Teach without rigidity and </a:t>
            </a:r>
            <a:r>
              <a:rPr lang="en-US" b="1" dirty="0" smtClean="0">
                <a:solidFill>
                  <a:schemeClr val="tx1"/>
                </a:solidFill>
                <a:latin typeface="Arial" pitchFamily="34" charset="0"/>
                <a:cs typeface="Arial" pitchFamily="34" charset="0"/>
              </a:rPr>
              <a:t>toughness</a:t>
            </a:r>
          </a:p>
          <a:p>
            <a:pPr algn="l" rtl="0"/>
            <a:r>
              <a:rPr lang="en-US" b="1" dirty="0" smtClean="0">
                <a:solidFill>
                  <a:schemeClr val="tx1"/>
                </a:solidFill>
                <a:latin typeface="Arial" pitchFamily="34" charset="0"/>
                <a:cs typeface="Arial" pitchFamily="34" charset="0"/>
              </a:rPr>
              <a:t>Don’t shout </a:t>
            </a:r>
            <a:endParaRPr lang="en-US" b="1" dirty="0">
              <a:solidFill>
                <a:schemeClr val="tx1"/>
              </a:solidFill>
              <a:latin typeface="Arial" pitchFamily="34" charset="0"/>
              <a:cs typeface="Arial" pitchFamily="34" charset="0"/>
            </a:endParaRPr>
          </a:p>
        </p:txBody>
      </p:sp>
      <p:pic>
        <p:nvPicPr>
          <p:cNvPr id="82948" name="Picture 4" descr="logo 1"/>
          <p:cNvPicPr>
            <a:picLocks noChangeAspect="1" noChangeArrowheads="1"/>
          </p:cNvPicPr>
          <p:nvPr/>
        </p:nvPicPr>
        <p:blipFill>
          <a:blip r:embed="rId3" cstate="print"/>
          <a:srcRect/>
          <a:stretch>
            <a:fillRect/>
          </a:stretch>
        </p:blipFill>
        <p:spPr bwMode="auto">
          <a:xfrm>
            <a:off x="0" y="0"/>
            <a:ext cx="1524000" cy="766763"/>
          </a:xfrm>
          <a:prstGeom prst="rect">
            <a:avLst/>
          </a:prstGeom>
          <a:noFill/>
        </p:spPr>
      </p:pic>
      <p:sp>
        <p:nvSpPr>
          <p:cNvPr id="8" name="מלבן 7"/>
          <p:cNvSpPr/>
          <p:nvPr/>
        </p:nvSpPr>
        <p:spPr>
          <a:xfrm>
            <a:off x="0" y="457200"/>
            <a:ext cx="9144000" cy="2400657"/>
          </a:xfrm>
          <a:prstGeom prst="rect">
            <a:avLst/>
          </a:prstGeom>
          <a:noFill/>
        </p:spPr>
        <p:txBody>
          <a:bodyPr wrap="square" lIns="91440" tIns="45720" rIns="91440" bIns="45720">
            <a:spAutoFit/>
          </a:bodyPr>
          <a:lstStyle/>
          <a:p>
            <a:pPr algn="ctr"/>
            <a:r>
              <a:rPr lang="en-US" sz="5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Students’ dignity expectations in the teacher-student relationship</a:t>
            </a:r>
            <a:endParaRPr lang="he-IL" sz="5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9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29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29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294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294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29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901" name="Picture 5" descr="logo 1"/>
          <p:cNvPicPr>
            <a:picLocks noChangeAspect="1" noChangeArrowheads="1"/>
          </p:cNvPicPr>
          <p:nvPr/>
        </p:nvPicPr>
        <p:blipFill>
          <a:blip r:embed="rId3" cstate="print"/>
          <a:srcRect/>
          <a:stretch>
            <a:fillRect/>
          </a:stretch>
        </p:blipFill>
        <p:spPr bwMode="auto">
          <a:xfrm>
            <a:off x="0" y="0"/>
            <a:ext cx="1524000" cy="766763"/>
          </a:xfrm>
          <a:prstGeom prst="rect">
            <a:avLst/>
          </a:prstGeom>
          <a:noFill/>
        </p:spPr>
      </p:pic>
      <p:pic>
        <p:nvPicPr>
          <p:cNvPr id="80903" name="Picture 7" descr="j0379089"/>
          <p:cNvPicPr>
            <a:picLocks noChangeAspect="1" noChangeArrowheads="1"/>
          </p:cNvPicPr>
          <p:nvPr/>
        </p:nvPicPr>
        <p:blipFill>
          <a:blip r:embed="rId4" cstate="print"/>
          <a:srcRect/>
          <a:stretch>
            <a:fillRect/>
          </a:stretch>
        </p:blipFill>
        <p:spPr bwMode="auto">
          <a:xfrm>
            <a:off x="3657600" y="4924143"/>
            <a:ext cx="2073275" cy="1933857"/>
          </a:xfrm>
          <a:prstGeom prst="rect">
            <a:avLst/>
          </a:prstGeom>
          <a:noFill/>
        </p:spPr>
      </p:pic>
      <p:sp>
        <p:nvSpPr>
          <p:cNvPr id="9" name="מלבן 8"/>
          <p:cNvSpPr/>
          <p:nvPr/>
        </p:nvSpPr>
        <p:spPr>
          <a:xfrm>
            <a:off x="0" y="1066800"/>
            <a:ext cx="9144000" cy="3785652"/>
          </a:xfrm>
          <a:prstGeom prst="rect">
            <a:avLst/>
          </a:prstGeom>
          <a:noFill/>
        </p:spPr>
        <p:txBody>
          <a:bodyPr wrap="square" lIns="91440" tIns="45720" rIns="91440" bIns="45720">
            <a:spAutoFit/>
          </a:bodyPr>
          <a:lstStyle/>
          <a:p>
            <a:pPr algn="ctr"/>
            <a:r>
              <a:rPr lang="en-US" sz="6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How can we integrate a culture of dignified behavior into the daily life of a school?</a:t>
            </a:r>
            <a:endParaRPr lang="he-IL" sz="6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80903"/>
                                        </p:tgtEl>
                                        <p:attrNameLst>
                                          <p:attrName>style.visibility</p:attrName>
                                        </p:attrNameLst>
                                      </p:cBhvr>
                                      <p:to>
                                        <p:strVal val="visible"/>
                                      </p:to>
                                    </p:set>
                                    <p:animEffect transition="in" filter="slide(fromBottom)">
                                      <p:cBhvr>
                                        <p:cTn id="7" dur="500"/>
                                        <p:tgtEl>
                                          <p:spTgt spid="809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idx="1"/>
          </p:nvPr>
        </p:nvSpPr>
        <p:spPr>
          <a:xfrm>
            <a:off x="0" y="3505200"/>
            <a:ext cx="9144000" cy="3352800"/>
          </a:xfrm>
        </p:spPr>
        <p:txBody>
          <a:bodyPr/>
          <a:lstStyle/>
          <a:p>
            <a:pPr algn="l" rtl="0">
              <a:lnSpc>
                <a:spcPct val="140000"/>
              </a:lnSpc>
            </a:pPr>
            <a:r>
              <a:rPr lang="en-US" sz="3000" b="1" dirty="0" smtClean="0">
                <a:solidFill>
                  <a:schemeClr val="tx1"/>
                </a:solidFill>
                <a:latin typeface="Arial" pitchFamily="34" charset="0"/>
                <a:cs typeface="Arial" pitchFamily="34" charset="0"/>
              </a:rPr>
              <a:t>System-wide: everyone included</a:t>
            </a:r>
            <a:endParaRPr lang="en-US" sz="3000" b="1" dirty="0">
              <a:solidFill>
                <a:schemeClr val="tx1"/>
              </a:solidFill>
              <a:latin typeface="Arial" pitchFamily="34" charset="0"/>
              <a:cs typeface="Arial" pitchFamily="34" charset="0"/>
            </a:endParaRPr>
          </a:p>
          <a:p>
            <a:pPr algn="l" rtl="0">
              <a:lnSpc>
                <a:spcPct val="140000"/>
              </a:lnSpc>
            </a:pPr>
            <a:r>
              <a:rPr lang="en-US" sz="3000" b="1" dirty="0" smtClean="0">
                <a:solidFill>
                  <a:schemeClr val="tx1"/>
                </a:solidFill>
                <a:latin typeface="Arial" pitchFamily="34" charset="0"/>
                <a:cs typeface="Arial" pitchFamily="34" charset="0"/>
              </a:rPr>
              <a:t>Leadership development</a:t>
            </a:r>
            <a:endParaRPr lang="en-US" sz="3000" b="1" dirty="0">
              <a:solidFill>
                <a:schemeClr val="tx1"/>
              </a:solidFill>
              <a:latin typeface="Arial" pitchFamily="34" charset="0"/>
              <a:cs typeface="Arial" pitchFamily="34" charset="0"/>
            </a:endParaRPr>
          </a:p>
          <a:p>
            <a:pPr algn="l" rtl="0">
              <a:lnSpc>
                <a:spcPct val="140000"/>
              </a:lnSpc>
            </a:pPr>
            <a:r>
              <a:rPr lang="en-US" sz="3000" b="1" dirty="0" smtClean="0">
                <a:solidFill>
                  <a:schemeClr val="tx1"/>
                </a:solidFill>
                <a:latin typeface="Arial" pitchFamily="34" charset="0"/>
                <a:cs typeface="Arial" pitchFamily="34" charset="0"/>
              </a:rPr>
              <a:t>Team-building</a:t>
            </a:r>
            <a:endParaRPr lang="en-US" sz="3000" b="1" dirty="0">
              <a:solidFill>
                <a:schemeClr val="tx1"/>
              </a:solidFill>
              <a:latin typeface="Arial" pitchFamily="34" charset="0"/>
              <a:cs typeface="Arial" pitchFamily="34" charset="0"/>
            </a:endParaRPr>
          </a:p>
          <a:p>
            <a:pPr algn="l" rtl="0">
              <a:lnSpc>
                <a:spcPct val="140000"/>
              </a:lnSpc>
            </a:pPr>
            <a:r>
              <a:rPr lang="en-US" sz="3000" b="1" dirty="0" smtClean="0">
                <a:solidFill>
                  <a:schemeClr val="tx1"/>
                </a:solidFill>
                <a:latin typeface="Arial" pitchFamily="34" charset="0"/>
                <a:cs typeface="Arial" pitchFamily="34" charset="0"/>
              </a:rPr>
              <a:t>Assessment</a:t>
            </a:r>
            <a:endParaRPr lang="en-US" sz="3000" b="1" dirty="0">
              <a:solidFill>
                <a:schemeClr val="tx1"/>
              </a:solidFill>
              <a:latin typeface="Arial" pitchFamily="34" charset="0"/>
              <a:cs typeface="Arial" pitchFamily="34" charset="0"/>
            </a:endParaRPr>
          </a:p>
          <a:p>
            <a:pPr algn="l" rtl="0">
              <a:lnSpc>
                <a:spcPct val="140000"/>
              </a:lnSpc>
              <a:buFontTx/>
              <a:buNone/>
            </a:pPr>
            <a:endParaRPr lang="en-US" sz="2600" b="1" dirty="0"/>
          </a:p>
          <a:p>
            <a:pPr algn="l" rtl="0">
              <a:lnSpc>
                <a:spcPct val="140000"/>
              </a:lnSpc>
            </a:pPr>
            <a:endParaRPr lang="en-GB" sz="2600" b="1" dirty="0"/>
          </a:p>
        </p:txBody>
      </p:sp>
      <p:pic>
        <p:nvPicPr>
          <p:cNvPr id="75780" name="Picture 4" descr="logo 1"/>
          <p:cNvPicPr>
            <a:picLocks noChangeAspect="1" noChangeArrowheads="1"/>
          </p:cNvPicPr>
          <p:nvPr/>
        </p:nvPicPr>
        <p:blipFill>
          <a:blip r:embed="rId3" cstate="print"/>
          <a:srcRect/>
          <a:stretch>
            <a:fillRect/>
          </a:stretch>
        </p:blipFill>
        <p:spPr bwMode="auto">
          <a:xfrm>
            <a:off x="0" y="0"/>
            <a:ext cx="1524000" cy="766763"/>
          </a:xfrm>
          <a:prstGeom prst="rect">
            <a:avLst/>
          </a:prstGeom>
          <a:noFill/>
        </p:spPr>
      </p:pic>
      <p:sp>
        <p:nvSpPr>
          <p:cNvPr id="8" name="מלבן 7"/>
          <p:cNvSpPr/>
          <p:nvPr/>
        </p:nvSpPr>
        <p:spPr>
          <a:xfrm>
            <a:off x="0" y="609600"/>
            <a:ext cx="9144000" cy="2862322"/>
          </a:xfrm>
          <a:prstGeom prst="rect">
            <a:avLst/>
          </a:prstGeom>
          <a:noFill/>
        </p:spPr>
        <p:txBody>
          <a:bodyPr wrap="square" lIns="91440" tIns="45720" rIns="91440" bIns="45720">
            <a:spAutoFit/>
          </a:bodyPr>
          <a:lstStyle/>
          <a:p>
            <a:pPr algn="ctr"/>
            <a:r>
              <a:rPr lang="en-US" sz="6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Elements of an organizational development approach</a:t>
            </a:r>
            <a:endParaRPr lang="he-IL" sz="6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57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57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57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8068" name="Picture 4" descr="logo 1"/>
          <p:cNvPicPr>
            <a:picLocks noChangeAspect="1" noChangeArrowheads="1"/>
          </p:cNvPicPr>
          <p:nvPr/>
        </p:nvPicPr>
        <p:blipFill>
          <a:blip r:embed="rId3" cstate="print"/>
          <a:srcRect/>
          <a:stretch>
            <a:fillRect/>
          </a:stretch>
        </p:blipFill>
        <p:spPr bwMode="auto">
          <a:xfrm>
            <a:off x="0" y="0"/>
            <a:ext cx="1524000" cy="766763"/>
          </a:xfrm>
          <a:prstGeom prst="rect">
            <a:avLst/>
          </a:prstGeom>
          <a:noFill/>
        </p:spPr>
      </p:pic>
      <p:sp>
        <p:nvSpPr>
          <p:cNvPr id="8" name="מלבן 7"/>
          <p:cNvSpPr/>
          <p:nvPr/>
        </p:nvSpPr>
        <p:spPr>
          <a:xfrm>
            <a:off x="0" y="533400"/>
            <a:ext cx="9144000" cy="3323987"/>
          </a:xfrm>
          <a:prstGeom prst="rect">
            <a:avLst/>
          </a:prstGeom>
          <a:noFill/>
        </p:spPr>
        <p:txBody>
          <a:bodyPr wrap="square" lIns="91440" tIns="45720" rIns="91440" bIns="45720">
            <a:spAutoFit/>
          </a:bodyPr>
          <a:lstStyle/>
          <a:p>
            <a:pPr algn="ctr"/>
            <a:r>
              <a:rPr lang="en-US" sz="7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The structure of a human dignity school intervention</a:t>
            </a:r>
            <a:endParaRPr lang="he-IL" sz="7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pic>
        <p:nvPicPr>
          <p:cNvPr id="125954" name="Picture 2" descr="http://mida.org.il/wp-content/uploads/2013/08/Trust_between_teachers_and_students.jpg"/>
          <p:cNvPicPr>
            <a:picLocks noChangeAspect="1" noChangeArrowheads="1"/>
          </p:cNvPicPr>
          <p:nvPr/>
        </p:nvPicPr>
        <p:blipFill>
          <a:blip r:embed="rId4" cstate="print"/>
          <a:srcRect/>
          <a:stretch>
            <a:fillRect/>
          </a:stretch>
        </p:blipFill>
        <p:spPr bwMode="auto">
          <a:xfrm>
            <a:off x="3124200" y="3819524"/>
            <a:ext cx="3119637" cy="3038476"/>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72" name="AutoShape 8"/>
          <p:cNvSpPr>
            <a:spLocks noChangeArrowheads="1"/>
          </p:cNvSpPr>
          <p:nvPr/>
        </p:nvSpPr>
        <p:spPr bwMode="auto">
          <a:xfrm>
            <a:off x="2819400" y="3276600"/>
            <a:ext cx="3124199" cy="2057400"/>
          </a:xfrm>
          <a:prstGeom prst="triangle">
            <a:avLst>
              <a:gd name="adj" fmla="val 50000"/>
            </a:avLst>
          </a:prstGeom>
          <a:noFill/>
          <a:ln w="9525" algn="ctr">
            <a:solidFill>
              <a:schemeClr val="tx1"/>
            </a:solidFill>
            <a:miter lim="800000"/>
            <a:headEnd/>
            <a:tailEnd/>
          </a:ln>
          <a:effectLst/>
        </p:spPr>
        <p:txBody>
          <a:bodyPr wrap="none" anchor="ctr"/>
          <a:lstStyle/>
          <a:p>
            <a:pPr algn="ctr">
              <a:defRPr/>
            </a:pPr>
            <a:endParaRPr lang="en-US" sz="3000" b="1" dirty="0">
              <a:solidFill>
                <a:srgbClr val="006666"/>
              </a:solidFill>
              <a:effectLst>
                <a:outerShdw blurRad="38100" dist="38100" dir="2700000" algn="tl">
                  <a:srgbClr val="C0C0C0"/>
                </a:outerShdw>
              </a:effectLst>
              <a:latin typeface="Arial" charset="0"/>
              <a:cs typeface="Guttman Yad-Brush" pitchFamily="2" charset="-79"/>
            </a:endParaRPr>
          </a:p>
        </p:txBody>
      </p:sp>
      <p:pic>
        <p:nvPicPr>
          <p:cNvPr id="86025" name="Picture 9" descr="logo 1"/>
          <p:cNvPicPr>
            <a:picLocks noChangeAspect="1" noChangeArrowheads="1"/>
          </p:cNvPicPr>
          <p:nvPr/>
        </p:nvPicPr>
        <p:blipFill>
          <a:blip r:embed="rId3" cstate="print"/>
          <a:srcRect/>
          <a:stretch>
            <a:fillRect/>
          </a:stretch>
        </p:blipFill>
        <p:spPr bwMode="auto">
          <a:xfrm>
            <a:off x="0" y="0"/>
            <a:ext cx="1524000" cy="766763"/>
          </a:xfrm>
          <a:prstGeom prst="rect">
            <a:avLst/>
          </a:prstGeom>
          <a:noFill/>
        </p:spPr>
      </p:pic>
      <p:sp>
        <p:nvSpPr>
          <p:cNvPr id="11" name="מלבן 10"/>
          <p:cNvSpPr/>
          <p:nvPr/>
        </p:nvSpPr>
        <p:spPr>
          <a:xfrm>
            <a:off x="0" y="533400"/>
            <a:ext cx="9144000" cy="1938992"/>
          </a:xfrm>
          <a:prstGeom prst="rect">
            <a:avLst/>
          </a:prstGeom>
          <a:noFill/>
        </p:spPr>
        <p:txBody>
          <a:bodyPr wrap="square" lIns="91440" tIns="45720" rIns="91440" bIns="45720">
            <a:spAutoFit/>
          </a:bodyPr>
          <a:lstStyle/>
          <a:p>
            <a:pPr algn="ctr"/>
            <a:r>
              <a:rPr lang="en-US" sz="6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Stage one: organizational diagnosis</a:t>
            </a:r>
            <a:endParaRPr lang="he-IL" sz="6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12" name="TextBox 11"/>
          <p:cNvSpPr txBox="1"/>
          <p:nvPr/>
        </p:nvSpPr>
        <p:spPr>
          <a:xfrm>
            <a:off x="3200400" y="4191000"/>
            <a:ext cx="1905000" cy="830997"/>
          </a:xfrm>
          <a:prstGeom prst="rect">
            <a:avLst/>
          </a:prstGeom>
          <a:noFill/>
        </p:spPr>
        <p:txBody>
          <a:bodyPr wrap="square" rtlCol="1">
            <a:spAutoFit/>
          </a:bodyPr>
          <a:lstStyle/>
          <a:p>
            <a:r>
              <a:rPr lang="en-US" sz="3000" b="1" dirty="0" smtClean="0">
                <a:solidFill>
                  <a:srgbClr val="006666"/>
                </a:solidFill>
                <a:effectLst>
                  <a:outerShdw blurRad="38100" dist="38100" dir="2700000" algn="tl">
                    <a:srgbClr val="C0C0C0"/>
                  </a:outerShdw>
                </a:effectLst>
                <a:latin typeface="Arial" charset="0"/>
                <a:cs typeface="Guttman Yad-Brush" pitchFamily="2" charset="-79"/>
              </a:rPr>
              <a:t>Dignity</a:t>
            </a:r>
          </a:p>
          <a:p>
            <a:endParaRPr lang="he-IL" dirty="0"/>
          </a:p>
        </p:txBody>
      </p:sp>
      <p:sp>
        <p:nvSpPr>
          <p:cNvPr id="9" name="TextBox 8"/>
          <p:cNvSpPr txBox="1"/>
          <p:nvPr/>
        </p:nvSpPr>
        <p:spPr>
          <a:xfrm>
            <a:off x="2133600" y="2743200"/>
            <a:ext cx="6324600" cy="738664"/>
          </a:xfrm>
          <a:prstGeom prst="rect">
            <a:avLst/>
          </a:prstGeom>
          <a:noFill/>
        </p:spPr>
        <p:txBody>
          <a:bodyPr wrap="square" rtlCol="1">
            <a:spAutoFit/>
          </a:bodyPr>
          <a:lstStyle/>
          <a:p>
            <a:pPr algn="l"/>
            <a:r>
              <a:rPr lang="en-US" sz="2400" b="1" dirty="0" smtClean="0"/>
              <a:t>Organization’s characteristics</a:t>
            </a:r>
          </a:p>
          <a:p>
            <a:endParaRPr lang="he-IL" dirty="0"/>
          </a:p>
        </p:txBody>
      </p:sp>
      <p:sp>
        <p:nvSpPr>
          <p:cNvPr id="10" name="TextBox 9"/>
          <p:cNvSpPr txBox="1"/>
          <p:nvPr/>
        </p:nvSpPr>
        <p:spPr>
          <a:xfrm>
            <a:off x="304800" y="5334000"/>
            <a:ext cx="3505200" cy="1107996"/>
          </a:xfrm>
          <a:prstGeom prst="rect">
            <a:avLst/>
          </a:prstGeom>
          <a:noFill/>
        </p:spPr>
        <p:txBody>
          <a:bodyPr wrap="square" rtlCol="1">
            <a:spAutoFit/>
          </a:bodyPr>
          <a:lstStyle/>
          <a:p>
            <a:pPr algn="l"/>
            <a:r>
              <a:rPr lang="en-US" sz="2400" b="1" dirty="0" smtClean="0"/>
              <a:t>Typical examples of </a:t>
            </a:r>
          </a:p>
          <a:p>
            <a:pPr algn="l"/>
            <a:r>
              <a:rPr lang="en-US" sz="2400" b="1" dirty="0" smtClean="0"/>
              <a:t>dignity and indignity</a:t>
            </a:r>
          </a:p>
          <a:p>
            <a:endParaRPr lang="he-IL" dirty="0"/>
          </a:p>
        </p:txBody>
      </p:sp>
      <p:sp>
        <p:nvSpPr>
          <p:cNvPr id="14" name="TextBox 13"/>
          <p:cNvSpPr txBox="1"/>
          <p:nvPr/>
        </p:nvSpPr>
        <p:spPr>
          <a:xfrm>
            <a:off x="4724400" y="5334000"/>
            <a:ext cx="4419600" cy="738664"/>
          </a:xfrm>
          <a:prstGeom prst="rect">
            <a:avLst/>
          </a:prstGeom>
          <a:noFill/>
        </p:spPr>
        <p:txBody>
          <a:bodyPr wrap="square" rtlCol="1">
            <a:spAutoFit/>
          </a:bodyPr>
          <a:lstStyle/>
          <a:p>
            <a:pPr algn="l"/>
            <a:r>
              <a:rPr lang="en-US" sz="2400" b="1" dirty="0" smtClean="0"/>
              <a:t>Energy for change</a:t>
            </a:r>
          </a:p>
          <a:p>
            <a:endParaRPr lang="he-I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487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0-#ppt_w/2"/>
                                          </p:val>
                                        </p:tav>
                                        <p:tav tm="100000">
                                          <p:val>
                                            <p:strVal val="#ppt_x"/>
                                          </p:val>
                                        </p:tav>
                                      </p:tavLst>
                                    </p:anim>
                                    <p:anim calcmode="lin" valueType="num">
                                      <p:cBhvr additive="base">
                                        <p:cTn id="20"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1+#ppt_w/2"/>
                                          </p:val>
                                        </p:tav>
                                        <p:tav tm="100000">
                                          <p:val>
                                            <p:strVal val="#ppt_x"/>
                                          </p:val>
                                        </p:tav>
                                      </p:tavLst>
                                    </p:anim>
                                    <p:anim calcmode="lin" valueType="num">
                                      <p:cBhvr additive="base">
                                        <p:cTn id="26"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72" grpId="0" animBg="1"/>
      <p:bldP spid="12" grpId="0"/>
      <p:bldP spid="9" grpId="0"/>
      <p:bldP spid="10" grpId="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1" name="Rectangle 3"/>
          <p:cNvSpPr>
            <a:spLocks noGrp="1" noChangeArrowheads="1"/>
          </p:cNvSpPr>
          <p:nvPr>
            <p:ph idx="1"/>
          </p:nvPr>
        </p:nvSpPr>
        <p:spPr>
          <a:xfrm>
            <a:off x="0" y="2941638"/>
            <a:ext cx="9144000" cy="3916362"/>
          </a:xfrm>
        </p:spPr>
        <p:txBody>
          <a:bodyPr/>
          <a:lstStyle/>
          <a:p>
            <a:pPr algn="l" rtl="0">
              <a:lnSpc>
                <a:spcPct val="90000"/>
              </a:lnSpc>
              <a:buFontTx/>
              <a:buNone/>
            </a:pPr>
            <a:r>
              <a:rPr lang="en-US" sz="2800" b="1" dirty="0">
                <a:solidFill>
                  <a:srgbClr val="006666"/>
                </a:solidFill>
                <a:latin typeface="Arial" pitchFamily="34" charset="0"/>
                <a:cs typeface="Arial" pitchFamily="34" charset="0"/>
              </a:rPr>
              <a:t>Goals</a:t>
            </a:r>
          </a:p>
          <a:p>
            <a:pPr algn="l" rtl="0">
              <a:lnSpc>
                <a:spcPct val="90000"/>
              </a:lnSpc>
              <a:buFontTx/>
              <a:buNone/>
            </a:pPr>
            <a:r>
              <a:rPr lang="en-US" sz="2800" b="1" dirty="0">
                <a:solidFill>
                  <a:schemeClr val="tx1"/>
                </a:solidFill>
                <a:latin typeface="Arial" pitchFamily="34" charset="0"/>
                <a:cs typeface="Arial" pitchFamily="34" charset="0"/>
              </a:rPr>
              <a:t>&gt; Raising awareness of dignity and indignity   </a:t>
            </a:r>
            <a:br>
              <a:rPr lang="en-US" sz="2800" b="1" dirty="0">
                <a:solidFill>
                  <a:schemeClr val="tx1"/>
                </a:solidFill>
                <a:latin typeface="Arial" pitchFamily="34" charset="0"/>
                <a:cs typeface="Arial" pitchFamily="34" charset="0"/>
              </a:rPr>
            </a:br>
            <a:r>
              <a:rPr lang="en-US" sz="2800" b="1" dirty="0">
                <a:solidFill>
                  <a:schemeClr val="tx1"/>
                </a:solidFill>
                <a:latin typeface="Arial" pitchFamily="34" charset="0"/>
                <a:cs typeface="Arial" pitchFamily="34" charset="0"/>
              </a:rPr>
              <a:t>in the life of the school	</a:t>
            </a:r>
          </a:p>
          <a:p>
            <a:pPr algn="l" rtl="0">
              <a:lnSpc>
                <a:spcPct val="90000"/>
              </a:lnSpc>
              <a:buFontTx/>
              <a:buNone/>
            </a:pPr>
            <a:r>
              <a:rPr lang="en-US" sz="2800" b="1" dirty="0">
                <a:solidFill>
                  <a:schemeClr val="tx1"/>
                </a:solidFill>
                <a:latin typeface="Arial" pitchFamily="34" charset="0"/>
                <a:cs typeface="Arial" pitchFamily="34" charset="0"/>
              </a:rPr>
              <a:t>&gt; Establishing a common “Dignity Language”</a:t>
            </a:r>
          </a:p>
          <a:p>
            <a:pPr algn="l" rtl="0">
              <a:lnSpc>
                <a:spcPct val="90000"/>
              </a:lnSpc>
              <a:buFontTx/>
              <a:buNone/>
            </a:pPr>
            <a:r>
              <a:rPr lang="en-US" sz="2800" b="1" dirty="0" smtClean="0">
                <a:solidFill>
                  <a:srgbClr val="006666"/>
                </a:solidFill>
                <a:latin typeface="Arial" pitchFamily="34" charset="0"/>
                <a:cs typeface="Arial" pitchFamily="34" charset="0"/>
              </a:rPr>
              <a:t>Workshops</a:t>
            </a:r>
            <a:r>
              <a:rPr lang="en-US" sz="1800" b="1" dirty="0" smtClean="0">
                <a:solidFill>
                  <a:srgbClr val="006666"/>
                </a:solidFill>
                <a:latin typeface="Arial" pitchFamily="34" charset="0"/>
                <a:cs typeface="Arial" pitchFamily="34" charset="0"/>
              </a:rPr>
              <a:t> </a:t>
            </a:r>
            <a:endParaRPr lang="en-US" sz="1800" b="1" dirty="0">
              <a:solidFill>
                <a:schemeClr val="tx1"/>
              </a:solidFill>
              <a:latin typeface="Arial" pitchFamily="34" charset="0"/>
              <a:cs typeface="Arial" pitchFamily="34" charset="0"/>
            </a:endParaRPr>
          </a:p>
          <a:p>
            <a:pPr algn="l" rtl="0">
              <a:lnSpc>
                <a:spcPct val="90000"/>
              </a:lnSpc>
              <a:buClr>
                <a:srgbClr val="D05400"/>
              </a:buClr>
            </a:pPr>
            <a:r>
              <a:rPr lang="en-US" sz="2400" b="1" dirty="0">
                <a:solidFill>
                  <a:schemeClr val="tx1"/>
                </a:solidFill>
                <a:latin typeface="Arial" pitchFamily="34" charset="0"/>
                <a:cs typeface="Arial" pitchFamily="34" charset="0"/>
              </a:rPr>
              <a:t>Identifying situations</a:t>
            </a:r>
          </a:p>
          <a:p>
            <a:pPr algn="l" rtl="0">
              <a:lnSpc>
                <a:spcPct val="90000"/>
              </a:lnSpc>
              <a:buClr>
                <a:srgbClr val="D05400"/>
              </a:buClr>
            </a:pPr>
            <a:r>
              <a:rPr lang="en-US" sz="2400" b="1" dirty="0">
                <a:solidFill>
                  <a:schemeClr val="tx1"/>
                </a:solidFill>
                <a:latin typeface="Arial" pitchFamily="34" charset="0"/>
                <a:cs typeface="Arial" pitchFamily="34" charset="0"/>
              </a:rPr>
              <a:t>Analyzing incidents</a:t>
            </a:r>
          </a:p>
          <a:p>
            <a:pPr algn="l" rtl="0">
              <a:lnSpc>
                <a:spcPct val="90000"/>
              </a:lnSpc>
              <a:buClr>
                <a:srgbClr val="D05400"/>
              </a:buClr>
            </a:pPr>
            <a:r>
              <a:rPr lang="en-US" sz="2400" b="1" dirty="0">
                <a:solidFill>
                  <a:schemeClr val="tx1"/>
                </a:solidFill>
                <a:latin typeface="Arial" pitchFamily="34" charset="0"/>
                <a:cs typeface="Arial" pitchFamily="34" charset="0"/>
              </a:rPr>
              <a:t>Simulation games</a:t>
            </a:r>
          </a:p>
          <a:p>
            <a:pPr algn="l" rtl="0">
              <a:lnSpc>
                <a:spcPct val="90000"/>
              </a:lnSpc>
              <a:buClr>
                <a:srgbClr val="D05400"/>
              </a:buClr>
            </a:pPr>
            <a:r>
              <a:rPr lang="en-US" sz="2400" b="1" dirty="0">
                <a:solidFill>
                  <a:schemeClr val="tx1"/>
                </a:solidFill>
                <a:latin typeface="Arial" pitchFamily="34" charset="0"/>
                <a:cs typeface="Arial" pitchFamily="34" charset="0"/>
              </a:rPr>
              <a:t>Skill-building</a:t>
            </a:r>
          </a:p>
        </p:txBody>
      </p:sp>
      <p:pic>
        <p:nvPicPr>
          <p:cNvPr id="89092" name="Picture 4" descr="logo 1"/>
          <p:cNvPicPr>
            <a:picLocks noChangeAspect="1" noChangeArrowheads="1"/>
          </p:cNvPicPr>
          <p:nvPr/>
        </p:nvPicPr>
        <p:blipFill>
          <a:blip r:embed="rId3" cstate="print"/>
          <a:srcRect/>
          <a:stretch>
            <a:fillRect/>
          </a:stretch>
        </p:blipFill>
        <p:spPr bwMode="auto">
          <a:xfrm>
            <a:off x="0" y="0"/>
            <a:ext cx="1524000" cy="766763"/>
          </a:xfrm>
          <a:prstGeom prst="rect">
            <a:avLst/>
          </a:prstGeom>
          <a:noFill/>
        </p:spPr>
      </p:pic>
      <p:sp>
        <p:nvSpPr>
          <p:cNvPr id="6" name="מלבן 5"/>
          <p:cNvSpPr/>
          <p:nvPr/>
        </p:nvSpPr>
        <p:spPr>
          <a:xfrm>
            <a:off x="0" y="838200"/>
            <a:ext cx="9144000" cy="1938992"/>
          </a:xfrm>
          <a:prstGeom prst="rect">
            <a:avLst/>
          </a:prstGeom>
          <a:noFill/>
        </p:spPr>
        <p:txBody>
          <a:bodyPr wrap="square" lIns="91440" tIns="45720" rIns="91440" bIns="45720">
            <a:spAutoFit/>
          </a:bodyPr>
          <a:lstStyle/>
          <a:p>
            <a:pPr algn="ctr"/>
            <a:r>
              <a:rPr lang="en-US" sz="6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Stage two: consciousness raising</a:t>
            </a:r>
            <a:endParaRPr lang="he-IL" sz="6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90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90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90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90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909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909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90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468313" y="2598738"/>
            <a:ext cx="8229600" cy="3268662"/>
          </a:xfrm>
        </p:spPr>
        <p:txBody>
          <a:bodyPr/>
          <a:lstStyle/>
          <a:p>
            <a:pPr marL="0" indent="0" algn="ctr" rtl="0">
              <a:buFontTx/>
              <a:buNone/>
            </a:pPr>
            <a:r>
              <a:rPr lang="en-US" sz="4000" b="1" dirty="0">
                <a:solidFill>
                  <a:schemeClr val="tx1"/>
                </a:solidFill>
                <a:latin typeface="Arial" pitchFamily="34" charset="0"/>
                <a:cs typeface="Arial" pitchFamily="34" charset="0"/>
              </a:rPr>
              <a:t>To treat a person with dignity</a:t>
            </a:r>
          </a:p>
          <a:p>
            <a:pPr marL="0" indent="0" rtl="0">
              <a:buFontTx/>
              <a:buNone/>
            </a:pPr>
            <a:endParaRPr lang="en-US" sz="9600" b="1" dirty="0"/>
          </a:p>
          <a:p>
            <a:pPr marL="0" indent="0" algn="ctr" rtl="0">
              <a:buFontTx/>
              <a:buNone/>
            </a:pPr>
            <a:r>
              <a:rPr lang="en-US" sz="4000" b="1" dirty="0">
                <a:solidFill>
                  <a:schemeClr val="tx1"/>
                </a:solidFill>
                <a:latin typeface="Arial" pitchFamily="34" charset="0"/>
                <a:cs typeface="Arial" pitchFamily="34" charset="0"/>
              </a:rPr>
              <a:t>To belittle a person</a:t>
            </a:r>
          </a:p>
        </p:txBody>
      </p:sp>
      <p:sp>
        <p:nvSpPr>
          <p:cNvPr id="7174" name="AutoShape 6"/>
          <p:cNvSpPr>
            <a:spLocks noChangeArrowheads="1"/>
          </p:cNvSpPr>
          <p:nvPr/>
        </p:nvSpPr>
        <p:spPr bwMode="auto">
          <a:xfrm>
            <a:off x="4267200" y="3352800"/>
            <a:ext cx="720725" cy="1584325"/>
          </a:xfrm>
          <a:prstGeom prst="upDownArrow">
            <a:avLst>
              <a:gd name="adj1" fmla="val 50000"/>
              <a:gd name="adj2" fmla="val 43965"/>
            </a:avLst>
          </a:prstGeom>
          <a:solidFill>
            <a:srgbClr val="006666"/>
          </a:solidFill>
          <a:ln w="57150">
            <a:solidFill>
              <a:schemeClr val="tx1"/>
            </a:solidFill>
            <a:miter lim="800000"/>
            <a:headEnd/>
            <a:tailEnd/>
          </a:ln>
          <a:effectLst/>
        </p:spPr>
        <p:txBody>
          <a:bodyPr wrap="none" anchor="ctr"/>
          <a:lstStyle/>
          <a:p>
            <a:endParaRPr lang="he-IL" dirty="0">
              <a:solidFill>
                <a:srgbClr val="006666"/>
              </a:solidFill>
            </a:endParaRPr>
          </a:p>
        </p:txBody>
      </p:sp>
      <p:pic>
        <p:nvPicPr>
          <p:cNvPr id="7175" name="Picture 7" descr="logo 1"/>
          <p:cNvPicPr>
            <a:picLocks noChangeAspect="1" noChangeArrowheads="1"/>
          </p:cNvPicPr>
          <p:nvPr/>
        </p:nvPicPr>
        <p:blipFill>
          <a:blip r:embed="rId3" cstate="print"/>
          <a:srcRect/>
          <a:stretch>
            <a:fillRect/>
          </a:stretch>
        </p:blipFill>
        <p:spPr bwMode="auto">
          <a:xfrm>
            <a:off x="0" y="0"/>
            <a:ext cx="1524000" cy="766763"/>
          </a:xfrm>
          <a:prstGeom prst="rect">
            <a:avLst/>
          </a:prstGeom>
          <a:noFill/>
        </p:spPr>
      </p:pic>
      <p:sp>
        <p:nvSpPr>
          <p:cNvPr id="7" name="מלבן 6"/>
          <p:cNvSpPr/>
          <p:nvPr/>
        </p:nvSpPr>
        <p:spPr>
          <a:xfrm>
            <a:off x="0" y="1066800"/>
            <a:ext cx="9144000" cy="1092607"/>
          </a:xfrm>
          <a:prstGeom prst="rect">
            <a:avLst/>
          </a:prstGeom>
          <a:noFill/>
        </p:spPr>
        <p:txBody>
          <a:bodyPr wrap="square" lIns="91440" tIns="45720" rIns="91440" bIns="45720">
            <a:spAutoFit/>
          </a:bodyPr>
          <a:lstStyle/>
          <a:p>
            <a:pPr algn="ctr"/>
            <a:r>
              <a:rPr lang="en-US" sz="65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Human dignity tension</a:t>
            </a:r>
            <a:endParaRPr lang="he-IL" sz="65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20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fade">
                                      <p:cBhvr>
                                        <p:cTn id="12" dur="2000"/>
                                        <p:tgtEl>
                                          <p:spTgt spid="71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7174"/>
                                        </p:tgtEl>
                                        <p:attrNameLst>
                                          <p:attrName>style.visibility</p:attrName>
                                        </p:attrNameLst>
                                      </p:cBhvr>
                                      <p:to>
                                        <p:strVal val="visible"/>
                                      </p:to>
                                    </p:set>
                                    <p:animEffect transition="in" filter="wedge">
                                      <p:cBhvr>
                                        <p:cTn id="17" dur="2000"/>
                                        <p:tgtEl>
                                          <p:spTgt spid="71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P spid="717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999" name="Picture 7" descr="j0434892"/>
          <p:cNvPicPr>
            <a:picLocks noChangeAspect="1" noChangeArrowheads="1"/>
          </p:cNvPicPr>
          <p:nvPr/>
        </p:nvPicPr>
        <p:blipFill>
          <a:blip r:embed="rId3" cstate="print">
            <a:lum bright="40000"/>
          </a:blip>
          <a:srcRect/>
          <a:stretch>
            <a:fillRect/>
          </a:stretch>
        </p:blipFill>
        <p:spPr bwMode="auto">
          <a:xfrm>
            <a:off x="3962400" y="2514600"/>
            <a:ext cx="1752600" cy="1752600"/>
          </a:xfrm>
          <a:prstGeom prst="rect">
            <a:avLst/>
          </a:prstGeom>
          <a:noFill/>
        </p:spPr>
      </p:pic>
      <p:sp>
        <p:nvSpPr>
          <p:cNvPr id="84995" name="Rectangle 3"/>
          <p:cNvSpPr>
            <a:spLocks noGrp="1" noChangeArrowheads="1"/>
          </p:cNvSpPr>
          <p:nvPr>
            <p:ph idx="1"/>
          </p:nvPr>
        </p:nvSpPr>
        <p:spPr>
          <a:xfrm>
            <a:off x="0" y="1828800"/>
            <a:ext cx="9144000" cy="2590800"/>
          </a:xfrm>
        </p:spPr>
        <p:txBody>
          <a:bodyPr>
            <a:normAutofit/>
          </a:bodyPr>
          <a:lstStyle/>
          <a:p>
            <a:pPr algn="ctr">
              <a:buFontTx/>
              <a:buNone/>
            </a:pPr>
            <a:r>
              <a:rPr lang="en-US" sz="3600" b="1" dirty="0" smtClean="0">
                <a:solidFill>
                  <a:schemeClr val="tx1"/>
                </a:solidFill>
                <a:latin typeface="Arial" pitchFamily="34" charset="0"/>
                <a:cs typeface="Arial" pitchFamily="34" charset="0"/>
              </a:rPr>
              <a:t>Let’s get active</a:t>
            </a:r>
            <a:endParaRPr lang="en-US" sz="3600" b="1" dirty="0">
              <a:solidFill>
                <a:schemeClr val="tx1"/>
              </a:solidFill>
              <a:latin typeface="Arial" pitchFamily="34" charset="0"/>
              <a:cs typeface="Arial" pitchFamily="34" charset="0"/>
            </a:endParaRPr>
          </a:p>
          <a:p>
            <a:pPr algn="ctr">
              <a:buFontTx/>
              <a:buNone/>
            </a:pPr>
            <a:endParaRPr lang="en-US" sz="2200" b="1" dirty="0" smtClean="0">
              <a:latin typeface="Arial" pitchFamily="34" charset="0"/>
              <a:cs typeface="Arial" pitchFamily="34" charset="0"/>
            </a:endParaRPr>
          </a:p>
          <a:p>
            <a:pPr algn="ctr">
              <a:buFontTx/>
              <a:buNone/>
            </a:pPr>
            <a:endParaRPr lang="en-US" sz="2200" b="1" i="1" dirty="0" smtClean="0">
              <a:latin typeface="Arial" pitchFamily="34" charset="0"/>
              <a:cs typeface="Arial" pitchFamily="34" charset="0"/>
            </a:endParaRPr>
          </a:p>
          <a:p>
            <a:pPr algn="ctr">
              <a:buFontTx/>
              <a:buNone/>
            </a:pPr>
            <a:endParaRPr lang="en-US" sz="2200" b="1" i="1" dirty="0" smtClean="0">
              <a:latin typeface="Arial" pitchFamily="34" charset="0"/>
              <a:cs typeface="Arial" pitchFamily="34" charset="0"/>
            </a:endParaRPr>
          </a:p>
          <a:p>
            <a:pPr algn="ctr">
              <a:buFontTx/>
              <a:buNone/>
            </a:pPr>
            <a:endParaRPr lang="en-US" sz="2200" b="1" dirty="0">
              <a:latin typeface="Arial" pitchFamily="34" charset="0"/>
              <a:cs typeface="Arial" pitchFamily="34" charset="0"/>
            </a:endParaRPr>
          </a:p>
          <a:p>
            <a:pPr algn="ctr">
              <a:buFontTx/>
              <a:buNone/>
            </a:pPr>
            <a:endParaRPr lang="en-US" sz="3600" b="1" dirty="0" smtClean="0">
              <a:latin typeface="Arial" pitchFamily="34" charset="0"/>
              <a:cs typeface="Arial" pitchFamily="34" charset="0"/>
            </a:endParaRPr>
          </a:p>
          <a:p>
            <a:pPr algn="ctr">
              <a:buFontTx/>
              <a:buNone/>
            </a:pPr>
            <a:endParaRPr lang="en-US" sz="3600" b="1" dirty="0">
              <a:latin typeface="Arial" pitchFamily="34" charset="0"/>
              <a:cs typeface="Arial" pitchFamily="34" charset="0"/>
            </a:endParaRPr>
          </a:p>
        </p:txBody>
      </p:sp>
      <p:pic>
        <p:nvPicPr>
          <p:cNvPr id="84996" name="Picture 4" descr="logo 1"/>
          <p:cNvPicPr>
            <a:picLocks noChangeAspect="1" noChangeArrowheads="1"/>
          </p:cNvPicPr>
          <p:nvPr/>
        </p:nvPicPr>
        <p:blipFill>
          <a:blip r:embed="rId4" cstate="print"/>
          <a:srcRect/>
          <a:stretch>
            <a:fillRect/>
          </a:stretch>
        </p:blipFill>
        <p:spPr bwMode="auto">
          <a:xfrm>
            <a:off x="0" y="0"/>
            <a:ext cx="1524000" cy="766763"/>
          </a:xfrm>
          <a:prstGeom prst="rect">
            <a:avLst/>
          </a:prstGeom>
          <a:noFill/>
        </p:spPr>
      </p:pic>
      <p:sp>
        <p:nvSpPr>
          <p:cNvPr id="7" name="מלבן 6"/>
          <p:cNvSpPr/>
          <p:nvPr/>
        </p:nvSpPr>
        <p:spPr>
          <a:xfrm>
            <a:off x="0" y="762000"/>
            <a:ext cx="9144000" cy="1092607"/>
          </a:xfrm>
          <a:prstGeom prst="rect">
            <a:avLst/>
          </a:prstGeom>
          <a:noFill/>
        </p:spPr>
        <p:txBody>
          <a:bodyPr wrap="square" lIns="91440" tIns="45720" rIns="91440" bIns="45720">
            <a:spAutoFit/>
          </a:bodyPr>
          <a:lstStyle/>
          <a:p>
            <a:pPr algn="ctr"/>
            <a:r>
              <a:rPr lang="en-US" sz="65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The camera exercise</a:t>
            </a:r>
            <a:endParaRPr lang="he-IL" sz="65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6" name="TextBox 5"/>
          <p:cNvSpPr txBox="1"/>
          <p:nvPr/>
        </p:nvSpPr>
        <p:spPr>
          <a:xfrm>
            <a:off x="0" y="4549676"/>
            <a:ext cx="9144000" cy="2308324"/>
          </a:xfrm>
          <a:prstGeom prst="rect">
            <a:avLst/>
          </a:prstGeom>
          <a:noFill/>
        </p:spPr>
        <p:txBody>
          <a:bodyPr wrap="square" rtlCol="1">
            <a:spAutoFit/>
          </a:bodyPr>
          <a:lstStyle/>
          <a:p>
            <a:pPr algn="ctr">
              <a:buFontTx/>
              <a:buNone/>
            </a:pPr>
            <a:r>
              <a:rPr lang="en-US" sz="3600" b="1" dirty="0" smtClean="0"/>
              <a:t>An opportunity to experience</a:t>
            </a:r>
          </a:p>
          <a:p>
            <a:pPr algn="ctr">
              <a:buFontTx/>
              <a:buNone/>
            </a:pPr>
            <a:r>
              <a:rPr lang="en-US" sz="3600" b="1" dirty="0" smtClean="0"/>
              <a:t>a basic component of the human dignity workshop </a:t>
            </a:r>
          </a:p>
          <a:p>
            <a:endParaRPr lang="he-IL"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99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4" name="Rectangle 4"/>
          <p:cNvSpPr>
            <a:spLocks noChangeArrowheads="1"/>
          </p:cNvSpPr>
          <p:nvPr/>
        </p:nvSpPr>
        <p:spPr bwMode="auto">
          <a:xfrm>
            <a:off x="0" y="3168650"/>
            <a:ext cx="9144000" cy="3384550"/>
          </a:xfrm>
          <a:prstGeom prst="rect">
            <a:avLst/>
          </a:prstGeom>
          <a:noFill/>
          <a:ln w="9525">
            <a:noFill/>
            <a:miter lim="800000"/>
            <a:headEnd/>
            <a:tailEnd/>
          </a:ln>
        </p:spPr>
        <p:txBody>
          <a:bodyPr/>
          <a:lstStyle/>
          <a:p>
            <a:pPr algn="l" rtl="0">
              <a:spcBef>
                <a:spcPct val="20000"/>
              </a:spcBef>
            </a:pPr>
            <a:r>
              <a:rPr lang="en-US" sz="2600" b="1" dirty="0"/>
              <a:t>An organizational structure = </a:t>
            </a:r>
            <a:br>
              <a:rPr lang="en-US" sz="2600" b="1" dirty="0"/>
            </a:br>
            <a:r>
              <a:rPr lang="en-US" sz="2600" b="1" dirty="0"/>
              <a:t>translating the workshop insights </a:t>
            </a:r>
            <a:br>
              <a:rPr lang="en-US" sz="2600" b="1" dirty="0"/>
            </a:br>
            <a:r>
              <a:rPr lang="en-US" sz="2600" b="1" dirty="0"/>
              <a:t>into visible behaviors:</a:t>
            </a:r>
            <a:endParaRPr lang="he-IL" sz="2600" b="1" dirty="0"/>
          </a:p>
          <a:p>
            <a:pPr algn="l" rtl="0">
              <a:spcBef>
                <a:spcPct val="20000"/>
              </a:spcBef>
            </a:pPr>
            <a:endParaRPr lang="he-IL" sz="1200" b="1" dirty="0"/>
          </a:p>
          <a:p>
            <a:pPr algn="l" rtl="0">
              <a:lnSpc>
                <a:spcPct val="90000"/>
              </a:lnSpc>
              <a:spcBef>
                <a:spcPct val="20000"/>
              </a:spcBef>
            </a:pPr>
            <a:r>
              <a:rPr lang="en-US" sz="2600" b="1" dirty="0"/>
              <a:t>which are repeated in the life </a:t>
            </a:r>
          </a:p>
          <a:p>
            <a:pPr algn="l" rtl="0">
              <a:lnSpc>
                <a:spcPct val="90000"/>
              </a:lnSpc>
              <a:spcBef>
                <a:spcPct val="20000"/>
              </a:spcBef>
            </a:pPr>
            <a:r>
              <a:rPr lang="en-US" sz="2600" b="1" dirty="0"/>
              <a:t>of the organization</a:t>
            </a:r>
            <a:endParaRPr lang="he-IL" sz="2600" b="1" dirty="0"/>
          </a:p>
          <a:p>
            <a:pPr algn="l" rtl="0">
              <a:spcBef>
                <a:spcPct val="20000"/>
              </a:spcBef>
            </a:pPr>
            <a:endParaRPr lang="he-IL" sz="1200" b="1" dirty="0"/>
          </a:p>
          <a:p>
            <a:pPr algn="l" rtl="0">
              <a:spcBef>
                <a:spcPct val="20000"/>
              </a:spcBef>
            </a:pPr>
            <a:r>
              <a:rPr lang="en-US" sz="2600" b="1" dirty="0"/>
              <a:t>and which express human dignity</a:t>
            </a:r>
          </a:p>
          <a:p>
            <a:pPr algn="l" rtl="0">
              <a:spcBef>
                <a:spcPct val="20000"/>
              </a:spcBef>
            </a:pPr>
            <a:endParaRPr lang="he-IL" sz="2600" b="1" dirty="0"/>
          </a:p>
          <a:p>
            <a:pPr algn="l" rtl="0">
              <a:spcBef>
                <a:spcPct val="20000"/>
              </a:spcBef>
            </a:pPr>
            <a:endParaRPr lang="he-IL" sz="2600" b="1" dirty="0"/>
          </a:p>
          <a:p>
            <a:pPr algn="l" rtl="0">
              <a:spcBef>
                <a:spcPct val="20000"/>
              </a:spcBef>
            </a:pPr>
            <a:endParaRPr lang="he-IL" sz="1200" b="1" dirty="0"/>
          </a:p>
        </p:txBody>
      </p:sp>
      <p:pic>
        <p:nvPicPr>
          <p:cNvPr id="194567" name="Picture 7" descr="eye">
            <a:hlinkClick r:id="rId3"/>
          </p:cNvPr>
          <p:cNvPicPr>
            <a:picLocks noChangeAspect="1" noChangeArrowheads="1"/>
          </p:cNvPicPr>
          <p:nvPr/>
        </p:nvPicPr>
        <p:blipFill>
          <a:blip r:embed="rId4" cstate="print"/>
          <a:srcRect/>
          <a:stretch>
            <a:fillRect/>
          </a:stretch>
        </p:blipFill>
        <p:spPr bwMode="auto">
          <a:xfrm>
            <a:off x="7315200" y="3365500"/>
            <a:ext cx="881063" cy="901700"/>
          </a:xfrm>
          <a:prstGeom prst="rect">
            <a:avLst/>
          </a:prstGeom>
          <a:noFill/>
          <a:ln w="9525">
            <a:noFill/>
            <a:miter lim="800000"/>
            <a:headEnd/>
            <a:tailEnd/>
          </a:ln>
        </p:spPr>
      </p:pic>
      <p:sp>
        <p:nvSpPr>
          <p:cNvPr id="194568" name="AutoShape 8"/>
          <p:cNvSpPr>
            <a:spLocks noChangeArrowheads="1"/>
          </p:cNvSpPr>
          <p:nvPr/>
        </p:nvSpPr>
        <p:spPr bwMode="auto">
          <a:xfrm>
            <a:off x="7239000" y="5105400"/>
            <a:ext cx="1008062" cy="287337"/>
          </a:xfrm>
          <a:prstGeom prst="curvedUpArrow">
            <a:avLst>
              <a:gd name="adj1" fmla="val 70166"/>
              <a:gd name="adj2" fmla="val 140332"/>
              <a:gd name="adj3" fmla="val 33333"/>
            </a:avLst>
          </a:prstGeom>
          <a:solidFill>
            <a:srgbClr val="D05400"/>
          </a:solidFill>
          <a:ln w="9525">
            <a:solidFill>
              <a:srgbClr val="000000"/>
            </a:solidFill>
            <a:miter lim="800000"/>
            <a:headEnd/>
            <a:tailEnd/>
          </a:ln>
        </p:spPr>
        <p:txBody>
          <a:bodyPr wrap="none" anchor="ctr"/>
          <a:lstStyle/>
          <a:p>
            <a:pPr algn="ctr"/>
            <a:endParaRPr lang="en-US">
              <a:cs typeface="Guttman Yad-Brush" pitchFamily="2" charset="-79"/>
            </a:endParaRPr>
          </a:p>
        </p:txBody>
      </p:sp>
      <p:sp>
        <p:nvSpPr>
          <p:cNvPr id="194569" name="AutoShape 9"/>
          <p:cNvSpPr>
            <a:spLocks noChangeArrowheads="1"/>
          </p:cNvSpPr>
          <p:nvPr/>
        </p:nvSpPr>
        <p:spPr bwMode="auto">
          <a:xfrm rot="10800000">
            <a:off x="7162800" y="4572000"/>
            <a:ext cx="1008063" cy="287337"/>
          </a:xfrm>
          <a:prstGeom prst="curvedUpArrow">
            <a:avLst>
              <a:gd name="adj1" fmla="val 70166"/>
              <a:gd name="adj2" fmla="val 140332"/>
              <a:gd name="adj3" fmla="val 33333"/>
            </a:avLst>
          </a:prstGeom>
          <a:solidFill>
            <a:srgbClr val="D05400"/>
          </a:solidFill>
          <a:ln w="9525">
            <a:solidFill>
              <a:srgbClr val="000000"/>
            </a:solidFill>
            <a:miter lim="800000"/>
            <a:headEnd/>
            <a:tailEnd/>
          </a:ln>
        </p:spPr>
        <p:txBody>
          <a:bodyPr rot="10800000" wrap="none" anchor="ctr"/>
          <a:lstStyle/>
          <a:p>
            <a:pPr algn="ctr"/>
            <a:endParaRPr lang="en-US">
              <a:cs typeface="Guttman Yad-Brush" pitchFamily="2" charset="-79"/>
            </a:endParaRPr>
          </a:p>
        </p:txBody>
      </p:sp>
      <p:pic>
        <p:nvPicPr>
          <p:cNvPr id="194571" name="Picture 11" descr="handshake"/>
          <p:cNvPicPr>
            <a:picLocks noChangeAspect="1" noChangeArrowheads="1"/>
          </p:cNvPicPr>
          <p:nvPr/>
        </p:nvPicPr>
        <p:blipFill>
          <a:blip r:embed="rId5" cstate="print"/>
          <a:srcRect/>
          <a:stretch>
            <a:fillRect/>
          </a:stretch>
        </p:blipFill>
        <p:spPr bwMode="auto">
          <a:xfrm>
            <a:off x="7086600" y="5715000"/>
            <a:ext cx="1289050" cy="857250"/>
          </a:xfrm>
          <a:prstGeom prst="rect">
            <a:avLst/>
          </a:prstGeom>
          <a:noFill/>
          <a:ln w="9525">
            <a:noFill/>
            <a:miter lim="800000"/>
            <a:headEnd/>
            <a:tailEnd/>
          </a:ln>
        </p:spPr>
      </p:pic>
      <p:pic>
        <p:nvPicPr>
          <p:cNvPr id="93194" name="Picture 10" descr="logo 1"/>
          <p:cNvPicPr>
            <a:picLocks noChangeAspect="1" noChangeArrowheads="1"/>
          </p:cNvPicPr>
          <p:nvPr/>
        </p:nvPicPr>
        <p:blipFill>
          <a:blip r:embed="rId6" cstate="print"/>
          <a:srcRect/>
          <a:stretch>
            <a:fillRect/>
          </a:stretch>
        </p:blipFill>
        <p:spPr bwMode="auto">
          <a:xfrm>
            <a:off x="0" y="0"/>
            <a:ext cx="1524000" cy="766763"/>
          </a:xfrm>
          <a:prstGeom prst="rect">
            <a:avLst/>
          </a:prstGeom>
          <a:noFill/>
        </p:spPr>
      </p:pic>
      <p:sp>
        <p:nvSpPr>
          <p:cNvPr id="10" name="מלבן 9"/>
          <p:cNvSpPr/>
          <p:nvPr/>
        </p:nvSpPr>
        <p:spPr>
          <a:xfrm>
            <a:off x="0" y="609600"/>
            <a:ext cx="9144000" cy="2400657"/>
          </a:xfrm>
          <a:prstGeom prst="rect">
            <a:avLst/>
          </a:prstGeom>
          <a:noFill/>
        </p:spPr>
        <p:txBody>
          <a:bodyPr wrap="square" lIns="91440" tIns="45720" rIns="91440" bIns="45720">
            <a:spAutoFit/>
          </a:bodyPr>
          <a:lstStyle/>
          <a:p>
            <a:pPr algn="ctr"/>
            <a:r>
              <a:rPr lang="en-US" sz="5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Stage three: creating organizational structures for change</a:t>
            </a:r>
            <a:endParaRPr lang="he-IL" sz="5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6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6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4564">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4564">
                                            <p:txEl>
                                              <p:pRg st="3" end="3"/>
                                            </p:txEl>
                                          </p:spTgt>
                                        </p:tgtEl>
                                        <p:attrNameLst>
                                          <p:attrName>style.visibility</p:attrName>
                                        </p:attrNameLst>
                                      </p:cBhvr>
                                      <p:to>
                                        <p:strVal val="visible"/>
                                      </p:to>
                                    </p:set>
                                  </p:childTnLst>
                                </p:cTn>
                              </p:par>
                              <p:par>
                                <p:cTn id="15" presetID="19" presetClass="entr" presetSubtype="10" fill="hold" grpId="0" nodeType="withEffect">
                                  <p:stCondLst>
                                    <p:cond delay="0"/>
                                  </p:stCondLst>
                                  <p:childTnLst>
                                    <p:set>
                                      <p:cBhvr>
                                        <p:cTn id="16" dur="1" fill="hold">
                                          <p:stCondLst>
                                            <p:cond delay="0"/>
                                          </p:stCondLst>
                                        </p:cTn>
                                        <p:tgtEl>
                                          <p:spTgt spid="194568"/>
                                        </p:tgtEl>
                                        <p:attrNameLst>
                                          <p:attrName>style.visibility</p:attrName>
                                        </p:attrNameLst>
                                      </p:cBhvr>
                                      <p:to>
                                        <p:strVal val="visible"/>
                                      </p:to>
                                    </p:set>
                                    <p:anim calcmode="lin" valueType="num">
                                      <p:cBhvr>
                                        <p:cTn id="17" dur="2000" fill="hold"/>
                                        <p:tgtEl>
                                          <p:spTgt spid="194568"/>
                                        </p:tgtEl>
                                        <p:attrNameLst>
                                          <p:attrName>ppt_w</p:attrName>
                                        </p:attrNameLst>
                                      </p:cBhvr>
                                      <p:tavLst>
                                        <p:tav tm="0" fmla="#ppt_w*sin(2.5*pi*$)">
                                          <p:val>
                                            <p:fltVal val="0"/>
                                          </p:val>
                                        </p:tav>
                                        <p:tav tm="100000">
                                          <p:val>
                                            <p:fltVal val="1"/>
                                          </p:val>
                                        </p:tav>
                                      </p:tavLst>
                                    </p:anim>
                                    <p:anim calcmode="lin" valueType="num">
                                      <p:cBhvr>
                                        <p:cTn id="18" dur="2000" fill="hold"/>
                                        <p:tgtEl>
                                          <p:spTgt spid="194568"/>
                                        </p:tgtEl>
                                        <p:attrNameLst>
                                          <p:attrName>ppt_h</p:attrName>
                                        </p:attrNameLst>
                                      </p:cBhvr>
                                      <p:tavLst>
                                        <p:tav tm="0">
                                          <p:val>
                                            <p:strVal val="#ppt_h"/>
                                          </p:val>
                                        </p:tav>
                                        <p:tav tm="100000">
                                          <p:val>
                                            <p:strVal val="#ppt_h"/>
                                          </p:val>
                                        </p:tav>
                                      </p:tavLst>
                                    </p:anim>
                                  </p:childTnLst>
                                </p:cTn>
                              </p:par>
                              <p:par>
                                <p:cTn id="19" presetID="19" presetClass="entr" presetSubtype="10" fill="hold" grpId="0" nodeType="withEffect">
                                  <p:stCondLst>
                                    <p:cond delay="0"/>
                                  </p:stCondLst>
                                  <p:childTnLst>
                                    <p:set>
                                      <p:cBhvr>
                                        <p:cTn id="20" dur="1" fill="hold">
                                          <p:stCondLst>
                                            <p:cond delay="0"/>
                                          </p:stCondLst>
                                        </p:cTn>
                                        <p:tgtEl>
                                          <p:spTgt spid="194569"/>
                                        </p:tgtEl>
                                        <p:attrNameLst>
                                          <p:attrName>style.visibility</p:attrName>
                                        </p:attrNameLst>
                                      </p:cBhvr>
                                      <p:to>
                                        <p:strVal val="visible"/>
                                      </p:to>
                                    </p:set>
                                    <p:anim calcmode="lin" valueType="num">
                                      <p:cBhvr>
                                        <p:cTn id="21" dur="2000" fill="hold"/>
                                        <p:tgtEl>
                                          <p:spTgt spid="194569"/>
                                        </p:tgtEl>
                                        <p:attrNameLst>
                                          <p:attrName>ppt_w</p:attrName>
                                        </p:attrNameLst>
                                      </p:cBhvr>
                                      <p:tavLst>
                                        <p:tav tm="0" fmla="#ppt_w*sin(2.5*pi*$)">
                                          <p:val>
                                            <p:fltVal val="0"/>
                                          </p:val>
                                        </p:tav>
                                        <p:tav tm="100000">
                                          <p:val>
                                            <p:fltVal val="1"/>
                                          </p:val>
                                        </p:tav>
                                      </p:tavLst>
                                    </p:anim>
                                    <p:anim calcmode="lin" valueType="num">
                                      <p:cBhvr>
                                        <p:cTn id="22" dur="2000" fill="hold"/>
                                        <p:tgtEl>
                                          <p:spTgt spid="194569"/>
                                        </p:tgtEl>
                                        <p:attrNameLst>
                                          <p:attrName>ppt_h</p:attrName>
                                        </p:attrNameLst>
                                      </p:cBhvr>
                                      <p:tavLst>
                                        <p:tav tm="0">
                                          <p:val>
                                            <p:strVal val="#ppt_h"/>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4564">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945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4" grpId="0" uiExpand="1" build="p"/>
      <p:bldP spid="194568" grpId="0" animBg="1"/>
      <p:bldP spid="19456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0" descr="logo 1"/>
          <p:cNvPicPr>
            <a:picLocks noChangeAspect="1" noChangeArrowheads="1"/>
          </p:cNvPicPr>
          <p:nvPr/>
        </p:nvPicPr>
        <p:blipFill>
          <a:blip r:embed="rId3" cstate="print"/>
          <a:srcRect/>
          <a:stretch>
            <a:fillRect/>
          </a:stretch>
        </p:blipFill>
        <p:spPr bwMode="auto">
          <a:xfrm>
            <a:off x="0" y="0"/>
            <a:ext cx="1524000" cy="766763"/>
          </a:xfrm>
          <a:prstGeom prst="rect">
            <a:avLst/>
          </a:prstGeom>
          <a:noFill/>
        </p:spPr>
      </p:pic>
      <p:sp>
        <p:nvSpPr>
          <p:cNvPr id="3" name="מלבן 2"/>
          <p:cNvSpPr/>
          <p:nvPr/>
        </p:nvSpPr>
        <p:spPr>
          <a:xfrm>
            <a:off x="0" y="609600"/>
            <a:ext cx="9144000" cy="1631216"/>
          </a:xfrm>
          <a:prstGeom prst="rect">
            <a:avLst/>
          </a:prstGeom>
          <a:noFill/>
        </p:spPr>
        <p:txBody>
          <a:bodyPr wrap="square" lIns="91440" tIns="45720" rIns="91440" bIns="45720">
            <a:spAutoFit/>
          </a:bodyPr>
          <a:lstStyle/>
          <a:p>
            <a:pPr algn="ctr"/>
            <a:r>
              <a:rPr lang="en-US" sz="5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Organizational structures: examples</a:t>
            </a:r>
            <a:endParaRPr lang="he-IL" sz="5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4" name="Rectangle 4"/>
          <p:cNvSpPr>
            <a:spLocks noChangeArrowheads="1"/>
          </p:cNvSpPr>
          <p:nvPr/>
        </p:nvSpPr>
        <p:spPr bwMode="auto">
          <a:xfrm>
            <a:off x="0" y="2362200"/>
            <a:ext cx="9144000" cy="2286000"/>
          </a:xfrm>
          <a:prstGeom prst="rect">
            <a:avLst/>
          </a:prstGeom>
          <a:noFill/>
          <a:ln w="9525">
            <a:noFill/>
            <a:miter lim="800000"/>
            <a:headEnd/>
            <a:tailEnd/>
          </a:ln>
        </p:spPr>
        <p:txBody>
          <a:bodyPr/>
          <a:lstStyle/>
          <a:p>
            <a:pPr marL="514350" indent="-514350" algn="l" rtl="0">
              <a:spcBef>
                <a:spcPct val="20000"/>
              </a:spcBef>
              <a:buAutoNum type="arabicPeriod"/>
            </a:pPr>
            <a:r>
              <a:rPr lang="en-US" sz="4000" b="1" dirty="0" smtClean="0"/>
              <a:t>Human dignity </a:t>
            </a:r>
          </a:p>
          <a:p>
            <a:pPr marL="514350" indent="-514350" algn="l" rtl="0">
              <a:spcBef>
                <a:spcPct val="20000"/>
              </a:spcBef>
            </a:pPr>
            <a:r>
              <a:rPr lang="en-US" sz="4000" b="1" dirty="0" smtClean="0"/>
              <a:t>Observers</a:t>
            </a:r>
          </a:p>
          <a:p>
            <a:pPr marL="514350" indent="-514350" algn="l" rtl="0">
              <a:spcBef>
                <a:spcPct val="20000"/>
              </a:spcBef>
            </a:pPr>
            <a:endParaRPr lang="en-US" sz="4000" b="1" dirty="0" smtClean="0"/>
          </a:p>
          <a:p>
            <a:pPr algn="l" rtl="0">
              <a:spcBef>
                <a:spcPct val="20000"/>
              </a:spcBef>
            </a:pPr>
            <a:endParaRPr lang="he-IL" sz="4000" b="1" dirty="0"/>
          </a:p>
          <a:p>
            <a:pPr algn="l" rtl="0">
              <a:spcBef>
                <a:spcPct val="20000"/>
              </a:spcBef>
            </a:pPr>
            <a:endParaRPr lang="he-IL" sz="4000" b="1" dirty="0"/>
          </a:p>
          <a:p>
            <a:pPr algn="l" rtl="0">
              <a:spcBef>
                <a:spcPct val="20000"/>
              </a:spcBef>
            </a:pPr>
            <a:endParaRPr lang="he-IL" sz="4000" b="1" dirty="0"/>
          </a:p>
        </p:txBody>
      </p:sp>
      <p:pic>
        <p:nvPicPr>
          <p:cNvPr id="169990" name="Picture 6" descr="C:\Users\owner\Desktop\630334252.gif"/>
          <p:cNvPicPr>
            <a:picLocks noChangeAspect="1" noChangeArrowheads="1"/>
          </p:cNvPicPr>
          <p:nvPr/>
        </p:nvPicPr>
        <p:blipFill>
          <a:blip r:embed="rId4" cstate="print"/>
          <a:srcRect/>
          <a:stretch>
            <a:fillRect/>
          </a:stretch>
        </p:blipFill>
        <p:spPr bwMode="auto">
          <a:xfrm>
            <a:off x="4876800" y="2438400"/>
            <a:ext cx="2467304" cy="1828800"/>
          </a:xfrm>
          <a:prstGeom prst="rect">
            <a:avLst/>
          </a:prstGeom>
          <a:noFill/>
        </p:spPr>
      </p:pic>
      <p:pic>
        <p:nvPicPr>
          <p:cNvPr id="169992" name="Picture 8" descr="http://en-lifesci.tau.ac.il/sites/lifesci_en.tau.ac.il/files/colabrations.jpg"/>
          <p:cNvPicPr>
            <a:picLocks noChangeAspect="1" noChangeArrowheads="1"/>
          </p:cNvPicPr>
          <p:nvPr/>
        </p:nvPicPr>
        <p:blipFill>
          <a:blip r:embed="rId5" cstate="print"/>
          <a:srcRect/>
          <a:stretch>
            <a:fillRect/>
          </a:stretch>
        </p:blipFill>
        <p:spPr bwMode="auto">
          <a:xfrm>
            <a:off x="4953000" y="4572000"/>
            <a:ext cx="2333625" cy="1644274"/>
          </a:xfrm>
          <a:prstGeom prst="rect">
            <a:avLst/>
          </a:prstGeom>
          <a:noFill/>
        </p:spPr>
      </p:pic>
      <p:sp>
        <p:nvSpPr>
          <p:cNvPr id="9" name="TextBox 8"/>
          <p:cNvSpPr txBox="1"/>
          <p:nvPr/>
        </p:nvSpPr>
        <p:spPr>
          <a:xfrm>
            <a:off x="0" y="4495800"/>
            <a:ext cx="4648200" cy="1938992"/>
          </a:xfrm>
          <a:prstGeom prst="rect">
            <a:avLst/>
          </a:prstGeom>
          <a:noFill/>
        </p:spPr>
        <p:txBody>
          <a:bodyPr wrap="square" rtlCol="1">
            <a:spAutoFit/>
          </a:bodyPr>
          <a:lstStyle/>
          <a:p>
            <a:pPr algn="l"/>
            <a:r>
              <a:rPr lang="en-US" sz="4000" b="1" dirty="0" smtClean="0"/>
              <a:t>2. Common behavioral codes</a:t>
            </a:r>
          </a:p>
          <a:p>
            <a:endParaRPr lang="he-IL"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169990"/>
                                        </p:tgtEl>
                                        <p:attrNameLst>
                                          <p:attrName>style.visibility</p:attrName>
                                        </p:attrNameLst>
                                      </p:cBhvr>
                                      <p:to>
                                        <p:strVal val="visible"/>
                                      </p:to>
                                    </p:set>
                                    <p:anim calcmode="lin" valueType="num">
                                      <p:cBhvr additive="base">
                                        <p:cTn id="11" dur="500" fill="hold"/>
                                        <p:tgtEl>
                                          <p:spTgt spid="169990"/>
                                        </p:tgtEl>
                                        <p:attrNameLst>
                                          <p:attrName>ppt_x</p:attrName>
                                        </p:attrNameLst>
                                      </p:cBhvr>
                                      <p:tavLst>
                                        <p:tav tm="0">
                                          <p:val>
                                            <p:strVal val="1+#ppt_w/2"/>
                                          </p:val>
                                        </p:tav>
                                        <p:tav tm="100000">
                                          <p:val>
                                            <p:strVal val="#ppt_x"/>
                                          </p:val>
                                        </p:tav>
                                      </p:tavLst>
                                    </p:anim>
                                    <p:anim calcmode="lin" valueType="num">
                                      <p:cBhvr additive="base">
                                        <p:cTn id="12" dur="500" fill="hold"/>
                                        <p:tgtEl>
                                          <p:spTgt spid="169990"/>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0-#ppt_w/2"/>
                                          </p:val>
                                        </p:tav>
                                        <p:tav tm="100000">
                                          <p:val>
                                            <p:strVal val="#ppt_x"/>
                                          </p:val>
                                        </p:tav>
                                      </p:tavLst>
                                    </p:anim>
                                    <p:anim calcmode="lin" valueType="num">
                                      <p:cBhvr additive="base">
                                        <p:cTn id="18" dur="500" fill="hold"/>
                                        <p:tgtEl>
                                          <p:spTgt spid="9"/>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169992"/>
                                        </p:tgtEl>
                                        <p:attrNameLst>
                                          <p:attrName>style.visibility</p:attrName>
                                        </p:attrNameLst>
                                      </p:cBhvr>
                                      <p:to>
                                        <p:strVal val="visible"/>
                                      </p:to>
                                    </p:set>
                                    <p:anim calcmode="lin" valueType="num">
                                      <p:cBhvr additive="base">
                                        <p:cTn id="21" dur="500" fill="hold"/>
                                        <p:tgtEl>
                                          <p:spTgt spid="169992"/>
                                        </p:tgtEl>
                                        <p:attrNameLst>
                                          <p:attrName>ppt_x</p:attrName>
                                        </p:attrNameLst>
                                      </p:cBhvr>
                                      <p:tavLst>
                                        <p:tav tm="0">
                                          <p:val>
                                            <p:strVal val="0-#ppt_w/2"/>
                                          </p:val>
                                        </p:tav>
                                        <p:tav tm="100000">
                                          <p:val>
                                            <p:strVal val="#ppt_x"/>
                                          </p:val>
                                        </p:tav>
                                      </p:tavLst>
                                    </p:anim>
                                    <p:anim calcmode="lin" valueType="num">
                                      <p:cBhvr additive="base">
                                        <p:cTn id="22" dur="500" fill="hold"/>
                                        <p:tgtEl>
                                          <p:spTgt spid="16999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idx="1"/>
          </p:nvPr>
        </p:nvSpPr>
        <p:spPr>
          <a:xfrm>
            <a:off x="457200" y="2697163"/>
            <a:ext cx="8229600" cy="3170237"/>
          </a:xfrm>
        </p:spPr>
        <p:txBody>
          <a:bodyPr>
            <a:noAutofit/>
          </a:bodyPr>
          <a:lstStyle/>
          <a:p>
            <a:pPr marL="0" indent="0" algn="ctr">
              <a:lnSpc>
                <a:spcPct val="120000"/>
              </a:lnSpc>
              <a:buFontTx/>
              <a:buNone/>
            </a:pPr>
            <a:r>
              <a:rPr lang="en-US" sz="4200" b="1" dirty="0" smtClean="0">
                <a:solidFill>
                  <a:schemeClr val="tx1"/>
                </a:solidFill>
                <a:latin typeface="Arial" pitchFamily="34" charset="0"/>
                <a:cs typeface="Arial" pitchFamily="34" charset="0"/>
              </a:rPr>
              <a:t>To explore advancing</a:t>
            </a:r>
            <a:endParaRPr lang="en-US" sz="4200" b="1" dirty="0">
              <a:solidFill>
                <a:schemeClr val="tx1"/>
              </a:solidFill>
              <a:latin typeface="Arial" pitchFamily="34" charset="0"/>
              <a:cs typeface="Arial" pitchFamily="34" charset="0"/>
            </a:endParaRPr>
          </a:p>
          <a:p>
            <a:pPr marL="0" indent="0" algn="ctr">
              <a:lnSpc>
                <a:spcPct val="120000"/>
              </a:lnSpc>
              <a:buFontTx/>
              <a:buNone/>
            </a:pPr>
            <a:r>
              <a:rPr lang="en-US" sz="4200" b="1" dirty="0" smtClean="0">
                <a:solidFill>
                  <a:schemeClr val="tx1"/>
                </a:solidFill>
                <a:latin typeface="Arial" pitchFamily="34" charset="0"/>
                <a:cs typeface="Arial" pitchFamily="34" charset="0"/>
              </a:rPr>
              <a:t>human dignity</a:t>
            </a:r>
            <a:endParaRPr lang="en-US" sz="4200" b="1" dirty="0">
              <a:solidFill>
                <a:schemeClr val="tx1"/>
              </a:solidFill>
              <a:latin typeface="Arial" pitchFamily="34" charset="0"/>
              <a:cs typeface="Arial" pitchFamily="34" charset="0"/>
            </a:endParaRPr>
          </a:p>
          <a:p>
            <a:pPr marL="0" indent="0" algn="ctr">
              <a:lnSpc>
                <a:spcPct val="120000"/>
              </a:lnSpc>
              <a:buFontTx/>
              <a:buNone/>
            </a:pPr>
            <a:r>
              <a:rPr lang="en-US" sz="4200" b="1" dirty="0" smtClean="0">
                <a:solidFill>
                  <a:schemeClr val="tx1"/>
                </a:solidFill>
                <a:latin typeface="Arial" pitchFamily="34" charset="0"/>
                <a:cs typeface="Arial" pitchFamily="34" charset="0"/>
              </a:rPr>
              <a:t>through the concepts and tools of organizational development</a:t>
            </a:r>
            <a:endParaRPr lang="en-US" sz="4200" b="1" dirty="0">
              <a:solidFill>
                <a:schemeClr val="tx1"/>
              </a:solidFill>
              <a:latin typeface="Arial" pitchFamily="34" charset="0"/>
              <a:cs typeface="Arial" pitchFamily="34" charset="0"/>
            </a:endParaRPr>
          </a:p>
        </p:txBody>
      </p:sp>
      <p:pic>
        <p:nvPicPr>
          <p:cNvPr id="79876" name="Picture 4" descr="logo 1"/>
          <p:cNvPicPr>
            <a:picLocks noChangeAspect="1" noChangeArrowheads="1"/>
          </p:cNvPicPr>
          <p:nvPr/>
        </p:nvPicPr>
        <p:blipFill>
          <a:blip r:embed="rId3" cstate="print"/>
          <a:srcRect/>
          <a:stretch>
            <a:fillRect/>
          </a:stretch>
        </p:blipFill>
        <p:spPr bwMode="auto">
          <a:xfrm>
            <a:off x="0" y="0"/>
            <a:ext cx="1524000" cy="766763"/>
          </a:xfrm>
          <a:prstGeom prst="rect">
            <a:avLst/>
          </a:prstGeom>
          <a:noFill/>
        </p:spPr>
      </p:pic>
      <p:sp>
        <p:nvSpPr>
          <p:cNvPr id="8" name="מלבן 7"/>
          <p:cNvSpPr/>
          <p:nvPr/>
        </p:nvSpPr>
        <p:spPr>
          <a:xfrm>
            <a:off x="0" y="1066800"/>
            <a:ext cx="9144000" cy="1477328"/>
          </a:xfrm>
          <a:prstGeom prst="rect">
            <a:avLst/>
          </a:prstGeom>
          <a:noFill/>
        </p:spPr>
        <p:txBody>
          <a:bodyPr wrap="square" lIns="91440" tIns="45720" rIns="91440" bIns="45720">
            <a:spAutoFit/>
          </a:bodyPr>
          <a:lstStyle/>
          <a:p>
            <a:pPr algn="ctr"/>
            <a:r>
              <a:rPr lang="en-US" sz="9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Session Goal</a:t>
            </a:r>
            <a:endParaRPr lang="he-IL" sz="9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8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7832" name="Picture 8" descr="logo 1"/>
          <p:cNvPicPr>
            <a:picLocks noChangeAspect="1" noChangeArrowheads="1"/>
          </p:cNvPicPr>
          <p:nvPr/>
        </p:nvPicPr>
        <p:blipFill>
          <a:blip r:embed="rId3" cstate="print"/>
          <a:srcRect/>
          <a:stretch>
            <a:fillRect/>
          </a:stretch>
        </p:blipFill>
        <p:spPr bwMode="auto">
          <a:xfrm>
            <a:off x="0" y="0"/>
            <a:ext cx="1524000" cy="766763"/>
          </a:xfrm>
          <a:prstGeom prst="rect">
            <a:avLst/>
          </a:prstGeom>
          <a:noFill/>
        </p:spPr>
      </p:pic>
      <p:sp>
        <p:nvSpPr>
          <p:cNvPr id="77838" name="AutoShape 14"/>
          <p:cNvSpPr>
            <a:spLocks noChangeArrowheads="1"/>
          </p:cNvSpPr>
          <p:nvPr/>
        </p:nvSpPr>
        <p:spPr bwMode="auto">
          <a:xfrm rot="16200000">
            <a:off x="4029821" y="2277218"/>
            <a:ext cx="685799" cy="1312961"/>
          </a:xfrm>
          <a:prstGeom prst="upDownArrow">
            <a:avLst>
              <a:gd name="adj1" fmla="val 49676"/>
              <a:gd name="adj2" fmla="val 48729"/>
            </a:avLst>
          </a:prstGeom>
          <a:solidFill>
            <a:srgbClr val="006666"/>
          </a:solidFill>
          <a:ln w="38100">
            <a:solidFill>
              <a:schemeClr val="tx1"/>
            </a:solidFill>
            <a:miter lim="800000"/>
            <a:headEnd/>
            <a:tailEnd/>
          </a:ln>
          <a:effectLst/>
        </p:spPr>
        <p:txBody>
          <a:bodyPr wrap="none" anchor="ctr"/>
          <a:lstStyle/>
          <a:p>
            <a:endParaRPr lang="he-IL" dirty="0">
              <a:solidFill>
                <a:srgbClr val="006666"/>
              </a:solidFill>
            </a:endParaRPr>
          </a:p>
        </p:txBody>
      </p:sp>
      <p:sp>
        <p:nvSpPr>
          <p:cNvPr id="77840" name="AutoShape 16"/>
          <p:cNvSpPr>
            <a:spLocks noChangeArrowheads="1"/>
          </p:cNvSpPr>
          <p:nvPr/>
        </p:nvSpPr>
        <p:spPr bwMode="auto">
          <a:xfrm rot="1248334">
            <a:off x="5114382" y="3808627"/>
            <a:ext cx="651048" cy="1457260"/>
          </a:xfrm>
          <a:prstGeom prst="downArrow">
            <a:avLst>
              <a:gd name="adj1" fmla="val 50000"/>
              <a:gd name="adj2" fmla="val 95208"/>
            </a:avLst>
          </a:prstGeom>
          <a:solidFill>
            <a:srgbClr val="006666"/>
          </a:solidFill>
          <a:ln w="38100">
            <a:solidFill>
              <a:schemeClr val="tx1"/>
            </a:solidFill>
            <a:miter lim="800000"/>
            <a:headEnd/>
            <a:tailEnd/>
          </a:ln>
          <a:effectLst/>
        </p:spPr>
        <p:txBody>
          <a:bodyPr wrap="none" anchor="ctr"/>
          <a:lstStyle/>
          <a:p>
            <a:endParaRPr lang="he-IL"/>
          </a:p>
        </p:txBody>
      </p:sp>
      <p:sp>
        <p:nvSpPr>
          <p:cNvPr id="11" name="מלבן 10"/>
          <p:cNvSpPr/>
          <p:nvPr/>
        </p:nvSpPr>
        <p:spPr>
          <a:xfrm>
            <a:off x="0" y="1066800"/>
            <a:ext cx="9144000" cy="1015663"/>
          </a:xfrm>
          <a:prstGeom prst="rect">
            <a:avLst/>
          </a:prstGeom>
          <a:noFill/>
        </p:spPr>
        <p:txBody>
          <a:bodyPr wrap="square" lIns="91440" tIns="45720" rIns="91440" bIns="45720">
            <a:spAutoFit/>
          </a:bodyPr>
          <a:lstStyle/>
          <a:p>
            <a:pPr algn="ctr"/>
            <a:r>
              <a:rPr lang="en-US" sz="6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Two axes of activity</a:t>
            </a:r>
            <a:endParaRPr lang="he-IL" sz="6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13" name="TextBox 12"/>
          <p:cNvSpPr txBox="1"/>
          <p:nvPr/>
        </p:nvSpPr>
        <p:spPr>
          <a:xfrm>
            <a:off x="0" y="2667000"/>
            <a:ext cx="3124200" cy="1015663"/>
          </a:xfrm>
          <a:prstGeom prst="rect">
            <a:avLst/>
          </a:prstGeom>
          <a:noFill/>
        </p:spPr>
        <p:txBody>
          <a:bodyPr wrap="square" rtlCol="1">
            <a:spAutoFit/>
          </a:bodyPr>
          <a:lstStyle/>
          <a:p>
            <a:pPr algn="l"/>
            <a:r>
              <a:rPr lang="en-US" sz="3000" b="1" dirty="0" smtClean="0"/>
              <a:t>Consciousness raising</a:t>
            </a:r>
            <a:endParaRPr lang="he-IL" sz="3000" b="1" dirty="0"/>
          </a:p>
        </p:txBody>
      </p:sp>
      <p:sp>
        <p:nvSpPr>
          <p:cNvPr id="15" name="TextBox 14"/>
          <p:cNvSpPr txBox="1"/>
          <p:nvPr/>
        </p:nvSpPr>
        <p:spPr>
          <a:xfrm>
            <a:off x="6019800" y="2667000"/>
            <a:ext cx="3124200" cy="1015663"/>
          </a:xfrm>
          <a:prstGeom prst="rect">
            <a:avLst/>
          </a:prstGeom>
          <a:noFill/>
        </p:spPr>
        <p:txBody>
          <a:bodyPr wrap="square" rtlCol="1">
            <a:spAutoFit/>
          </a:bodyPr>
          <a:lstStyle/>
          <a:p>
            <a:pPr algn="l"/>
            <a:r>
              <a:rPr lang="en-US" sz="3000" b="1" dirty="0" smtClean="0"/>
              <a:t>Organizational structures</a:t>
            </a:r>
            <a:endParaRPr lang="he-IL" sz="3000" b="1" dirty="0"/>
          </a:p>
        </p:txBody>
      </p:sp>
      <p:sp>
        <p:nvSpPr>
          <p:cNvPr id="16" name="TextBox 15"/>
          <p:cNvSpPr txBox="1"/>
          <p:nvPr/>
        </p:nvSpPr>
        <p:spPr>
          <a:xfrm>
            <a:off x="2819400" y="5715000"/>
            <a:ext cx="3124200" cy="553998"/>
          </a:xfrm>
          <a:prstGeom prst="rect">
            <a:avLst/>
          </a:prstGeom>
          <a:noFill/>
        </p:spPr>
        <p:txBody>
          <a:bodyPr wrap="square" rtlCol="1">
            <a:spAutoFit/>
          </a:bodyPr>
          <a:lstStyle/>
          <a:p>
            <a:pPr algn="l"/>
            <a:r>
              <a:rPr lang="en-US" sz="3000" b="1" dirty="0" smtClean="0"/>
              <a:t>Visible change</a:t>
            </a:r>
            <a:endParaRPr lang="he-IL" sz="3000" b="1" dirty="0"/>
          </a:p>
        </p:txBody>
      </p:sp>
      <p:sp>
        <p:nvSpPr>
          <p:cNvPr id="17" name="AutoShape 16"/>
          <p:cNvSpPr>
            <a:spLocks noChangeArrowheads="1"/>
          </p:cNvSpPr>
          <p:nvPr/>
        </p:nvSpPr>
        <p:spPr bwMode="auto">
          <a:xfrm rot="20106820">
            <a:off x="2986875" y="3799089"/>
            <a:ext cx="651048" cy="1457260"/>
          </a:xfrm>
          <a:prstGeom prst="downArrow">
            <a:avLst>
              <a:gd name="adj1" fmla="val 50000"/>
              <a:gd name="adj2" fmla="val 95208"/>
            </a:avLst>
          </a:prstGeom>
          <a:solidFill>
            <a:srgbClr val="006666"/>
          </a:solidFill>
          <a:ln w="38100">
            <a:solidFill>
              <a:schemeClr val="tx1"/>
            </a:solidFill>
            <a:miter lim="800000"/>
            <a:headEnd/>
            <a:tailEnd/>
          </a:ln>
          <a:effectLst/>
        </p:spPr>
        <p:txBody>
          <a:bodyPr wrap="none" anchor="ctr"/>
          <a:lstStyle/>
          <a:p>
            <a:endParaRPr lang="he-I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77838"/>
                                        </p:tgtEl>
                                        <p:attrNameLst>
                                          <p:attrName>style.visibility</p:attrName>
                                        </p:attrNameLst>
                                      </p:cBhvr>
                                      <p:to>
                                        <p:strVal val="visible"/>
                                      </p:to>
                                    </p:set>
                                    <p:animEffect transition="in" filter="wedge">
                                      <p:cBhvr>
                                        <p:cTn id="13" dur="2000"/>
                                        <p:tgtEl>
                                          <p:spTgt spid="77838"/>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9" fill="hold" grpId="0" nodeType="clickEffect">
                                  <p:stCondLst>
                                    <p:cond delay="0"/>
                                  </p:stCondLst>
                                  <p:childTnLst>
                                    <p:set>
                                      <p:cBhvr>
                                        <p:cTn id="17" dur="1" fill="hold">
                                          <p:stCondLst>
                                            <p:cond delay="0"/>
                                          </p:stCondLst>
                                        </p:cTn>
                                        <p:tgtEl>
                                          <p:spTgt spid="17"/>
                                        </p:tgtEl>
                                        <p:attrNameLst>
                                          <p:attrName>style.visibility</p:attrName>
                                        </p:attrNameLst>
                                      </p:cBhvr>
                                      <p:to>
                                        <p:strVal val="visible"/>
                                      </p:to>
                                    </p:set>
                                    <p:anim calcmode="lin" valueType="num">
                                      <p:cBhvr additive="base">
                                        <p:cTn id="18" dur="500" fill="hold"/>
                                        <p:tgtEl>
                                          <p:spTgt spid="17"/>
                                        </p:tgtEl>
                                        <p:attrNameLst>
                                          <p:attrName>ppt_x</p:attrName>
                                        </p:attrNameLst>
                                      </p:cBhvr>
                                      <p:tavLst>
                                        <p:tav tm="0">
                                          <p:val>
                                            <p:strVal val="0-#ppt_w/2"/>
                                          </p:val>
                                        </p:tav>
                                        <p:tav tm="100000">
                                          <p:val>
                                            <p:strVal val="#ppt_x"/>
                                          </p:val>
                                        </p:tav>
                                      </p:tavLst>
                                    </p:anim>
                                    <p:anim calcmode="lin" valueType="num">
                                      <p:cBhvr additive="base">
                                        <p:cTn id="19"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3" fill="hold" grpId="0" nodeType="clickEffect">
                                  <p:stCondLst>
                                    <p:cond delay="0"/>
                                  </p:stCondLst>
                                  <p:childTnLst>
                                    <p:set>
                                      <p:cBhvr>
                                        <p:cTn id="23" dur="1" fill="hold">
                                          <p:stCondLst>
                                            <p:cond delay="0"/>
                                          </p:stCondLst>
                                        </p:cTn>
                                        <p:tgtEl>
                                          <p:spTgt spid="77840"/>
                                        </p:tgtEl>
                                        <p:attrNameLst>
                                          <p:attrName>style.visibility</p:attrName>
                                        </p:attrNameLst>
                                      </p:cBhvr>
                                      <p:to>
                                        <p:strVal val="visible"/>
                                      </p:to>
                                    </p:set>
                                    <p:anim calcmode="lin" valueType="num">
                                      <p:cBhvr additive="base">
                                        <p:cTn id="24" dur="500" fill="hold"/>
                                        <p:tgtEl>
                                          <p:spTgt spid="77840"/>
                                        </p:tgtEl>
                                        <p:attrNameLst>
                                          <p:attrName>ppt_x</p:attrName>
                                        </p:attrNameLst>
                                      </p:cBhvr>
                                      <p:tavLst>
                                        <p:tav tm="0">
                                          <p:val>
                                            <p:strVal val="1+#ppt_w/2"/>
                                          </p:val>
                                        </p:tav>
                                        <p:tav tm="100000">
                                          <p:val>
                                            <p:strVal val="#ppt_x"/>
                                          </p:val>
                                        </p:tav>
                                      </p:tavLst>
                                    </p:anim>
                                    <p:anim calcmode="lin" valueType="num">
                                      <p:cBhvr additive="base">
                                        <p:cTn id="25" dur="500" fill="hold"/>
                                        <p:tgtEl>
                                          <p:spTgt spid="77840"/>
                                        </p:tgtEl>
                                        <p:attrNameLst>
                                          <p:attrName>ppt_y</p:attrName>
                                        </p:attrNameLst>
                                      </p:cBhvr>
                                      <p:tavLst>
                                        <p:tav tm="0">
                                          <p:val>
                                            <p:strVal val="0-#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8" grpId="0" animBg="1"/>
      <p:bldP spid="77840" grpId="0" animBg="1"/>
      <p:bldP spid="13" grpId="0"/>
      <p:bldP spid="15" grpId="0"/>
      <p:bldP spid="16" grpId="0"/>
      <p:bldP spid="1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3"/>
          <p:cNvSpPr>
            <a:spLocks noGrp="1" noChangeArrowheads="1"/>
          </p:cNvSpPr>
          <p:nvPr>
            <p:ph idx="1"/>
          </p:nvPr>
        </p:nvSpPr>
        <p:spPr>
          <a:xfrm>
            <a:off x="0" y="3124200"/>
            <a:ext cx="9144000" cy="3733800"/>
          </a:xfrm>
        </p:spPr>
        <p:txBody>
          <a:bodyPr/>
          <a:lstStyle/>
          <a:p>
            <a:pPr algn="l" rtl="0">
              <a:buClr>
                <a:srgbClr val="D05400"/>
              </a:buClr>
            </a:pPr>
            <a:r>
              <a:rPr lang="en-US" sz="3400" b="1" dirty="0">
                <a:solidFill>
                  <a:schemeClr val="tx1"/>
                </a:solidFill>
                <a:latin typeface="Arial" pitchFamily="34" charset="0"/>
                <a:cs typeface="Arial" pitchFamily="34" charset="0"/>
              </a:rPr>
              <a:t>The organization integrates and maintains </a:t>
            </a:r>
            <a:r>
              <a:rPr lang="en-US" sz="3400" b="1" dirty="0" smtClean="0">
                <a:solidFill>
                  <a:schemeClr val="tx1"/>
                </a:solidFill>
                <a:latin typeface="Arial" pitchFamily="34" charset="0"/>
                <a:cs typeface="Arial" pitchFamily="34" charset="0"/>
              </a:rPr>
              <a:t>human dignity</a:t>
            </a:r>
            <a:r>
              <a:rPr lang="en-US" sz="3400" b="1" dirty="0">
                <a:solidFill>
                  <a:schemeClr val="tx1"/>
                </a:solidFill>
                <a:latin typeface="Arial" pitchFamily="34" charset="0"/>
                <a:cs typeface="Arial" pitchFamily="34" charset="0"/>
              </a:rPr>
              <a:t>, using its inner resources</a:t>
            </a:r>
          </a:p>
          <a:p>
            <a:pPr algn="l" rtl="0">
              <a:buClr>
                <a:srgbClr val="D05400"/>
              </a:buClr>
            </a:pPr>
            <a:r>
              <a:rPr lang="en-US" sz="3400" b="1" dirty="0">
                <a:solidFill>
                  <a:schemeClr val="tx1"/>
                </a:solidFill>
                <a:latin typeface="Arial" pitchFamily="34" charset="0"/>
                <a:cs typeface="Arial" pitchFamily="34" charset="0"/>
              </a:rPr>
              <a:t>Questionnaires and assessment</a:t>
            </a:r>
          </a:p>
          <a:p>
            <a:pPr algn="l" rtl="0">
              <a:buClr>
                <a:srgbClr val="D05400"/>
              </a:buClr>
            </a:pPr>
            <a:r>
              <a:rPr lang="en-US" sz="3400" b="1" dirty="0">
                <a:solidFill>
                  <a:schemeClr val="tx1"/>
                </a:solidFill>
                <a:latin typeface="Arial" pitchFamily="34" charset="0"/>
                <a:cs typeface="Arial" pitchFamily="34" charset="0"/>
              </a:rPr>
              <a:t>Summing up activities and separation from the consultants</a:t>
            </a:r>
          </a:p>
          <a:p>
            <a:pPr algn="l" rtl="0"/>
            <a:endParaRPr lang="en-US" b="1" dirty="0"/>
          </a:p>
        </p:txBody>
      </p:sp>
      <p:pic>
        <p:nvPicPr>
          <p:cNvPr id="90117" name="Picture 5" descr="logo 1"/>
          <p:cNvPicPr>
            <a:picLocks noChangeAspect="1" noChangeArrowheads="1"/>
          </p:cNvPicPr>
          <p:nvPr/>
        </p:nvPicPr>
        <p:blipFill>
          <a:blip r:embed="rId3" cstate="print"/>
          <a:srcRect/>
          <a:stretch>
            <a:fillRect/>
          </a:stretch>
        </p:blipFill>
        <p:spPr bwMode="auto">
          <a:xfrm>
            <a:off x="0" y="0"/>
            <a:ext cx="1524000" cy="766763"/>
          </a:xfrm>
          <a:prstGeom prst="rect">
            <a:avLst/>
          </a:prstGeom>
          <a:noFill/>
        </p:spPr>
      </p:pic>
      <p:sp>
        <p:nvSpPr>
          <p:cNvPr id="6" name="מלבן 5"/>
          <p:cNvSpPr/>
          <p:nvPr/>
        </p:nvSpPr>
        <p:spPr>
          <a:xfrm>
            <a:off x="0" y="914400"/>
            <a:ext cx="9144000" cy="1938992"/>
          </a:xfrm>
          <a:prstGeom prst="rect">
            <a:avLst/>
          </a:prstGeom>
          <a:noFill/>
        </p:spPr>
        <p:txBody>
          <a:bodyPr wrap="square" lIns="91440" tIns="45720" rIns="91440" bIns="45720">
            <a:spAutoFit/>
          </a:bodyPr>
          <a:lstStyle/>
          <a:p>
            <a:pPr algn="ctr"/>
            <a:r>
              <a:rPr lang="en-US" sz="6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Stage four: </a:t>
            </a:r>
          </a:p>
          <a:p>
            <a:pPr algn="ctr"/>
            <a:r>
              <a:rPr lang="en-US" sz="6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program conclusion</a:t>
            </a:r>
            <a:endParaRPr lang="he-IL" sz="6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0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0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01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logo 1"/>
          <p:cNvPicPr>
            <a:picLocks noChangeAspect="1" noChangeArrowheads="1"/>
          </p:cNvPicPr>
          <p:nvPr/>
        </p:nvPicPr>
        <p:blipFill>
          <a:blip r:embed="rId3" cstate="print"/>
          <a:srcRect/>
          <a:stretch>
            <a:fillRect/>
          </a:stretch>
        </p:blipFill>
        <p:spPr bwMode="auto">
          <a:xfrm>
            <a:off x="0" y="0"/>
            <a:ext cx="1524000" cy="766763"/>
          </a:xfrm>
          <a:prstGeom prst="rect">
            <a:avLst/>
          </a:prstGeom>
          <a:noFill/>
        </p:spPr>
      </p:pic>
      <p:graphicFrame>
        <p:nvGraphicFramePr>
          <p:cNvPr id="7" name="טבלה 6"/>
          <p:cNvGraphicFramePr>
            <a:graphicFrameLocks noGrp="1"/>
          </p:cNvGraphicFramePr>
          <p:nvPr/>
        </p:nvGraphicFramePr>
        <p:xfrm>
          <a:off x="0" y="1295400"/>
          <a:ext cx="9144000" cy="5576570"/>
        </p:xfrm>
        <a:graphic>
          <a:graphicData uri="http://schemas.openxmlformats.org/drawingml/2006/table">
            <a:tbl>
              <a:tblPr rtl="1"/>
              <a:tblGrid>
                <a:gridCol w="3166534"/>
                <a:gridCol w="505178"/>
                <a:gridCol w="1055510"/>
                <a:gridCol w="914400"/>
                <a:gridCol w="841022"/>
                <a:gridCol w="928512"/>
                <a:gridCol w="945444"/>
                <a:gridCol w="787400"/>
              </a:tblGrid>
              <a:tr h="313581">
                <a:tc gridSpan="2">
                  <a:txBody>
                    <a:bodyPr/>
                    <a:lstStyle/>
                    <a:p>
                      <a:pPr algn="r" rtl="1">
                        <a:lnSpc>
                          <a:spcPct val="115000"/>
                        </a:lnSpc>
                        <a:spcAft>
                          <a:spcPts val="0"/>
                        </a:spcAft>
                      </a:pPr>
                      <a:r>
                        <a:rPr lang="en-US" sz="1600" b="1" dirty="0" smtClean="0">
                          <a:latin typeface="Arial"/>
                          <a:ea typeface="Times New Roman"/>
                          <a:cs typeface="David"/>
                        </a:rPr>
                        <a:t>Teachers – students relationships</a:t>
                      </a:r>
                      <a:r>
                        <a:rPr lang="en-US" sz="1200" b="1" dirty="0" smtClean="0">
                          <a:latin typeface="Arial"/>
                          <a:ea typeface="Times New Roman"/>
                          <a:cs typeface="David"/>
                        </a:rPr>
                        <a:t> </a:t>
                      </a:r>
                      <a:endParaRPr lang="en-US" sz="1000" b="1" dirty="0">
                        <a:latin typeface="Times New Roman"/>
                        <a:ea typeface="Times New Roman"/>
                        <a:cs typeface="Miriam"/>
                      </a:endParaRPr>
                    </a:p>
                  </a:txBody>
                  <a:tcPr marL="67325" marR="67325" marT="0" marB="0" anchor="ctr">
                    <a:lnL>
                      <a:noFill/>
                    </a:lnL>
                    <a:lnR>
                      <a:noFill/>
                    </a:lnR>
                    <a:lnT>
                      <a:noFill/>
                    </a:lnT>
                    <a:lnB>
                      <a:noFill/>
                    </a:lnB>
                  </a:tcPr>
                </a:tc>
                <a:tc hMerge="1">
                  <a:txBody>
                    <a:bodyPr/>
                    <a:lstStyle/>
                    <a:p>
                      <a:pPr rtl="1"/>
                      <a:endParaRPr lang="he-IL"/>
                    </a:p>
                  </a:txBody>
                  <a:tcPr/>
                </a:tc>
                <a:tc gridSpan="3">
                  <a:txBody>
                    <a:bodyPr/>
                    <a:lstStyle/>
                    <a:p>
                      <a:pPr algn="ctr" rtl="1">
                        <a:lnSpc>
                          <a:spcPct val="115000"/>
                        </a:lnSpc>
                        <a:spcAft>
                          <a:spcPts val="0"/>
                        </a:spcAft>
                      </a:pPr>
                      <a:endParaRPr lang="en-US" sz="1000" b="1" dirty="0">
                        <a:latin typeface="Times New Roman"/>
                        <a:ea typeface="Times New Roman"/>
                        <a:cs typeface="Miriam"/>
                      </a:endParaRPr>
                    </a:p>
                  </a:txBody>
                  <a:tcPr marL="67325" marR="67325" marT="0" marB="0" anchor="ctr">
                    <a:lnL>
                      <a:noFill/>
                    </a:lnL>
                    <a:lnR>
                      <a:noFill/>
                    </a:lnR>
                    <a:lnT>
                      <a:noFill/>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c gridSpan="3">
                  <a:txBody>
                    <a:bodyPr/>
                    <a:lstStyle/>
                    <a:p>
                      <a:pPr algn="ctr" rtl="1">
                        <a:lnSpc>
                          <a:spcPct val="115000"/>
                        </a:lnSpc>
                        <a:spcAft>
                          <a:spcPts val="0"/>
                        </a:spcAft>
                      </a:pPr>
                      <a:endParaRPr lang="en-US" sz="1000" b="1">
                        <a:latin typeface="Times New Roman"/>
                        <a:ea typeface="Times New Roman"/>
                        <a:cs typeface="Miriam"/>
                      </a:endParaRPr>
                    </a:p>
                  </a:txBody>
                  <a:tcPr marL="67325" marR="67325" marT="0" marB="0" anchor="ctr">
                    <a:lnL>
                      <a:noFill/>
                    </a:lnL>
                    <a:lnT>
                      <a:noFill/>
                    </a:lnT>
                    <a:lnB w="19050" cap="flat" cmpd="sng" algn="ctr">
                      <a:solidFill>
                        <a:srgbClr val="000000"/>
                      </a:solidFill>
                      <a:prstDash val="solid"/>
                      <a:round/>
                      <a:headEnd type="none" w="med" len="med"/>
                      <a:tailEnd type="none" w="med" len="med"/>
                    </a:lnB>
                  </a:tcPr>
                </a:tc>
                <a:tc hMerge="1">
                  <a:txBody>
                    <a:bodyPr/>
                    <a:lstStyle/>
                    <a:p>
                      <a:pPr rtl="1"/>
                      <a:endParaRPr lang="he-IL"/>
                    </a:p>
                  </a:txBody>
                  <a:tcPr/>
                </a:tc>
                <a:tc hMerge="1">
                  <a:txBody>
                    <a:bodyPr/>
                    <a:lstStyle/>
                    <a:p>
                      <a:pPr rtl="1"/>
                      <a:endParaRPr lang="he-IL"/>
                    </a:p>
                  </a:txBody>
                  <a:tcPr/>
                </a:tc>
              </a:tr>
              <a:tr h="392055">
                <a:tc gridSpan="2">
                  <a:txBody>
                    <a:bodyPr/>
                    <a:lstStyle/>
                    <a:p>
                      <a:pPr algn="r" rtl="1">
                        <a:lnSpc>
                          <a:spcPct val="115000"/>
                        </a:lnSpc>
                        <a:spcAft>
                          <a:spcPts val="0"/>
                        </a:spcAft>
                      </a:pPr>
                      <a:endParaRPr lang="en-US" sz="1000" b="1" dirty="0">
                        <a:latin typeface="Times New Roman"/>
                        <a:ea typeface="Times New Roman"/>
                        <a:cs typeface="Miriam"/>
                      </a:endParaRPr>
                    </a:p>
                  </a:txBody>
                  <a:tcPr marL="67325" marR="67325" marT="0" marB="0" anchor="ctr">
                    <a:lnL>
                      <a:noFill/>
                    </a:lnL>
                    <a:lnR w="190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gridSpan="3">
                  <a:txBody>
                    <a:bodyPr/>
                    <a:lstStyle/>
                    <a:p>
                      <a:pPr algn="ctr" rtl="1">
                        <a:lnSpc>
                          <a:spcPct val="115000"/>
                        </a:lnSpc>
                        <a:spcAft>
                          <a:spcPts val="0"/>
                        </a:spcAft>
                      </a:pPr>
                      <a:r>
                        <a:rPr lang="he-IL" sz="2000" b="1" dirty="0" smtClean="0">
                          <a:latin typeface="Arial" pitchFamily="34" charset="0"/>
                          <a:ea typeface="Times New Roman"/>
                          <a:cs typeface="Arial" pitchFamily="34" charset="0"/>
                        </a:rPr>
                        <a:t>  </a:t>
                      </a:r>
                      <a:r>
                        <a:rPr lang="he-IL" sz="2000" b="1" dirty="0">
                          <a:latin typeface="Arial" pitchFamily="34" charset="0"/>
                          <a:ea typeface="Times New Roman"/>
                          <a:cs typeface="Arial" pitchFamily="34" charset="0"/>
                        </a:rPr>
                        <a:t>(</a:t>
                      </a:r>
                      <a:r>
                        <a:rPr lang="en-US" sz="2000" b="1" dirty="0">
                          <a:latin typeface="Arial" pitchFamily="34" charset="0"/>
                          <a:ea typeface="Times New Roman"/>
                          <a:cs typeface="Arial" pitchFamily="34" charset="0"/>
                        </a:rPr>
                        <a:t>N=117</a:t>
                      </a:r>
                      <a:r>
                        <a:rPr lang="he-IL" sz="2000" b="1" dirty="0" smtClean="0">
                          <a:latin typeface="Arial" pitchFamily="34" charset="0"/>
                          <a:ea typeface="Times New Roman"/>
                          <a:cs typeface="Arial" pitchFamily="34" charset="0"/>
                        </a:rPr>
                        <a:t>)</a:t>
                      </a:r>
                      <a:r>
                        <a:rPr lang="en-US" sz="2000" b="1" dirty="0" smtClean="0">
                          <a:latin typeface="Arial" pitchFamily="34" charset="0"/>
                          <a:ea typeface="Times New Roman"/>
                          <a:cs typeface="Arial" pitchFamily="34" charset="0"/>
                        </a:rPr>
                        <a:t>before </a:t>
                      </a:r>
                      <a:endParaRPr lang="en-US" sz="2000" b="1" dirty="0">
                        <a:latin typeface="Arial" pitchFamily="34" charset="0"/>
                        <a:ea typeface="Times New Roman"/>
                        <a:cs typeface="Arial" pitchFamily="34" charset="0"/>
                      </a:endParaRPr>
                    </a:p>
                  </a:txBody>
                  <a:tcPr marL="67325" marR="6732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hMerge="1">
                  <a:txBody>
                    <a:bodyPr/>
                    <a:lstStyle/>
                    <a:p>
                      <a:pPr rtl="1"/>
                      <a:endParaRPr lang="he-IL"/>
                    </a:p>
                  </a:txBody>
                  <a:tcPr/>
                </a:tc>
                <a:tc hMerge="1">
                  <a:txBody>
                    <a:bodyPr/>
                    <a:lstStyle/>
                    <a:p>
                      <a:pPr rtl="1"/>
                      <a:endParaRPr lang="he-IL"/>
                    </a:p>
                  </a:txBody>
                  <a:tcPr/>
                </a:tc>
                <a:tc gridSpan="3">
                  <a:txBody>
                    <a:bodyPr/>
                    <a:lstStyle/>
                    <a:p>
                      <a:pPr algn="ctr" rtl="1">
                        <a:lnSpc>
                          <a:spcPct val="115000"/>
                        </a:lnSpc>
                        <a:spcAft>
                          <a:spcPts val="0"/>
                        </a:spcAft>
                      </a:pPr>
                      <a:r>
                        <a:rPr lang="he-IL" sz="2000" b="1" dirty="0" smtClean="0">
                          <a:latin typeface="Arial" pitchFamily="34" charset="0"/>
                          <a:ea typeface="Times New Roman"/>
                          <a:cs typeface="Arial" pitchFamily="34" charset="0"/>
                        </a:rPr>
                        <a:t>(</a:t>
                      </a:r>
                      <a:r>
                        <a:rPr lang="en-US" sz="2000" b="1" dirty="0">
                          <a:latin typeface="Arial" pitchFamily="34" charset="0"/>
                          <a:ea typeface="Times New Roman"/>
                          <a:cs typeface="Arial" pitchFamily="34" charset="0"/>
                        </a:rPr>
                        <a:t>N=78</a:t>
                      </a:r>
                      <a:r>
                        <a:rPr lang="he-IL" sz="2000" b="1" dirty="0" smtClean="0">
                          <a:latin typeface="Arial" pitchFamily="34" charset="0"/>
                          <a:ea typeface="Times New Roman"/>
                          <a:cs typeface="Arial" pitchFamily="34" charset="0"/>
                        </a:rPr>
                        <a:t>)</a:t>
                      </a:r>
                      <a:r>
                        <a:rPr lang="en-US" sz="2000" b="1" dirty="0" smtClean="0">
                          <a:latin typeface="Arial" pitchFamily="34" charset="0"/>
                          <a:ea typeface="Times New Roman"/>
                          <a:cs typeface="Arial" pitchFamily="34" charset="0"/>
                        </a:rPr>
                        <a:t>after </a:t>
                      </a:r>
                      <a:endParaRPr lang="en-US" sz="2000" b="1" dirty="0">
                        <a:latin typeface="Arial" pitchFamily="34" charset="0"/>
                        <a:ea typeface="Times New Roman"/>
                        <a:cs typeface="Arial" pitchFamily="34" charset="0"/>
                      </a:endParaRPr>
                    </a:p>
                  </a:txBody>
                  <a:tcPr marL="67325" marR="6732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hMerge="1">
                  <a:txBody>
                    <a:bodyPr/>
                    <a:lstStyle/>
                    <a:p>
                      <a:pPr rtl="1"/>
                      <a:endParaRPr lang="he-IL"/>
                    </a:p>
                  </a:txBody>
                  <a:tcPr/>
                </a:tc>
                <a:tc hMerge="1">
                  <a:txBody>
                    <a:bodyPr/>
                    <a:lstStyle/>
                    <a:p>
                      <a:pPr rtl="1"/>
                      <a:endParaRPr lang="he-IL"/>
                    </a:p>
                  </a:txBody>
                  <a:tcPr/>
                </a:tc>
              </a:tr>
              <a:tr h="742199">
                <a:tc gridSpan="2">
                  <a:txBody>
                    <a:bodyPr/>
                    <a:lstStyle/>
                    <a:p>
                      <a:pPr algn="ctr" rtl="1">
                        <a:lnSpc>
                          <a:spcPct val="115000"/>
                        </a:lnSpc>
                        <a:spcAft>
                          <a:spcPts val="0"/>
                        </a:spcAft>
                      </a:pPr>
                      <a:r>
                        <a:rPr lang="en-US" sz="2000" b="1" dirty="0" smtClean="0">
                          <a:latin typeface="Arial" pitchFamily="34" charset="0"/>
                          <a:ea typeface="Times New Roman"/>
                          <a:cs typeface="Arial" pitchFamily="34" charset="0"/>
                        </a:rPr>
                        <a:t>question</a:t>
                      </a:r>
                      <a:endParaRPr lang="en-US" sz="2000" b="1" dirty="0">
                        <a:latin typeface="Arial" pitchFamily="34" charset="0"/>
                        <a:ea typeface="Times New Roman"/>
                        <a:cs typeface="Arial" pitchFamily="34" charset="0"/>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ctr" rtl="1">
                        <a:lnSpc>
                          <a:spcPct val="115000"/>
                        </a:lnSpc>
                        <a:spcAft>
                          <a:spcPts val="0"/>
                        </a:spcAft>
                      </a:pPr>
                      <a:r>
                        <a:rPr lang="en-US" sz="1400" b="1" dirty="0" smtClean="0">
                          <a:latin typeface="Arial"/>
                          <a:ea typeface="Times New Roman"/>
                          <a:cs typeface="David"/>
                        </a:rPr>
                        <a:t>dignity</a:t>
                      </a:r>
                      <a:endParaRPr lang="en-US" sz="1400" b="1" dirty="0">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en-US" sz="1400" b="1" dirty="0" smtClean="0">
                          <a:latin typeface="Arial"/>
                          <a:ea typeface="Times New Roman"/>
                          <a:cs typeface="David"/>
                        </a:rPr>
                        <a:t>indignity</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en-US" sz="1400" b="1" dirty="0" smtClean="0">
                          <a:latin typeface="Arial"/>
                          <a:ea typeface="Times New Roman"/>
                          <a:cs typeface="David"/>
                        </a:rPr>
                        <a:t>No answer</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en-US" sz="1400" b="1" dirty="0" smtClean="0">
                          <a:latin typeface="Arial"/>
                          <a:ea typeface="Times New Roman"/>
                          <a:cs typeface="David"/>
                        </a:rPr>
                        <a:t>dignity</a:t>
                      </a:r>
                      <a:endParaRPr lang="en-US" sz="1400" b="1" dirty="0">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1">
                        <a:lnSpc>
                          <a:spcPct val="115000"/>
                        </a:lnSpc>
                        <a:spcAft>
                          <a:spcPts val="0"/>
                        </a:spcAft>
                      </a:pPr>
                      <a:r>
                        <a:rPr lang="en-US" sz="1400" b="1" dirty="0" smtClean="0">
                          <a:latin typeface="Arial"/>
                          <a:ea typeface="Times New Roman"/>
                          <a:cs typeface="David"/>
                        </a:rPr>
                        <a:t>indignity</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1">
                        <a:lnSpc>
                          <a:spcPct val="115000"/>
                        </a:lnSpc>
                        <a:spcAft>
                          <a:spcPts val="0"/>
                        </a:spcAft>
                      </a:pPr>
                      <a:r>
                        <a:rPr lang="en-US" sz="1400" b="1" dirty="0" smtClean="0">
                          <a:latin typeface="Arial"/>
                          <a:ea typeface="Times New Roman"/>
                          <a:cs typeface="David"/>
                        </a:rPr>
                        <a:t>No answer</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425458">
                <a:tc>
                  <a:txBody>
                    <a:bodyPr/>
                    <a:lstStyle/>
                    <a:p>
                      <a:pPr algn="l" rtl="1">
                        <a:lnSpc>
                          <a:spcPct val="115000"/>
                        </a:lnSpc>
                        <a:spcAft>
                          <a:spcPts val="0"/>
                        </a:spcAft>
                      </a:pPr>
                      <a:r>
                        <a:rPr lang="en-US" sz="1400" b="1" dirty="0" smtClean="0">
                          <a:latin typeface="Arial"/>
                          <a:ea typeface="Times New Roman"/>
                          <a:cs typeface="David"/>
                        </a:rPr>
                        <a:t>Teachers</a:t>
                      </a:r>
                      <a:r>
                        <a:rPr lang="en-US" sz="1400" b="1" baseline="0" dirty="0" smtClean="0">
                          <a:latin typeface="Arial"/>
                          <a:ea typeface="Times New Roman"/>
                          <a:cs typeface="David"/>
                        </a:rPr>
                        <a:t> believe in their students</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he-IL" sz="1400" b="1" dirty="0" smtClean="0">
                          <a:latin typeface="Times New Roman"/>
                          <a:ea typeface="Times New Roman"/>
                          <a:cs typeface="Miriam"/>
                        </a:rPr>
                        <a:t>1</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he-IL" sz="1400" b="1" dirty="0">
                          <a:latin typeface="Times New Roman"/>
                          <a:ea typeface="Times New Roman"/>
                          <a:cs typeface="Arial"/>
                        </a:rPr>
                        <a:t>58%</a:t>
                      </a:r>
                      <a:endParaRPr lang="en-US" sz="1400" b="1" dirty="0">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42%</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8%</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69%</a:t>
                      </a:r>
                      <a:endParaRPr lang="en-US" sz="1400" b="1" dirty="0">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31%</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1%</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487934">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b="1" dirty="0" smtClean="0">
                          <a:latin typeface="Arial"/>
                          <a:ea typeface="Times New Roman"/>
                          <a:cs typeface="David"/>
                        </a:rPr>
                        <a:t>Teachers don’t give the</a:t>
                      </a:r>
                      <a:r>
                        <a:rPr lang="en-US" sz="1400" b="1" baseline="0" dirty="0" smtClean="0">
                          <a:latin typeface="Arial"/>
                          <a:ea typeface="Times New Roman"/>
                          <a:cs typeface="David"/>
                        </a:rPr>
                        <a:t> same attention to all students</a:t>
                      </a:r>
                      <a:endParaRPr lang="en-US" sz="1400" b="1" dirty="0" smtClean="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he-IL" sz="1400" b="1" dirty="0" smtClean="0">
                          <a:latin typeface="Times New Roman"/>
                          <a:ea typeface="Times New Roman"/>
                          <a:cs typeface="Miriam"/>
                        </a:rPr>
                        <a:t>2</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he-IL" sz="1400" b="1" dirty="0">
                          <a:latin typeface="Times New Roman"/>
                          <a:ea typeface="Times New Roman"/>
                          <a:cs typeface="Arial"/>
                        </a:rPr>
                        <a:t>50%</a:t>
                      </a:r>
                      <a:endParaRPr lang="en-US" sz="1400" b="1" dirty="0">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50%</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4%</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a:latin typeface="Times New Roman"/>
                          <a:ea typeface="Times New Roman"/>
                          <a:cs typeface="Arial"/>
                        </a:rPr>
                        <a:t>69%</a:t>
                      </a:r>
                      <a:endParaRPr lang="en-US" sz="1400" b="1">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31%</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0%</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487934">
                <a:tc>
                  <a:txBody>
                    <a:bodyPr/>
                    <a:lstStyle/>
                    <a:p>
                      <a:pPr algn="l" rtl="1">
                        <a:lnSpc>
                          <a:spcPct val="115000"/>
                        </a:lnSpc>
                        <a:spcAft>
                          <a:spcPts val="0"/>
                        </a:spcAft>
                      </a:pPr>
                      <a:r>
                        <a:rPr lang="en-US" sz="1400" b="1" dirty="0" smtClean="0">
                          <a:latin typeface="Arial"/>
                          <a:ea typeface="Times New Roman"/>
                          <a:cs typeface="David"/>
                        </a:rPr>
                        <a:t>Teachers listen to students that approach them</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he-IL" sz="1400" b="1" dirty="0" smtClean="0">
                          <a:latin typeface="Times New Roman"/>
                          <a:ea typeface="Times New Roman"/>
                          <a:cs typeface="Miriam"/>
                        </a:rPr>
                        <a:t>3</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he-IL" sz="1400" b="1" dirty="0">
                          <a:latin typeface="Times New Roman"/>
                          <a:ea typeface="Times New Roman"/>
                          <a:cs typeface="Arial"/>
                        </a:rPr>
                        <a:t>75%</a:t>
                      </a:r>
                      <a:endParaRPr lang="en-US" sz="1400" b="1" dirty="0">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25%</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0%</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81%</a:t>
                      </a:r>
                      <a:endParaRPr lang="en-US" sz="1400" b="1" dirty="0">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19%</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0%</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425458">
                <a:tc>
                  <a:txBody>
                    <a:bodyPr/>
                    <a:lstStyle/>
                    <a:p>
                      <a:pPr algn="l" rtl="1">
                        <a:lnSpc>
                          <a:spcPct val="115000"/>
                        </a:lnSpc>
                        <a:spcAft>
                          <a:spcPts val="0"/>
                        </a:spcAft>
                      </a:pPr>
                      <a:r>
                        <a:rPr lang="en-US" sz="1400" b="1" dirty="0" smtClean="0">
                          <a:latin typeface="Arial"/>
                          <a:ea typeface="Times New Roman"/>
                          <a:cs typeface="David"/>
                        </a:rPr>
                        <a:t>Teachers shout</a:t>
                      </a:r>
                      <a:r>
                        <a:rPr lang="en-US" sz="1400" b="1" baseline="0" dirty="0" smtClean="0">
                          <a:latin typeface="Arial"/>
                          <a:ea typeface="Times New Roman"/>
                          <a:cs typeface="David"/>
                        </a:rPr>
                        <a:t> at students</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he-IL" sz="1400" b="1" dirty="0" smtClean="0">
                          <a:latin typeface="Times New Roman"/>
                          <a:ea typeface="Times New Roman"/>
                          <a:cs typeface="Miriam"/>
                        </a:rPr>
                        <a:t>4</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he-IL" sz="1400" b="1">
                          <a:latin typeface="Times New Roman"/>
                          <a:ea typeface="Times New Roman"/>
                          <a:cs typeface="Arial"/>
                        </a:rPr>
                        <a:t>37%</a:t>
                      </a:r>
                      <a:endParaRPr lang="en-US" sz="1400" b="1">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63%</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1%</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40%</a:t>
                      </a:r>
                      <a:endParaRPr lang="en-US" sz="1400" b="1" dirty="0">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60%</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0%</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425458">
                <a:tc>
                  <a:txBody>
                    <a:bodyPr/>
                    <a:lstStyle/>
                    <a:p>
                      <a:pPr algn="l" rtl="1">
                        <a:lnSpc>
                          <a:spcPct val="115000"/>
                        </a:lnSpc>
                        <a:spcAft>
                          <a:spcPts val="0"/>
                        </a:spcAft>
                      </a:pPr>
                      <a:r>
                        <a:rPr lang="en-US" sz="1400" b="1" dirty="0" smtClean="0">
                          <a:latin typeface="Arial"/>
                          <a:ea typeface="Times New Roman"/>
                          <a:cs typeface="David"/>
                        </a:rPr>
                        <a:t>Teachers hurt students</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he-IL" sz="1400" b="1" dirty="0" smtClean="0">
                          <a:latin typeface="Times New Roman"/>
                          <a:ea typeface="Times New Roman"/>
                          <a:cs typeface="Miriam"/>
                        </a:rPr>
                        <a:t>5</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he-IL" sz="1400" b="1">
                          <a:latin typeface="Times New Roman"/>
                          <a:ea typeface="Times New Roman"/>
                          <a:cs typeface="Arial"/>
                        </a:rPr>
                        <a:t>28%</a:t>
                      </a:r>
                      <a:endParaRPr lang="en-US" sz="1400" b="1">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72%</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2%</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74%</a:t>
                      </a:r>
                      <a:endParaRPr lang="en-US" sz="1400" b="1" dirty="0">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26%</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0%</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487934">
                <a:tc>
                  <a:txBody>
                    <a:bodyPr/>
                    <a:lstStyle/>
                    <a:p>
                      <a:pPr algn="l" rtl="1">
                        <a:lnSpc>
                          <a:spcPct val="115000"/>
                        </a:lnSpc>
                        <a:spcAft>
                          <a:spcPts val="0"/>
                        </a:spcAft>
                      </a:pPr>
                      <a:r>
                        <a:rPr lang="en-US" sz="1400" b="1" dirty="0" smtClean="0">
                          <a:latin typeface="Arial"/>
                          <a:ea typeface="Times New Roman"/>
                          <a:cs typeface="David"/>
                        </a:rPr>
                        <a:t>Teachers use interesting ways of teaching</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he-IL" sz="1400" b="1" dirty="0" smtClean="0">
                          <a:latin typeface="Times New Roman"/>
                          <a:ea typeface="Times New Roman"/>
                          <a:cs typeface="Miriam"/>
                        </a:rPr>
                        <a:t>6</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he-IL" sz="1400" b="1">
                          <a:latin typeface="Times New Roman"/>
                          <a:ea typeface="Times New Roman"/>
                          <a:cs typeface="Arial"/>
                        </a:rPr>
                        <a:t>17%</a:t>
                      </a:r>
                      <a:endParaRPr lang="en-US" sz="1400" b="1">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83%</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1%</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a:latin typeface="Times New Roman"/>
                          <a:ea typeface="Times New Roman"/>
                          <a:cs typeface="Arial"/>
                        </a:rPr>
                        <a:t>78%</a:t>
                      </a:r>
                      <a:endParaRPr lang="en-US" sz="1400" b="1">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22%</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0%</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487934">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b="1" dirty="0" smtClean="0">
                          <a:latin typeface="Arial"/>
                          <a:ea typeface="Times New Roman"/>
                          <a:cs typeface="David"/>
                        </a:rPr>
                        <a:t>Teachers avoid</a:t>
                      </a:r>
                      <a:r>
                        <a:rPr lang="en-US" sz="1400" b="1" baseline="0" dirty="0" smtClean="0">
                          <a:latin typeface="Arial"/>
                          <a:ea typeface="Times New Roman"/>
                          <a:cs typeface="David"/>
                        </a:rPr>
                        <a:t> listening to their students</a:t>
                      </a:r>
                      <a:endParaRPr lang="en-US" sz="1400" b="1" dirty="0" smtClean="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he-IL" sz="1400" b="1" dirty="0" smtClean="0">
                          <a:latin typeface="Times New Roman"/>
                          <a:ea typeface="Times New Roman"/>
                          <a:cs typeface="Miriam"/>
                        </a:rPr>
                        <a:t>7</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he-IL" sz="1400" b="1" dirty="0">
                          <a:latin typeface="Times New Roman"/>
                          <a:ea typeface="Times New Roman"/>
                          <a:cs typeface="Arial"/>
                        </a:rPr>
                        <a:t>22%</a:t>
                      </a:r>
                      <a:endParaRPr lang="en-US" sz="1400" b="1" dirty="0">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78%</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1%</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a:latin typeface="Times New Roman"/>
                          <a:ea typeface="Times New Roman"/>
                          <a:cs typeface="Arial"/>
                        </a:rPr>
                        <a:t>83%</a:t>
                      </a:r>
                      <a:endParaRPr lang="en-US" sz="1400" b="1">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17%</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0%</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487934">
                <a:tc>
                  <a:txBody>
                    <a:bodyPr/>
                    <a:lstStyle/>
                    <a:p>
                      <a:pPr algn="l" rtl="1">
                        <a:lnSpc>
                          <a:spcPct val="115000"/>
                        </a:lnSpc>
                        <a:spcAft>
                          <a:spcPts val="0"/>
                        </a:spcAft>
                      </a:pPr>
                      <a:r>
                        <a:rPr lang="en-US" sz="1400" b="1" dirty="0" smtClean="0">
                          <a:latin typeface="Arial"/>
                          <a:ea typeface="Times New Roman"/>
                          <a:cs typeface="David"/>
                        </a:rPr>
                        <a:t>Teachers help students solve their academic problems</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he-IL" sz="1400" b="1" dirty="0" smtClean="0">
                          <a:latin typeface="Times New Roman"/>
                          <a:ea typeface="Times New Roman"/>
                          <a:cs typeface="Miriam"/>
                        </a:rPr>
                        <a:t>8</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he-IL" sz="1400" b="1">
                          <a:latin typeface="Times New Roman"/>
                          <a:ea typeface="Times New Roman"/>
                          <a:cs typeface="Arial"/>
                        </a:rPr>
                        <a:t>16%</a:t>
                      </a:r>
                      <a:endParaRPr lang="en-US" sz="1400" b="1">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a:latin typeface="Times New Roman"/>
                          <a:ea typeface="Times New Roman"/>
                          <a:cs typeface="Arial"/>
                        </a:rPr>
                        <a:t>84%</a:t>
                      </a:r>
                      <a:endParaRPr lang="en-US" sz="1400" b="1">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0%</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1">
                        <a:lnSpc>
                          <a:spcPct val="115000"/>
                        </a:lnSpc>
                        <a:spcAft>
                          <a:spcPts val="0"/>
                        </a:spcAft>
                      </a:pPr>
                      <a:r>
                        <a:rPr lang="he-IL" sz="1400" b="1">
                          <a:latin typeface="Times New Roman"/>
                          <a:ea typeface="Times New Roman"/>
                          <a:cs typeface="Arial"/>
                        </a:rPr>
                        <a:t>87%</a:t>
                      </a:r>
                      <a:endParaRPr lang="en-US" sz="1400" b="1">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1">
                        <a:lnSpc>
                          <a:spcPct val="115000"/>
                        </a:lnSpc>
                        <a:spcAft>
                          <a:spcPts val="0"/>
                        </a:spcAft>
                      </a:pPr>
                      <a:r>
                        <a:rPr lang="he-IL" sz="1400" b="1">
                          <a:latin typeface="Times New Roman"/>
                          <a:ea typeface="Times New Roman"/>
                          <a:cs typeface="Arial"/>
                        </a:rPr>
                        <a:t>13%</a:t>
                      </a:r>
                      <a:endParaRPr lang="en-US" sz="1400" b="1">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1">
                        <a:lnSpc>
                          <a:spcPct val="115000"/>
                        </a:lnSpc>
                        <a:spcAft>
                          <a:spcPts val="0"/>
                        </a:spcAft>
                      </a:pPr>
                      <a:r>
                        <a:rPr lang="he-IL" sz="1400" b="1" dirty="0">
                          <a:latin typeface="Times New Roman"/>
                          <a:ea typeface="Times New Roman"/>
                          <a:cs typeface="Arial"/>
                        </a:rPr>
                        <a:t>0%</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r>
              <a:tr h="398721">
                <a:tc gridSpan="2">
                  <a:txBody>
                    <a:bodyPr/>
                    <a:lstStyle/>
                    <a:p>
                      <a:pPr algn="ctr" rtl="1">
                        <a:lnSpc>
                          <a:spcPct val="115000"/>
                        </a:lnSpc>
                        <a:spcAft>
                          <a:spcPts val="0"/>
                        </a:spcAft>
                      </a:pPr>
                      <a:r>
                        <a:rPr lang="en-US" sz="1400" b="1" dirty="0" smtClean="0">
                          <a:latin typeface="Arial"/>
                          <a:ea typeface="Times New Roman"/>
                          <a:cs typeface="David"/>
                        </a:rPr>
                        <a:t>Total</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he-IL"/>
                    </a:p>
                  </a:txBody>
                  <a:tcPr/>
                </a:tc>
                <a:tc>
                  <a:txBody>
                    <a:bodyPr/>
                    <a:lstStyle/>
                    <a:p>
                      <a:pPr algn="ctr" rtl="0">
                        <a:lnSpc>
                          <a:spcPct val="115000"/>
                        </a:lnSpc>
                        <a:spcAft>
                          <a:spcPts val="0"/>
                        </a:spcAft>
                      </a:pPr>
                      <a:r>
                        <a:rPr lang="en-US" sz="2000" b="1" dirty="0">
                          <a:latin typeface="Arial"/>
                          <a:ea typeface="Times New Roman"/>
                          <a:cs typeface="Miriam"/>
                        </a:rPr>
                        <a:t>38%</a:t>
                      </a:r>
                      <a:endParaRPr lang="en-US" sz="2000" b="1" dirty="0">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0">
                        <a:lnSpc>
                          <a:spcPct val="115000"/>
                        </a:lnSpc>
                        <a:spcAft>
                          <a:spcPts val="0"/>
                        </a:spcAft>
                      </a:pPr>
                      <a:r>
                        <a:rPr lang="en-US" sz="2000" b="1" dirty="0">
                          <a:latin typeface="Arial"/>
                          <a:ea typeface="Times New Roman"/>
                          <a:cs typeface="Miriam"/>
                        </a:rPr>
                        <a:t>62%</a:t>
                      </a:r>
                      <a:endParaRPr lang="en-US" sz="20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0">
                        <a:lnSpc>
                          <a:spcPct val="115000"/>
                        </a:lnSpc>
                        <a:spcAft>
                          <a:spcPts val="0"/>
                        </a:spcAft>
                      </a:pPr>
                      <a:r>
                        <a:rPr lang="en-US" sz="1400" b="1" dirty="0">
                          <a:latin typeface="Arial"/>
                          <a:ea typeface="Times New Roman"/>
                          <a:cs typeface="Miriam"/>
                        </a:rPr>
                        <a:t>2%</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rtl="0">
                        <a:lnSpc>
                          <a:spcPct val="115000"/>
                        </a:lnSpc>
                        <a:spcAft>
                          <a:spcPts val="0"/>
                        </a:spcAft>
                      </a:pPr>
                      <a:r>
                        <a:rPr lang="en-US" sz="2000" b="1" dirty="0">
                          <a:latin typeface="Arial"/>
                          <a:ea typeface="Times New Roman"/>
                          <a:cs typeface="Miriam"/>
                        </a:rPr>
                        <a:t>73%</a:t>
                      </a:r>
                      <a:endParaRPr lang="en-US" sz="2000" b="1" dirty="0">
                        <a:latin typeface="Times New Roman"/>
                        <a:ea typeface="Times New Roman"/>
                        <a:cs typeface="Miriam"/>
                      </a:endParaRPr>
                    </a:p>
                  </a:txBody>
                  <a:tcPr marL="67325" marR="6732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0">
                        <a:lnSpc>
                          <a:spcPct val="115000"/>
                        </a:lnSpc>
                        <a:spcAft>
                          <a:spcPts val="0"/>
                        </a:spcAft>
                      </a:pPr>
                      <a:r>
                        <a:rPr lang="en-US" sz="2000" b="1" dirty="0">
                          <a:latin typeface="Arial"/>
                          <a:ea typeface="Times New Roman"/>
                          <a:cs typeface="Miriam"/>
                        </a:rPr>
                        <a:t>27%</a:t>
                      </a:r>
                      <a:endParaRPr lang="en-US" sz="20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rtl="0">
                        <a:lnSpc>
                          <a:spcPct val="115000"/>
                        </a:lnSpc>
                        <a:spcAft>
                          <a:spcPts val="0"/>
                        </a:spcAft>
                      </a:pPr>
                      <a:r>
                        <a:rPr lang="en-US" sz="1400" b="1" dirty="0">
                          <a:latin typeface="Arial"/>
                          <a:ea typeface="Times New Roman"/>
                          <a:cs typeface="Miriam"/>
                        </a:rPr>
                        <a:t>0%</a:t>
                      </a:r>
                      <a:endParaRPr lang="en-US" sz="1400" b="1" dirty="0">
                        <a:latin typeface="Times New Roman"/>
                        <a:ea typeface="Times New Roman"/>
                        <a:cs typeface="Miriam"/>
                      </a:endParaRPr>
                    </a:p>
                  </a:txBody>
                  <a:tcPr marL="67325" marR="6732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60000"/>
                        <a:lumOff val="40000"/>
                      </a:schemeClr>
                    </a:solidFill>
                  </a:tcPr>
                </a:tc>
              </a:tr>
            </a:tbl>
          </a:graphicData>
        </a:graphic>
      </p:graphicFrame>
      <p:sp>
        <p:nvSpPr>
          <p:cNvPr id="8" name="מלבן 7"/>
          <p:cNvSpPr/>
          <p:nvPr/>
        </p:nvSpPr>
        <p:spPr>
          <a:xfrm>
            <a:off x="0" y="609600"/>
            <a:ext cx="9144000" cy="677108"/>
          </a:xfrm>
          <a:prstGeom prst="rect">
            <a:avLst/>
          </a:prstGeom>
          <a:noFill/>
        </p:spPr>
        <p:txBody>
          <a:bodyPr wrap="square" lIns="91440" tIns="45720" rIns="91440" bIns="45720">
            <a:spAutoFit/>
          </a:bodyPr>
          <a:lstStyle/>
          <a:p>
            <a:pPr algn="ctr"/>
            <a:r>
              <a:rPr lang="en-US" sz="38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Student’s questionnaires – an example</a:t>
            </a:r>
            <a:endParaRPr lang="he-IL" sz="38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241" name="Picture 9" descr="question_mark.jpg question mark image by celticlass188"/>
          <p:cNvPicPr>
            <a:picLocks noChangeAspect="1" noChangeArrowheads="1"/>
          </p:cNvPicPr>
          <p:nvPr/>
        </p:nvPicPr>
        <p:blipFill>
          <a:blip r:embed="rId3" cstate="print"/>
          <a:srcRect/>
          <a:stretch>
            <a:fillRect/>
          </a:stretch>
        </p:blipFill>
        <p:spPr bwMode="auto">
          <a:xfrm>
            <a:off x="3657600" y="4932947"/>
            <a:ext cx="1828800" cy="1925053"/>
          </a:xfrm>
          <a:prstGeom prst="rect">
            <a:avLst/>
          </a:prstGeom>
          <a:noFill/>
        </p:spPr>
      </p:pic>
      <p:pic>
        <p:nvPicPr>
          <p:cNvPr id="95238" name="Picture 6" descr="logo 1"/>
          <p:cNvPicPr>
            <a:picLocks noChangeAspect="1" noChangeArrowheads="1"/>
          </p:cNvPicPr>
          <p:nvPr/>
        </p:nvPicPr>
        <p:blipFill>
          <a:blip r:embed="rId4" cstate="print"/>
          <a:srcRect/>
          <a:stretch>
            <a:fillRect/>
          </a:stretch>
        </p:blipFill>
        <p:spPr bwMode="auto">
          <a:xfrm>
            <a:off x="0" y="0"/>
            <a:ext cx="1524000" cy="766763"/>
          </a:xfrm>
          <a:prstGeom prst="rect">
            <a:avLst/>
          </a:prstGeom>
          <a:noFill/>
        </p:spPr>
      </p:pic>
      <p:sp>
        <p:nvSpPr>
          <p:cNvPr id="7" name="מלבן 6"/>
          <p:cNvSpPr/>
          <p:nvPr/>
        </p:nvSpPr>
        <p:spPr>
          <a:xfrm>
            <a:off x="0" y="914400"/>
            <a:ext cx="9144000" cy="1015663"/>
          </a:xfrm>
          <a:prstGeom prst="rect">
            <a:avLst/>
          </a:prstGeom>
          <a:noFill/>
        </p:spPr>
        <p:txBody>
          <a:bodyPr wrap="square" lIns="91440" tIns="45720" rIns="91440" bIns="45720">
            <a:spAutoFit/>
          </a:bodyPr>
          <a:lstStyle/>
          <a:p>
            <a:pPr algn="ctr"/>
            <a:r>
              <a:rPr lang="en-US" sz="6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Question for discussion</a:t>
            </a:r>
            <a:endParaRPr lang="he-IL" sz="6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9" name="TextBox 8"/>
          <p:cNvSpPr txBox="1"/>
          <p:nvPr/>
        </p:nvSpPr>
        <p:spPr>
          <a:xfrm>
            <a:off x="0" y="2057400"/>
            <a:ext cx="9144000" cy="2862322"/>
          </a:xfrm>
          <a:prstGeom prst="rect">
            <a:avLst/>
          </a:prstGeom>
          <a:noFill/>
        </p:spPr>
        <p:txBody>
          <a:bodyPr wrap="square" rtlCol="1">
            <a:spAutoFit/>
          </a:bodyPr>
          <a:lstStyle/>
          <a:p>
            <a:pPr algn="l"/>
            <a:r>
              <a:rPr lang="en-US" sz="3000" b="1" dirty="0" smtClean="0"/>
              <a:t>If you were to mount a human dignity intervention in your organization</a:t>
            </a:r>
          </a:p>
          <a:p>
            <a:endParaRPr lang="en-US" sz="3000" b="1" dirty="0" smtClean="0"/>
          </a:p>
          <a:p>
            <a:pPr algn="l"/>
            <a:r>
              <a:rPr lang="en-US" sz="3000" b="1" dirty="0" smtClean="0"/>
              <a:t>What would be the major opportunities?</a:t>
            </a:r>
          </a:p>
          <a:p>
            <a:endParaRPr lang="en-US" sz="3000" b="1" dirty="0" smtClean="0"/>
          </a:p>
          <a:p>
            <a:pPr algn="l"/>
            <a:r>
              <a:rPr lang="en-US" sz="3000" b="1" dirty="0" smtClean="0"/>
              <a:t>What would be some obstacles to be overcome?</a:t>
            </a:r>
            <a:endParaRPr lang="he-IL" sz="3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52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Grp="1" noChangeArrowheads="1"/>
          </p:cNvSpPr>
          <p:nvPr>
            <p:ph idx="1"/>
          </p:nvPr>
        </p:nvSpPr>
        <p:spPr>
          <a:xfrm>
            <a:off x="0" y="2667000"/>
            <a:ext cx="9144000" cy="4191000"/>
          </a:xfrm>
        </p:spPr>
        <p:txBody>
          <a:bodyPr>
            <a:noAutofit/>
          </a:bodyPr>
          <a:lstStyle/>
          <a:p>
            <a:pPr marL="0" indent="0" algn="ctr" rtl="0">
              <a:lnSpc>
                <a:spcPct val="90000"/>
              </a:lnSpc>
              <a:buFontTx/>
              <a:buNone/>
            </a:pPr>
            <a:r>
              <a:rPr lang="en-US" sz="2800" b="1" i="1" dirty="0">
                <a:solidFill>
                  <a:schemeClr val="tx1"/>
                </a:solidFill>
                <a:latin typeface="Arial" pitchFamily="34" charset="0"/>
                <a:cs typeface="Arial" pitchFamily="34" charset="0"/>
              </a:rPr>
              <a:t>"You must know, my daughter, that all human beings are a miracle. Everyone is special. You will never find two completely identical faces. Each face is a sign of life. Each life is worthy of respect. No one has the right to humiliate another. Each person has the right to respect. In respecting people we are respecting through them life at its most beautiful, its most wonderful, we are respecting all of life's variety, and its unexpected quality. In respecting the other, we in fact are respecting ourselves</a:t>
            </a:r>
            <a:r>
              <a:rPr lang="en-US" sz="2800" b="1" i="1" dirty="0" smtClean="0">
                <a:solidFill>
                  <a:schemeClr val="tx1"/>
                </a:solidFill>
                <a:latin typeface="Arial" pitchFamily="34" charset="0"/>
                <a:cs typeface="Arial" pitchFamily="34" charset="0"/>
              </a:rPr>
              <a:t>.“</a:t>
            </a:r>
          </a:p>
          <a:p>
            <a:pPr marL="0" indent="0" rtl="0">
              <a:lnSpc>
                <a:spcPct val="90000"/>
              </a:lnSpc>
              <a:buNone/>
            </a:pPr>
            <a:r>
              <a:rPr lang="en-US" sz="1600" b="1" dirty="0" smtClean="0">
                <a:solidFill>
                  <a:srgbClr val="C00000"/>
                </a:solidFill>
                <a:latin typeface="Arial" pitchFamily="34" charset="0"/>
                <a:cs typeface="Arial" pitchFamily="34" charset="0"/>
              </a:rPr>
              <a:t>(</a:t>
            </a:r>
            <a:r>
              <a:rPr lang="en-US" sz="1600" b="1" dirty="0" err="1" smtClean="0">
                <a:solidFill>
                  <a:srgbClr val="C00000"/>
                </a:solidFill>
                <a:latin typeface="Arial" pitchFamily="34" charset="0"/>
                <a:cs typeface="Arial" pitchFamily="34" charset="0"/>
              </a:rPr>
              <a:t>Taher</a:t>
            </a:r>
            <a:r>
              <a:rPr lang="en-US" sz="1600" b="1" dirty="0" smtClean="0">
                <a:solidFill>
                  <a:srgbClr val="C00000"/>
                </a:solidFill>
                <a:latin typeface="Arial" pitchFamily="34" charset="0"/>
                <a:cs typeface="Arial" pitchFamily="34" charset="0"/>
              </a:rPr>
              <a:t> Ben </a:t>
            </a:r>
            <a:r>
              <a:rPr lang="en-US" sz="1600" b="1" dirty="0" err="1" smtClean="0">
                <a:solidFill>
                  <a:srgbClr val="C00000"/>
                </a:solidFill>
                <a:latin typeface="Arial" pitchFamily="34" charset="0"/>
                <a:cs typeface="Arial" pitchFamily="34" charset="0"/>
              </a:rPr>
              <a:t>Jaloon</a:t>
            </a:r>
            <a:r>
              <a:rPr lang="en-US" sz="1600" b="1" dirty="0" smtClean="0">
                <a:solidFill>
                  <a:srgbClr val="C00000"/>
                </a:solidFill>
                <a:latin typeface="Arial" pitchFamily="34" charset="0"/>
                <a:cs typeface="Arial" pitchFamily="34" charset="0"/>
              </a:rPr>
              <a:t>)</a:t>
            </a:r>
          </a:p>
          <a:p>
            <a:pPr marL="0" indent="0" algn="ctr" rtl="0">
              <a:lnSpc>
                <a:spcPct val="90000"/>
              </a:lnSpc>
              <a:buFontTx/>
              <a:buNone/>
            </a:pPr>
            <a:r>
              <a:rPr lang="en-US" sz="2800" b="1" dirty="0" smtClean="0">
                <a:latin typeface="Arial" pitchFamily="34" charset="0"/>
                <a:cs typeface="Arial" pitchFamily="34" charset="0"/>
              </a:rPr>
              <a:t> </a:t>
            </a:r>
            <a:endParaRPr lang="en-US" sz="2800" b="1" dirty="0">
              <a:latin typeface="Arial" pitchFamily="34" charset="0"/>
              <a:cs typeface="Arial" pitchFamily="34" charset="0"/>
            </a:endParaRPr>
          </a:p>
        </p:txBody>
      </p:sp>
      <p:pic>
        <p:nvPicPr>
          <p:cNvPr id="111621" name="Picture 5" descr="logo 1"/>
          <p:cNvPicPr>
            <a:picLocks noChangeAspect="1" noChangeArrowheads="1"/>
          </p:cNvPicPr>
          <p:nvPr/>
        </p:nvPicPr>
        <p:blipFill>
          <a:blip r:embed="rId3" cstate="print"/>
          <a:srcRect/>
          <a:stretch>
            <a:fillRect/>
          </a:stretch>
        </p:blipFill>
        <p:spPr bwMode="auto">
          <a:xfrm>
            <a:off x="0" y="0"/>
            <a:ext cx="1524000" cy="766763"/>
          </a:xfrm>
          <a:prstGeom prst="rect">
            <a:avLst/>
          </a:prstGeom>
          <a:noFill/>
        </p:spPr>
      </p:pic>
      <p:sp>
        <p:nvSpPr>
          <p:cNvPr id="6" name="מלבן 5"/>
          <p:cNvSpPr/>
          <p:nvPr/>
        </p:nvSpPr>
        <p:spPr>
          <a:xfrm>
            <a:off x="0" y="685800"/>
            <a:ext cx="9144000" cy="1938992"/>
          </a:xfrm>
          <a:prstGeom prst="rect">
            <a:avLst/>
          </a:prstGeom>
          <a:noFill/>
        </p:spPr>
        <p:txBody>
          <a:bodyPr wrap="square" lIns="91440" tIns="45720" rIns="91440" bIns="45720">
            <a:spAutoFit/>
          </a:bodyPr>
          <a:lstStyle/>
          <a:p>
            <a:pPr algn="ctr"/>
            <a:r>
              <a:rPr lang="en-US" sz="6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Racism as I explained to my daughter</a:t>
            </a:r>
            <a:endParaRPr lang="he-IL" sz="3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16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2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0" y="1295400"/>
            <a:ext cx="9144000" cy="1938992"/>
          </a:xfrm>
          <a:prstGeom prst="rect">
            <a:avLst/>
          </a:prstGeom>
          <a:noFill/>
        </p:spPr>
        <p:txBody>
          <a:bodyPr wrap="square" lIns="91440" tIns="45720" rIns="91440" bIns="45720">
            <a:spAutoFit/>
          </a:bodyPr>
          <a:lstStyle/>
          <a:p>
            <a:pPr algn="ctr"/>
            <a:r>
              <a:rPr lang="en-US" sz="6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Thank you for your cooperation</a:t>
            </a:r>
            <a:endParaRPr lang="he-IL" sz="3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pic>
        <p:nvPicPr>
          <p:cNvPr id="180226" name="Picture 2" descr="http://comps.canstockphoto.co.il/can-stock-photo_csp0257044.jpg"/>
          <p:cNvPicPr>
            <a:picLocks noChangeAspect="1" noChangeArrowheads="1"/>
          </p:cNvPicPr>
          <p:nvPr/>
        </p:nvPicPr>
        <p:blipFill>
          <a:blip r:embed="rId3" cstate="print"/>
          <a:srcRect/>
          <a:stretch>
            <a:fillRect/>
          </a:stretch>
        </p:blipFill>
        <p:spPr bwMode="auto">
          <a:xfrm>
            <a:off x="3429000" y="3663844"/>
            <a:ext cx="2466975" cy="319415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20" name="Picture 4" descr="logo 1"/>
          <p:cNvPicPr>
            <a:picLocks noChangeAspect="1" noChangeArrowheads="1"/>
          </p:cNvPicPr>
          <p:nvPr/>
        </p:nvPicPr>
        <p:blipFill>
          <a:blip r:embed="rId3" cstate="print"/>
          <a:srcRect/>
          <a:stretch>
            <a:fillRect/>
          </a:stretch>
        </p:blipFill>
        <p:spPr bwMode="auto">
          <a:xfrm>
            <a:off x="0" y="0"/>
            <a:ext cx="1524000" cy="766763"/>
          </a:xfrm>
          <a:prstGeom prst="rect">
            <a:avLst/>
          </a:prstGeom>
          <a:noFill/>
        </p:spPr>
      </p:pic>
      <p:sp>
        <p:nvSpPr>
          <p:cNvPr id="34825" name="Rectangle 9"/>
          <p:cNvSpPr>
            <a:spLocks noChangeArrowheads="1"/>
          </p:cNvSpPr>
          <p:nvPr/>
        </p:nvSpPr>
        <p:spPr bwMode="auto">
          <a:xfrm>
            <a:off x="1905000" y="4114800"/>
            <a:ext cx="6553200" cy="2133600"/>
          </a:xfrm>
          <a:prstGeom prst="rect">
            <a:avLst/>
          </a:prstGeom>
          <a:noFill/>
          <a:ln w="9525">
            <a:noFill/>
            <a:miter lim="800000"/>
            <a:headEnd/>
            <a:tailEnd/>
          </a:ln>
          <a:effectLst/>
        </p:spPr>
        <p:txBody>
          <a:bodyPr/>
          <a:lstStyle/>
          <a:p>
            <a:pPr algn="l">
              <a:spcBef>
                <a:spcPct val="20000"/>
              </a:spcBef>
            </a:pPr>
            <a:endParaRPr lang="en-US" sz="3000">
              <a:latin typeface="Arial Black" pitchFamily="34" charset="0"/>
              <a:cs typeface="Times New Roman" pitchFamily="18" charset="0"/>
            </a:endParaRPr>
          </a:p>
        </p:txBody>
      </p:sp>
      <p:sp>
        <p:nvSpPr>
          <p:cNvPr id="12" name="מלבן 11"/>
          <p:cNvSpPr/>
          <p:nvPr/>
        </p:nvSpPr>
        <p:spPr>
          <a:xfrm>
            <a:off x="0" y="838200"/>
            <a:ext cx="9144000" cy="1169551"/>
          </a:xfrm>
          <a:prstGeom prst="rect">
            <a:avLst/>
          </a:prstGeom>
          <a:noFill/>
        </p:spPr>
        <p:txBody>
          <a:bodyPr wrap="square" lIns="91440" tIns="45720" rIns="91440" bIns="45720">
            <a:spAutoFit/>
          </a:bodyPr>
          <a:lstStyle/>
          <a:p>
            <a:pPr algn="ctr"/>
            <a:r>
              <a:rPr lang="en-US" sz="7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Central Question</a:t>
            </a:r>
            <a:endParaRPr lang="he-IL" sz="7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
        <p:nvSpPr>
          <p:cNvPr id="14" name="Rectangle 3"/>
          <p:cNvSpPr txBox="1">
            <a:spLocks noChangeArrowheads="1"/>
          </p:cNvSpPr>
          <p:nvPr/>
        </p:nvSpPr>
        <p:spPr>
          <a:xfrm>
            <a:off x="457200" y="3687763"/>
            <a:ext cx="8229600" cy="3170237"/>
          </a:xfrm>
          <a:prstGeom prst="rect">
            <a:avLst/>
          </a:prstGeom>
        </p:spPr>
        <p:txBody>
          <a:bodyPr vert="horz" anchor="b">
            <a:noAutofit/>
          </a:bodyPr>
          <a:lstStyle/>
          <a:p>
            <a:pPr marL="0" marR="0" lvl="0" indent="0" algn="ctr" defTabSz="914400" rtl="1" eaLnBrk="1" fontAlgn="auto" latinLnBrk="0" hangingPunct="1">
              <a:lnSpc>
                <a:spcPct val="120000"/>
              </a:lnSpc>
              <a:spcBef>
                <a:spcPct val="20000"/>
              </a:spcBef>
              <a:spcAft>
                <a:spcPts val="0"/>
              </a:spcAft>
              <a:buClr>
                <a:schemeClr val="accent1"/>
              </a:buClr>
              <a:buSzPct val="70000"/>
              <a:buFontTx/>
              <a:buNone/>
              <a:tabLst/>
              <a:defRPr/>
            </a:pPr>
            <a:endParaRPr kumimoji="0" lang="en-US" sz="4200" b="1" i="0" u="none" strike="noStrike" kern="1200" cap="none" spc="0" normalizeH="0" baseline="0" noProof="0" dirty="0">
              <a:ln>
                <a:noFill/>
              </a:ln>
              <a:solidFill>
                <a:schemeClr val="tx2">
                  <a:shade val="75000"/>
                </a:schemeClr>
              </a:solidFill>
              <a:effectLst/>
              <a:uLnTx/>
              <a:uFillTx/>
              <a:latin typeface="+mn-lt"/>
              <a:ea typeface="+mn-ea"/>
              <a:cs typeface="+mn-cs"/>
            </a:endParaRPr>
          </a:p>
        </p:txBody>
      </p:sp>
      <p:sp>
        <p:nvSpPr>
          <p:cNvPr id="15" name="Rectangle 3"/>
          <p:cNvSpPr txBox="1">
            <a:spLocks noChangeArrowheads="1"/>
          </p:cNvSpPr>
          <p:nvPr/>
        </p:nvSpPr>
        <p:spPr>
          <a:xfrm>
            <a:off x="381000" y="1981200"/>
            <a:ext cx="8229600" cy="3170237"/>
          </a:xfrm>
          <a:prstGeom prst="rect">
            <a:avLst/>
          </a:prstGeom>
        </p:spPr>
        <p:txBody>
          <a:bodyPr vert="horz" anchor="b">
            <a:noAutofit/>
          </a:bodyPr>
          <a:lstStyle/>
          <a:p>
            <a:pPr marL="0" marR="0" lvl="0" indent="0" algn="ctr" defTabSz="914400" rtl="1" eaLnBrk="1" fontAlgn="auto" latinLnBrk="0" hangingPunct="1">
              <a:lnSpc>
                <a:spcPct val="120000"/>
              </a:lnSpc>
              <a:spcBef>
                <a:spcPct val="20000"/>
              </a:spcBef>
              <a:spcAft>
                <a:spcPts val="0"/>
              </a:spcAft>
              <a:buClr>
                <a:schemeClr val="accent1"/>
              </a:buClr>
              <a:buSzPct val="70000"/>
              <a:buFontTx/>
              <a:buNone/>
              <a:tabLst/>
              <a:defRPr/>
            </a:pPr>
            <a:r>
              <a:rPr lang="en-US" sz="4200" b="1" dirty="0" smtClean="0"/>
              <a:t>How does a systematic inquiry, focused on the value of human dignity, lead to significant organizational change?</a:t>
            </a:r>
            <a:endParaRPr kumimoji="0" lang="en-US" sz="4200" b="1" i="0" u="none" strike="noStrike" kern="1200" cap="none" spc="0" normalizeH="0" baseline="0" noProof="0" dirty="0">
              <a:ln>
                <a:noFill/>
              </a:ln>
              <a:effectLst/>
              <a:uLnTx/>
              <a:uFillTx/>
            </a:endParaRPr>
          </a:p>
        </p:txBody>
      </p:sp>
      <p:pic>
        <p:nvPicPr>
          <p:cNvPr id="150530" name="Picture 2" descr="http://www.quest-hr.com/Images/Article/36.bmp"/>
          <p:cNvPicPr>
            <a:picLocks noChangeAspect="1" noChangeArrowheads="1"/>
          </p:cNvPicPr>
          <p:nvPr/>
        </p:nvPicPr>
        <p:blipFill>
          <a:blip r:embed="rId4" cstate="print"/>
          <a:srcRect/>
          <a:stretch>
            <a:fillRect/>
          </a:stretch>
        </p:blipFill>
        <p:spPr bwMode="auto">
          <a:xfrm>
            <a:off x="3657600" y="5257800"/>
            <a:ext cx="2286000" cy="1600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05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4276" name="Picture 4" descr="j0103816[1]"/>
          <p:cNvPicPr>
            <a:picLocks noGrp="1" noChangeAspect="1" noChangeArrowheads="1"/>
          </p:cNvPicPr>
          <p:nvPr>
            <p:ph sz="half" idx="1"/>
          </p:nvPr>
        </p:nvPicPr>
        <p:blipFill>
          <a:blip r:embed="rId3" cstate="print"/>
          <a:srcRect/>
          <a:stretch>
            <a:fillRect/>
          </a:stretch>
        </p:blipFill>
        <p:spPr>
          <a:xfrm>
            <a:off x="2819400" y="4953000"/>
            <a:ext cx="3352800" cy="1532467"/>
          </a:xfrm>
          <a:noFill/>
          <a:ln/>
        </p:spPr>
      </p:pic>
      <p:pic>
        <p:nvPicPr>
          <p:cNvPr id="54277" name="Picture 5" descr="logo 1"/>
          <p:cNvPicPr>
            <a:picLocks noChangeAspect="1" noChangeArrowheads="1"/>
          </p:cNvPicPr>
          <p:nvPr/>
        </p:nvPicPr>
        <p:blipFill>
          <a:blip r:embed="rId4" cstate="print"/>
          <a:srcRect/>
          <a:stretch>
            <a:fillRect/>
          </a:stretch>
        </p:blipFill>
        <p:spPr bwMode="auto">
          <a:xfrm>
            <a:off x="0" y="0"/>
            <a:ext cx="1524000" cy="766763"/>
          </a:xfrm>
          <a:prstGeom prst="rect">
            <a:avLst/>
          </a:prstGeom>
          <a:noFill/>
        </p:spPr>
      </p:pic>
      <p:sp>
        <p:nvSpPr>
          <p:cNvPr id="9" name="מלבן 8"/>
          <p:cNvSpPr/>
          <p:nvPr/>
        </p:nvSpPr>
        <p:spPr>
          <a:xfrm>
            <a:off x="0" y="1600200"/>
            <a:ext cx="9144000" cy="2862322"/>
          </a:xfrm>
          <a:prstGeom prst="rect">
            <a:avLst/>
          </a:prstGeom>
          <a:noFill/>
        </p:spPr>
        <p:txBody>
          <a:bodyPr wrap="square" lIns="91440" tIns="45720" rIns="91440" bIns="45720">
            <a:spAutoFit/>
          </a:bodyPr>
          <a:lstStyle/>
          <a:p>
            <a:pPr algn="ctr"/>
            <a:r>
              <a:rPr lang="en-US" sz="9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What is human dignity?</a:t>
            </a:r>
            <a:endParaRPr lang="he-IL" sz="9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4276"/>
                                        </p:tgtEl>
                                        <p:attrNameLst>
                                          <p:attrName>style.visibility</p:attrName>
                                        </p:attrNameLst>
                                      </p:cBhvr>
                                      <p:to>
                                        <p:strVal val="visible"/>
                                      </p:to>
                                    </p:set>
                                    <p:anim calcmode="lin" valueType="num">
                                      <p:cBhvr additive="base">
                                        <p:cTn id="7" dur="500" fill="hold"/>
                                        <p:tgtEl>
                                          <p:spTgt spid="54276"/>
                                        </p:tgtEl>
                                        <p:attrNameLst>
                                          <p:attrName>ppt_x</p:attrName>
                                        </p:attrNameLst>
                                      </p:cBhvr>
                                      <p:tavLst>
                                        <p:tav tm="0">
                                          <p:val>
                                            <p:strVal val="#ppt_x"/>
                                          </p:val>
                                        </p:tav>
                                        <p:tav tm="100000">
                                          <p:val>
                                            <p:strVal val="#ppt_x"/>
                                          </p:val>
                                        </p:tav>
                                      </p:tavLst>
                                    </p:anim>
                                    <p:anim calcmode="lin" valueType="num">
                                      <p:cBhvr additive="base">
                                        <p:cTn id="8" dur="500" fill="hold"/>
                                        <p:tgtEl>
                                          <p:spTgt spid="5427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9" name="Text Box 5"/>
          <p:cNvSpPr txBox="1">
            <a:spLocks noChangeArrowheads="1"/>
          </p:cNvSpPr>
          <p:nvPr/>
        </p:nvSpPr>
        <p:spPr bwMode="auto">
          <a:xfrm>
            <a:off x="0" y="2133600"/>
            <a:ext cx="9144000" cy="1384995"/>
          </a:xfrm>
          <a:prstGeom prst="rect">
            <a:avLst/>
          </a:prstGeom>
          <a:noFill/>
          <a:ln w="9525">
            <a:noFill/>
            <a:miter lim="800000"/>
            <a:headEnd/>
            <a:tailEnd/>
          </a:ln>
        </p:spPr>
        <p:txBody>
          <a:bodyPr wrap="square">
            <a:spAutoFit/>
          </a:bodyPr>
          <a:lstStyle/>
          <a:p>
            <a:pPr algn="ctr"/>
            <a:r>
              <a:rPr lang="en-US" sz="4200" b="1" dirty="0"/>
              <a:t>To show someone </a:t>
            </a:r>
            <a:r>
              <a:rPr lang="en-US" sz="4200" b="1" i="1" dirty="0"/>
              <a:t>outward</a:t>
            </a:r>
            <a:r>
              <a:rPr lang="en-US" sz="4200" b="1" dirty="0"/>
              <a:t> signs of acknowledgement</a:t>
            </a:r>
          </a:p>
        </p:txBody>
      </p:sp>
      <p:sp>
        <p:nvSpPr>
          <p:cNvPr id="169990" name="Text Box 6"/>
          <p:cNvSpPr txBox="1">
            <a:spLocks noChangeArrowheads="1"/>
          </p:cNvSpPr>
          <p:nvPr/>
        </p:nvSpPr>
        <p:spPr bwMode="auto">
          <a:xfrm>
            <a:off x="0" y="5516563"/>
            <a:ext cx="9144000" cy="738664"/>
          </a:xfrm>
          <a:prstGeom prst="rect">
            <a:avLst/>
          </a:prstGeom>
          <a:noFill/>
          <a:ln w="9525">
            <a:noFill/>
            <a:miter lim="800000"/>
            <a:headEnd/>
            <a:tailEnd/>
          </a:ln>
          <a:effectLst/>
        </p:spPr>
        <p:txBody>
          <a:bodyPr wrap="square">
            <a:spAutoFit/>
          </a:bodyPr>
          <a:lstStyle/>
          <a:p>
            <a:pPr algn="ctr" eaLnBrk="0" hangingPunct="0">
              <a:spcBef>
                <a:spcPct val="50000"/>
              </a:spcBef>
            </a:pPr>
            <a:r>
              <a:rPr lang="en-US" altLang="en-US" sz="4000" b="1" dirty="0">
                <a:solidFill>
                  <a:srgbClr val="006666"/>
                </a:solidFill>
                <a:effectLst>
                  <a:outerShdw blurRad="38100" dist="38100" dir="2700000" algn="tl">
                    <a:srgbClr val="C0C0C0"/>
                  </a:outerShdw>
                </a:effectLst>
                <a:latin typeface="Arial Unicode MS" pitchFamily="34" charset="-128"/>
                <a:ea typeface="Arial Unicode MS" pitchFamily="34" charset="-128"/>
                <a:cs typeface="Guttman Yad-Brush" pitchFamily="2" charset="-79"/>
              </a:rPr>
              <a:t>Honor is accorded due to one’s </a:t>
            </a:r>
            <a:r>
              <a:rPr lang="en-US" altLang="en-US" sz="4200" b="1" i="1" dirty="0">
                <a:solidFill>
                  <a:srgbClr val="006666"/>
                </a:solidFill>
                <a:effectLst>
                  <a:outerShdw blurRad="38100" dist="38100" dir="2700000" algn="tl">
                    <a:srgbClr val="C0C0C0"/>
                  </a:outerShdw>
                </a:effectLst>
                <a:latin typeface="Arial Unicode MS" pitchFamily="34" charset="-128"/>
                <a:ea typeface="Arial Unicode MS" pitchFamily="34" charset="-128"/>
                <a:cs typeface="Guttman Yad-Brush" pitchFamily="2" charset="-79"/>
              </a:rPr>
              <a:t>status</a:t>
            </a:r>
          </a:p>
        </p:txBody>
      </p:sp>
      <p:pic>
        <p:nvPicPr>
          <p:cNvPr id="169993" name="Picture 9" descr="File:Female officer saluting.jpg">
            <a:hlinkClick r:id="rId3"/>
          </p:cNvPr>
          <p:cNvPicPr>
            <a:picLocks noChangeAspect="1" noChangeArrowheads="1"/>
          </p:cNvPicPr>
          <p:nvPr/>
        </p:nvPicPr>
        <p:blipFill>
          <a:blip r:embed="rId4" cstate="print"/>
          <a:srcRect/>
          <a:stretch>
            <a:fillRect/>
          </a:stretch>
        </p:blipFill>
        <p:spPr bwMode="auto">
          <a:xfrm>
            <a:off x="3563938" y="3871913"/>
            <a:ext cx="2154237" cy="1428750"/>
          </a:xfrm>
          <a:prstGeom prst="rect">
            <a:avLst/>
          </a:prstGeom>
          <a:noFill/>
          <a:ln w="9525">
            <a:noFill/>
            <a:miter lim="800000"/>
            <a:headEnd/>
            <a:tailEnd/>
          </a:ln>
        </p:spPr>
      </p:pic>
      <p:pic>
        <p:nvPicPr>
          <p:cNvPr id="101384" name="Picture 8" descr="logo 1"/>
          <p:cNvPicPr>
            <a:picLocks noChangeAspect="1" noChangeArrowheads="1"/>
          </p:cNvPicPr>
          <p:nvPr/>
        </p:nvPicPr>
        <p:blipFill>
          <a:blip r:embed="rId5" cstate="print"/>
          <a:srcRect/>
          <a:stretch>
            <a:fillRect/>
          </a:stretch>
        </p:blipFill>
        <p:spPr bwMode="auto">
          <a:xfrm>
            <a:off x="0" y="0"/>
            <a:ext cx="1524000" cy="766763"/>
          </a:xfrm>
          <a:prstGeom prst="rect">
            <a:avLst/>
          </a:prstGeom>
          <a:noFill/>
        </p:spPr>
      </p:pic>
      <p:sp>
        <p:nvSpPr>
          <p:cNvPr id="10" name="מלבן 9"/>
          <p:cNvSpPr/>
          <p:nvPr/>
        </p:nvSpPr>
        <p:spPr>
          <a:xfrm>
            <a:off x="0" y="609600"/>
            <a:ext cx="9144000" cy="1477328"/>
          </a:xfrm>
          <a:prstGeom prst="rect">
            <a:avLst/>
          </a:prstGeom>
          <a:noFill/>
        </p:spPr>
        <p:txBody>
          <a:bodyPr wrap="square" lIns="91440" tIns="45720" rIns="91440" bIns="45720">
            <a:spAutoFit/>
          </a:bodyPr>
          <a:lstStyle/>
          <a:p>
            <a:pPr algn="ctr"/>
            <a:r>
              <a:rPr lang="en-US" sz="9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Honor</a:t>
            </a:r>
            <a:endParaRPr lang="he-IL" sz="9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9989"/>
                                        </p:tgtEl>
                                        <p:attrNameLst>
                                          <p:attrName>style.visibility</p:attrName>
                                        </p:attrNameLst>
                                      </p:cBhvr>
                                      <p:to>
                                        <p:strVal val="visible"/>
                                      </p:to>
                                    </p:set>
                                    <p:animEffect transition="in" filter="checkerboard(across)">
                                      <p:cBhvr>
                                        <p:cTn id="7" dur="500"/>
                                        <p:tgtEl>
                                          <p:spTgt spid="169989"/>
                                        </p:tgtEl>
                                      </p:cBhvr>
                                    </p:animEffect>
                                  </p:childTnLst>
                                </p:cTn>
                              </p:par>
                              <p:par>
                                <p:cTn id="8" presetID="1" presetClass="entr" presetSubtype="0" fill="hold" nodeType="withEffect">
                                  <p:stCondLst>
                                    <p:cond delay="0"/>
                                  </p:stCondLst>
                                  <p:childTnLst>
                                    <p:set>
                                      <p:cBhvr>
                                        <p:cTn id="9" dur="1" fill="hold">
                                          <p:stCondLst>
                                            <p:cond delay="0"/>
                                          </p:stCondLst>
                                        </p:cTn>
                                        <p:tgtEl>
                                          <p:spTgt spid="169993"/>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2" presetClass="entr" presetSubtype="8" fill="hold" grpId="0" nodeType="clickEffect">
                                  <p:stCondLst>
                                    <p:cond delay="0"/>
                                  </p:stCondLst>
                                  <p:childTnLst>
                                    <p:set>
                                      <p:cBhvr>
                                        <p:cTn id="13" dur="1" fill="hold">
                                          <p:stCondLst>
                                            <p:cond delay="0"/>
                                          </p:stCondLst>
                                        </p:cTn>
                                        <p:tgtEl>
                                          <p:spTgt spid="169990"/>
                                        </p:tgtEl>
                                        <p:attrNameLst>
                                          <p:attrName>style.visibility</p:attrName>
                                        </p:attrNameLst>
                                      </p:cBhvr>
                                      <p:to>
                                        <p:strVal val="visible"/>
                                      </p:to>
                                    </p:set>
                                    <p:animEffect transition="in" filter="slide(fromLeft)">
                                      <p:cBhvr>
                                        <p:cTn id="14" dur="500"/>
                                        <p:tgtEl>
                                          <p:spTgt spid="1699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9" grpId="0" autoUpdateAnimBg="0"/>
      <p:bldP spid="169990"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6" name="Text Box 4"/>
          <p:cNvSpPr txBox="1">
            <a:spLocks noChangeArrowheads="1"/>
          </p:cNvSpPr>
          <p:nvPr/>
        </p:nvSpPr>
        <p:spPr bwMode="auto">
          <a:xfrm>
            <a:off x="3492500" y="2514600"/>
            <a:ext cx="5651500" cy="2677656"/>
          </a:xfrm>
          <a:prstGeom prst="rect">
            <a:avLst/>
          </a:prstGeom>
          <a:noFill/>
          <a:ln w="9525">
            <a:noFill/>
            <a:miter lim="800000"/>
            <a:headEnd/>
            <a:tailEnd/>
          </a:ln>
        </p:spPr>
        <p:txBody>
          <a:bodyPr wrap="square">
            <a:spAutoFit/>
          </a:bodyPr>
          <a:lstStyle/>
          <a:p>
            <a:pPr algn="ctr"/>
            <a:r>
              <a:rPr lang="en-US" sz="4200" b="1" dirty="0"/>
              <a:t>To acknowledge someone for their deeds, achievement, abilities, etc.</a:t>
            </a:r>
            <a:endParaRPr lang="en-US" altLang="en-US" sz="4200" b="1" dirty="0"/>
          </a:p>
        </p:txBody>
      </p:sp>
      <p:sp>
        <p:nvSpPr>
          <p:cNvPr id="172037" name="Text Box 5"/>
          <p:cNvSpPr txBox="1">
            <a:spLocks noChangeArrowheads="1"/>
          </p:cNvSpPr>
          <p:nvPr/>
        </p:nvSpPr>
        <p:spPr bwMode="auto">
          <a:xfrm>
            <a:off x="0" y="5483225"/>
            <a:ext cx="9144000" cy="677108"/>
          </a:xfrm>
          <a:prstGeom prst="rect">
            <a:avLst/>
          </a:prstGeom>
          <a:noFill/>
          <a:ln w="9525">
            <a:noFill/>
            <a:miter lim="800000"/>
            <a:headEnd/>
            <a:tailEnd/>
          </a:ln>
          <a:effectLst/>
        </p:spPr>
        <p:txBody>
          <a:bodyPr wrap="square">
            <a:spAutoFit/>
          </a:bodyPr>
          <a:lstStyle/>
          <a:p>
            <a:pPr algn="ctr" eaLnBrk="0" hangingPunct="0">
              <a:spcBef>
                <a:spcPct val="50000"/>
              </a:spcBef>
            </a:pPr>
            <a:r>
              <a:rPr lang="en-US" altLang="en-US" sz="3800" b="1" dirty="0">
                <a:solidFill>
                  <a:srgbClr val="006666"/>
                </a:solidFill>
                <a:effectLst>
                  <a:outerShdw blurRad="38100" dist="38100" dir="2700000" algn="tl">
                    <a:srgbClr val="C0C0C0"/>
                  </a:outerShdw>
                </a:effectLst>
                <a:latin typeface="Arial Unicode MS" pitchFamily="34" charset="-128"/>
                <a:ea typeface="Arial Unicode MS" pitchFamily="34" charset="-128"/>
                <a:cs typeface="Guttman Yad-Brush" pitchFamily="2" charset="-79"/>
              </a:rPr>
              <a:t>Respect is accorded due to one’s </a:t>
            </a:r>
            <a:r>
              <a:rPr lang="en-US" altLang="en-US" sz="3800" b="1" i="1" dirty="0">
                <a:solidFill>
                  <a:srgbClr val="006666"/>
                </a:solidFill>
                <a:effectLst>
                  <a:outerShdw blurRad="38100" dist="38100" dir="2700000" algn="tl">
                    <a:srgbClr val="C0C0C0"/>
                  </a:outerShdw>
                </a:effectLst>
                <a:latin typeface="Arial Unicode MS" pitchFamily="34" charset="-128"/>
                <a:ea typeface="Arial Unicode MS" pitchFamily="34" charset="-128"/>
                <a:cs typeface="Guttman Yad-Brush" pitchFamily="2" charset="-79"/>
              </a:rPr>
              <a:t>actions</a:t>
            </a:r>
          </a:p>
        </p:txBody>
      </p:sp>
      <p:pic>
        <p:nvPicPr>
          <p:cNvPr id="172040" name="Picture 8" descr="20041005"/>
          <p:cNvPicPr>
            <a:picLocks noChangeAspect="1" noChangeArrowheads="1"/>
          </p:cNvPicPr>
          <p:nvPr/>
        </p:nvPicPr>
        <p:blipFill>
          <a:blip r:embed="rId3" cstate="print"/>
          <a:srcRect/>
          <a:stretch>
            <a:fillRect/>
          </a:stretch>
        </p:blipFill>
        <p:spPr bwMode="auto">
          <a:xfrm>
            <a:off x="827088" y="2708275"/>
            <a:ext cx="2235200" cy="2471738"/>
          </a:xfrm>
          <a:prstGeom prst="rect">
            <a:avLst/>
          </a:prstGeom>
          <a:noFill/>
          <a:ln w="9525">
            <a:noFill/>
            <a:miter lim="800000"/>
            <a:headEnd/>
            <a:tailEnd/>
          </a:ln>
        </p:spPr>
      </p:pic>
      <p:pic>
        <p:nvPicPr>
          <p:cNvPr id="103432" name="Picture 8" descr="logo 1"/>
          <p:cNvPicPr>
            <a:picLocks noChangeAspect="1" noChangeArrowheads="1"/>
          </p:cNvPicPr>
          <p:nvPr/>
        </p:nvPicPr>
        <p:blipFill>
          <a:blip r:embed="rId4" cstate="print"/>
          <a:srcRect/>
          <a:stretch>
            <a:fillRect/>
          </a:stretch>
        </p:blipFill>
        <p:spPr bwMode="auto">
          <a:xfrm>
            <a:off x="0" y="0"/>
            <a:ext cx="1524000" cy="766763"/>
          </a:xfrm>
          <a:prstGeom prst="rect">
            <a:avLst/>
          </a:prstGeom>
          <a:noFill/>
        </p:spPr>
      </p:pic>
      <p:sp>
        <p:nvSpPr>
          <p:cNvPr id="10" name="מלבן 9"/>
          <p:cNvSpPr/>
          <p:nvPr/>
        </p:nvSpPr>
        <p:spPr>
          <a:xfrm>
            <a:off x="0" y="609600"/>
            <a:ext cx="9144000" cy="1477328"/>
          </a:xfrm>
          <a:prstGeom prst="rect">
            <a:avLst/>
          </a:prstGeom>
          <a:noFill/>
        </p:spPr>
        <p:txBody>
          <a:bodyPr wrap="square" lIns="91440" tIns="45720" rIns="91440" bIns="45720">
            <a:spAutoFit/>
          </a:bodyPr>
          <a:lstStyle/>
          <a:p>
            <a:pPr algn="ctr"/>
            <a:r>
              <a:rPr lang="en-US" sz="9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Respect</a:t>
            </a:r>
            <a:endParaRPr lang="he-IL" sz="9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2036"/>
                                        </p:tgtEl>
                                        <p:attrNameLst>
                                          <p:attrName>style.visibility</p:attrName>
                                        </p:attrNameLst>
                                      </p:cBhvr>
                                      <p:to>
                                        <p:strVal val="visible"/>
                                      </p:to>
                                    </p:set>
                                    <p:animEffect transition="in" filter="checkerboard(across)">
                                      <p:cBhvr>
                                        <p:cTn id="7" dur="500"/>
                                        <p:tgtEl>
                                          <p:spTgt spid="172036"/>
                                        </p:tgtEl>
                                      </p:cBhvr>
                                    </p:animEffect>
                                  </p:childTnLst>
                                </p:cTn>
                              </p:par>
                              <p:par>
                                <p:cTn id="8" presetID="1" presetClass="entr" presetSubtype="0" fill="hold" nodeType="withEffect">
                                  <p:stCondLst>
                                    <p:cond delay="0"/>
                                  </p:stCondLst>
                                  <p:childTnLst>
                                    <p:set>
                                      <p:cBhvr>
                                        <p:cTn id="9" dur="1" fill="hold">
                                          <p:stCondLst>
                                            <p:cond delay="0"/>
                                          </p:stCondLst>
                                        </p:cTn>
                                        <p:tgtEl>
                                          <p:spTgt spid="172040"/>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2" presetClass="entr" presetSubtype="8" fill="hold" grpId="0" nodeType="clickEffect">
                                  <p:stCondLst>
                                    <p:cond delay="0"/>
                                  </p:stCondLst>
                                  <p:childTnLst>
                                    <p:set>
                                      <p:cBhvr>
                                        <p:cTn id="13" dur="1" fill="hold">
                                          <p:stCondLst>
                                            <p:cond delay="0"/>
                                          </p:stCondLst>
                                        </p:cTn>
                                        <p:tgtEl>
                                          <p:spTgt spid="172037"/>
                                        </p:tgtEl>
                                        <p:attrNameLst>
                                          <p:attrName>style.visibility</p:attrName>
                                        </p:attrNameLst>
                                      </p:cBhvr>
                                      <p:to>
                                        <p:strVal val="visible"/>
                                      </p:to>
                                    </p:set>
                                    <p:animEffect transition="in" filter="slide(fromLeft)">
                                      <p:cBhvr>
                                        <p:cTn id="14" dur="500"/>
                                        <p:tgtEl>
                                          <p:spTgt spid="1720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6" grpId="0" autoUpdateAnimBg="0"/>
      <p:bldP spid="172037"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4" name="Text Box 4"/>
          <p:cNvSpPr txBox="1">
            <a:spLocks noChangeArrowheads="1"/>
          </p:cNvSpPr>
          <p:nvPr/>
        </p:nvSpPr>
        <p:spPr bwMode="auto">
          <a:xfrm>
            <a:off x="0" y="2743200"/>
            <a:ext cx="5219700" cy="2677656"/>
          </a:xfrm>
          <a:prstGeom prst="rect">
            <a:avLst/>
          </a:prstGeom>
          <a:noFill/>
          <a:ln w="9525">
            <a:noFill/>
            <a:miter lim="800000"/>
            <a:headEnd/>
            <a:tailEnd/>
          </a:ln>
        </p:spPr>
        <p:txBody>
          <a:bodyPr wrap="square">
            <a:spAutoFit/>
          </a:bodyPr>
          <a:lstStyle/>
          <a:p>
            <a:pPr algn="ctr" eaLnBrk="0" hangingPunct="0">
              <a:spcBef>
                <a:spcPct val="50000"/>
              </a:spcBef>
            </a:pPr>
            <a:r>
              <a:rPr lang="en-US" sz="4200" b="1" dirty="0"/>
              <a:t>To acknowledge the </a:t>
            </a:r>
            <a:r>
              <a:rPr lang="en-US" sz="4200" b="1" i="1" dirty="0"/>
              <a:t>humanity</a:t>
            </a:r>
            <a:r>
              <a:rPr lang="en-US" sz="4200" b="1" dirty="0"/>
              <a:t> that exists in each person</a:t>
            </a:r>
            <a:endParaRPr lang="en-US" altLang="en-US" sz="4200" b="1" dirty="0"/>
          </a:p>
        </p:txBody>
      </p:sp>
      <p:sp>
        <p:nvSpPr>
          <p:cNvPr id="174085" name="Text Box 5"/>
          <p:cNvSpPr txBox="1">
            <a:spLocks noChangeArrowheads="1"/>
          </p:cNvSpPr>
          <p:nvPr/>
        </p:nvSpPr>
        <p:spPr bwMode="auto">
          <a:xfrm>
            <a:off x="0" y="5534561"/>
            <a:ext cx="9144000" cy="1323439"/>
          </a:xfrm>
          <a:prstGeom prst="rect">
            <a:avLst/>
          </a:prstGeom>
          <a:noFill/>
          <a:ln w="9525">
            <a:noFill/>
            <a:miter lim="800000"/>
            <a:headEnd/>
            <a:tailEnd/>
          </a:ln>
          <a:effectLst/>
        </p:spPr>
        <p:txBody>
          <a:bodyPr wrap="square">
            <a:spAutoFit/>
          </a:bodyPr>
          <a:lstStyle/>
          <a:p>
            <a:pPr algn="ctr" eaLnBrk="0" hangingPunct="0">
              <a:spcBef>
                <a:spcPct val="50000"/>
              </a:spcBef>
            </a:pPr>
            <a:r>
              <a:rPr lang="en-US" altLang="en-US" sz="4000" b="1" dirty="0">
                <a:solidFill>
                  <a:srgbClr val="006666"/>
                </a:solidFill>
                <a:effectLst>
                  <a:outerShdw blurRad="38100" dist="38100" dir="2700000" algn="tl">
                    <a:srgbClr val="C0C0C0"/>
                  </a:outerShdw>
                </a:effectLst>
                <a:latin typeface="Arial Unicode MS" pitchFamily="34" charset="-128"/>
                <a:ea typeface="Arial Unicode MS" pitchFamily="34" charset="-128"/>
                <a:cs typeface="Guttman Yad-Brush" pitchFamily="2" charset="-79"/>
              </a:rPr>
              <a:t>Dignity is accorded to a person </a:t>
            </a:r>
            <a:br>
              <a:rPr lang="en-US" altLang="en-US" sz="4000" b="1" dirty="0">
                <a:solidFill>
                  <a:srgbClr val="006666"/>
                </a:solidFill>
                <a:effectLst>
                  <a:outerShdw blurRad="38100" dist="38100" dir="2700000" algn="tl">
                    <a:srgbClr val="C0C0C0"/>
                  </a:outerShdw>
                </a:effectLst>
                <a:latin typeface="Arial Unicode MS" pitchFamily="34" charset="-128"/>
                <a:ea typeface="Arial Unicode MS" pitchFamily="34" charset="-128"/>
                <a:cs typeface="Guttman Yad-Brush" pitchFamily="2" charset="-79"/>
              </a:rPr>
            </a:br>
            <a:r>
              <a:rPr lang="en-US" altLang="en-US" sz="4000" b="1" dirty="0">
                <a:solidFill>
                  <a:srgbClr val="006666"/>
                </a:solidFill>
                <a:effectLst>
                  <a:outerShdw blurRad="38100" dist="38100" dir="2700000" algn="tl">
                    <a:srgbClr val="C0C0C0"/>
                  </a:outerShdw>
                </a:effectLst>
                <a:latin typeface="Arial Unicode MS" pitchFamily="34" charset="-128"/>
                <a:ea typeface="Arial Unicode MS" pitchFamily="34" charset="-128"/>
                <a:cs typeface="Guttman Yad-Brush" pitchFamily="2" charset="-79"/>
              </a:rPr>
              <a:t>inasmuch he/she is a </a:t>
            </a:r>
            <a:r>
              <a:rPr lang="en-US" altLang="en-US" sz="4000" b="1" i="1" dirty="0">
                <a:solidFill>
                  <a:srgbClr val="006666"/>
                </a:solidFill>
                <a:effectLst>
                  <a:outerShdw blurRad="38100" dist="38100" dir="2700000" algn="tl">
                    <a:srgbClr val="C0C0C0"/>
                  </a:outerShdw>
                </a:effectLst>
                <a:latin typeface="Arial Unicode MS" pitchFamily="34" charset="-128"/>
                <a:ea typeface="Arial Unicode MS" pitchFamily="34" charset="-128"/>
                <a:cs typeface="Guttman Yad-Brush" pitchFamily="2" charset="-79"/>
              </a:rPr>
              <a:t>human being</a:t>
            </a:r>
            <a:r>
              <a:rPr lang="en-US" altLang="en-US" sz="4000" b="1" dirty="0">
                <a:solidFill>
                  <a:srgbClr val="006666"/>
                </a:solidFill>
                <a:ea typeface="Arial Unicode MS" pitchFamily="34" charset="-128"/>
                <a:cs typeface="Guttman Yad-Brush" pitchFamily="2" charset="-79"/>
              </a:rPr>
              <a:t> </a:t>
            </a:r>
          </a:p>
        </p:txBody>
      </p:sp>
      <p:pic>
        <p:nvPicPr>
          <p:cNvPr id="174088" name="Picture 8" descr="diverse-girls"/>
          <p:cNvPicPr>
            <a:picLocks noChangeAspect="1" noChangeArrowheads="1"/>
          </p:cNvPicPr>
          <p:nvPr/>
        </p:nvPicPr>
        <p:blipFill>
          <a:blip r:embed="rId3" cstate="print"/>
          <a:srcRect/>
          <a:stretch>
            <a:fillRect/>
          </a:stretch>
        </p:blipFill>
        <p:spPr bwMode="auto">
          <a:xfrm>
            <a:off x="5580063" y="2768600"/>
            <a:ext cx="2714625" cy="1803400"/>
          </a:xfrm>
          <a:prstGeom prst="rect">
            <a:avLst/>
          </a:prstGeom>
          <a:noFill/>
          <a:ln w="9525">
            <a:noFill/>
            <a:miter lim="800000"/>
            <a:headEnd/>
            <a:tailEnd/>
          </a:ln>
        </p:spPr>
      </p:pic>
      <p:pic>
        <p:nvPicPr>
          <p:cNvPr id="105480" name="Picture 8" descr="logo 1"/>
          <p:cNvPicPr>
            <a:picLocks noChangeAspect="1" noChangeArrowheads="1"/>
          </p:cNvPicPr>
          <p:nvPr/>
        </p:nvPicPr>
        <p:blipFill>
          <a:blip r:embed="rId4" cstate="print"/>
          <a:srcRect/>
          <a:stretch>
            <a:fillRect/>
          </a:stretch>
        </p:blipFill>
        <p:spPr bwMode="auto">
          <a:xfrm>
            <a:off x="0" y="0"/>
            <a:ext cx="1524000" cy="766763"/>
          </a:xfrm>
          <a:prstGeom prst="rect">
            <a:avLst/>
          </a:prstGeom>
          <a:noFill/>
        </p:spPr>
      </p:pic>
      <p:sp>
        <p:nvSpPr>
          <p:cNvPr id="10" name="מלבן 9"/>
          <p:cNvSpPr/>
          <p:nvPr/>
        </p:nvSpPr>
        <p:spPr>
          <a:xfrm>
            <a:off x="0" y="762000"/>
            <a:ext cx="9144000" cy="1477328"/>
          </a:xfrm>
          <a:prstGeom prst="rect">
            <a:avLst/>
          </a:prstGeom>
          <a:noFill/>
        </p:spPr>
        <p:txBody>
          <a:bodyPr wrap="square" lIns="91440" tIns="45720" rIns="91440" bIns="45720">
            <a:spAutoFit/>
          </a:bodyPr>
          <a:lstStyle/>
          <a:p>
            <a:pPr algn="ctr"/>
            <a:r>
              <a:rPr lang="en-US" sz="9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Dignity</a:t>
            </a:r>
            <a:endParaRPr lang="he-IL" sz="9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4084"/>
                                        </p:tgtEl>
                                        <p:attrNameLst>
                                          <p:attrName>style.visibility</p:attrName>
                                        </p:attrNameLst>
                                      </p:cBhvr>
                                      <p:to>
                                        <p:strVal val="visible"/>
                                      </p:to>
                                    </p:set>
                                    <p:animEffect transition="in" filter="checkerboard(across)">
                                      <p:cBhvr>
                                        <p:cTn id="7" dur="500"/>
                                        <p:tgtEl>
                                          <p:spTgt spid="174084"/>
                                        </p:tgtEl>
                                      </p:cBhvr>
                                    </p:animEffect>
                                  </p:childTnLst>
                                </p:cTn>
                              </p:par>
                              <p:par>
                                <p:cTn id="8" presetID="9" presetClass="entr" presetSubtype="0" fill="hold" nodeType="withEffect">
                                  <p:stCondLst>
                                    <p:cond delay="0"/>
                                  </p:stCondLst>
                                  <p:childTnLst>
                                    <p:set>
                                      <p:cBhvr>
                                        <p:cTn id="9" dur="1" fill="hold">
                                          <p:stCondLst>
                                            <p:cond delay="0"/>
                                          </p:stCondLst>
                                        </p:cTn>
                                        <p:tgtEl>
                                          <p:spTgt spid="174088"/>
                                        </p:tgtEl>
                                        <p:attrNameLst>
                                          <p:attrName>style.visibility</p:attrName>
                                        </p:attrNameLst>
                                      </p:cBhvr>
                                      <p:to>
                                        <p:strVal val="visible"/>
                                      </p:to>
                                    </p:set>
                                    <p:animEffect transition="in" filter="dissolve">
                                      <p:cBhvr>
                                        <p:cTn id="10" dur="500"/>
                                        <p:tgtEl>
                                          <p:spTgt spid="174088"/>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74085"/>
                                        </p:tgtEl>
                                        <p:attrNameLst>
                                          <p:attrName>style.visibility</p:attrName>
                                        </p:attrNameLst>
                                      </p:cBhvr>
                                      <p:to>
                                        <p:strVal val="visible"/>
                                      </p:to>
                                    </p:set>
                                    <p:animEffect transition="in" filter="slide(fromBottom)">
                                      <p:cBhvr>
                                        <p:cTn id="15" dur="500"/>
                                        <p:tgtEl>
                                          <p:spTgt spid="1740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4" grpId="0" autoUpdateAnimBg="0"/>
      <p:bldP spid="174085"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4" name="AutoShape 6"/>
          <p:cNvSpPr>
            <a:spLocks noChangeArrowheads="1"/>
          </p:cNvSpPr>
          <p:nvPr/>
        </p:nvSpPr>
        <p:spPr bwMode="auto">
          <a:xfrm flipH="1">
            <a:off x="685800" y="2482850"/>
            <a:ext cx="1873250" cy="936625"/>
          </a:xfrm>
          <a:prstGeom prst="roundRect">
            <a:avLst>
              <a:gd name="adj" fmla="val 16667"/>
            </a:avLst>
          </a:prstGeom>
          <a:solidFill>
            <a:srgbClr val="006666">
              <a:alpha val="79999"/>
            </a:srgbClr>
          </a:solidFill>
          <a:ln w="9525" algn="ctr">
            <a:noFill/>
            <a:round/>
            <a:headEnd/>
            <a:tailEnd/>
          </a:ln>
        </p:spPr>
        <p:txBody>
          <a:bodyPr wrap="none" anchor="ctr"/>
          <a:lstStyle/>
          <a:p>
            <a:pPr algn="ctr"/>
            <a:r>
              <a:rPr lang="en-US" sz="2800" b="1" dirty="0">
                <a:solidFill>
                  <a:schemeClr val="bg1"/>
                </a:solidFill>
                <a:cs typeface="Guttman Yad-Brush" pitchFamily="2" charset="-79"/>
              </a:rPr>
              <a:t>Honor</a:t>
            </a:r>
          </a:p>
        </p:txBody>
      </p:sp>
      <p:sp>
        <p:nvSpPr>
          <p:cNvPr id="176135" name="AutoShape 7"/>
          <p:cNvSpPr>
            <a:spLocks noChangeArrowheads="1"/>
          </p:cNvSpPr>
          <p:nvPr/>
        </p:nvSpPr>
        <p:spPr bwMode="auto">
          <a:xfrm flipH="1">
            <a:off x="685800" y="4930775"/>
            <a:ext cx="1873250" cy="936625"/>
          </a:xfrm>
          <a:prstGeom prst="roundRect">
            <a:avLst>
              <a:gd name="adj" fmla="val 16667"/>
            </a:avLst>
          </a:prstGeom>
          <a:solidFill>
            <a:srgbClr val="006666">
              <a:alpha val="79999"/>
            </a:srgbClr>
          </a:solidFill>
          <a:ln w="9525" algn="ctr">
            <a:noFill/>
            <a:round/>
            <a:headEnd/>
            <a:tailEnd/>
          </a:ln>
        </p:spPr>
        <p:txBody>
          <a:bodyPr wrap="none" anchor="ctr"/>
          <a:lstStyle/>
          <a:p>
            <a:pPr algn="ctr"/>
            <a:r>
              <a:rPr lang="en-US" sz="2800" b="1">
                <a:solidFill>
                  <a:schemeClr val="bg1"/>
                </a:solidFill>
                <a:cs typeface="Guttman Yad-Brush" pitchFamily="2" charset="-79"/>
              </a:rPr>
              <a:t>Dignity</a:t>
            </a:r>
          </a:p>
        </p:txBody>
      </p:sp>
      <p:sp>
        <p:nvSpPr>
          <p:cNvPr id="176136" name="AutoShape 8"/>
          <p:cNvSpPr>
            <a:spLocks noChangeArrowheads="1"/>
          </p:cNvSpPr>
          <p:nvPr/>
        </p:nvSpPr>
        <p:spPr bwMode="auto">
          <a:xfrm flipH="1">
            <a:off x="685800" y="3706813"/>
            <a:ext cx="1873250" cy="936625"/>
          </a:xfrm>
          <a:prstGeom prst="roundRect">
            <a:avLst>
              <a:gd name="adj" fmla="val 16667"/>
            </a:avLst>
          </a:prstGeom>
          <a:solidFill>
            <a:srgbClr val="006666">
              <a:alpha val="79999"/>
            </a:srgbClr>
          </a:solidFill>
          <a:ln w="9525" algn="ctr">
            <a:noFill/>
            <a:round/>
            <a:headEnd/>
            <a:tailEnd/>
          </a:ln>
        </p:spPr>
        <p:txBody>
          <a:bodyPr wrap="none" anchor="ctr"/>
          <a:lstStyle/>
          <a:p>
            <a:pPr algn="ctr"/>
            <a:r>
              <a:rPr lang="en-US" sz="2800" b="1">
                <a:solidFill>
                  <a:schemeClr val="bg1"/>
                </a:solidFill>
                <a:cs typeface="Guttman Yad-Brush" pitchFamily="2" charset="-79"/>
              </a:rPr>
              <a:t>Respect</a:t>
            </a:r>
          </a:p>
        </p:txBody>
      </p:sp>
      <p:sp>
        <p:nvSpPr>
          <p:cNvPr id="176137" name="AutoShape 9"/>
          <p:cNvSpPr>
            <a:spLocks noChangeArrowheads="1"/>
          </p:cNvSpPr>
          <p:nvPr/>
        </p:nvSpPr>
        <p:spPr bwMode="auto">
          <a:xfrm flipH="1">
            <a:off x="3581400" y="2478088"/>
            <a:ext cx="4876800" cy="936625"/>
          </a:xfrm>
          <a:prstGeom prst="roundRect">
            <a:avLst>
              <a:gd name="adj" fmla="val 16667"/>
            </a:avLst>
          </a:prstGeom>
          <a:solidFill>
            <a:srgbClr val="006666">
              <a:alpha val="20000"/>
            </a:srgbClr>
          </a:solidFill>
          <a:ln w="9525" algn="ctr">
            <a:solidFill>
              <a:srgbClr val="006666"/>
            </a:solidFill>
            <a:round/>
            <a:headEnd/>
            <a:tailEnd/>
          </a:ln>
        </p:spPr>
        <p:txBody>
          <a:bodyPr wrap="none" anchor="ctr"/>
          <a:lstStyle/>
          <a:p>
            <a:pPr algn="ctr"/>
            <a:r>
              <a:rPr lang="en-US" altLang="en-US" sz="2400" b="1" dirty="0">
                <a:effectLst>
                  <a:outerShdw blurRad="38100" dist="38100" dir="2700000" algn="tl">
                    <a:srgbClr val="FFFFFF"/>
                  </a:outerShdw>
                </a:effectLst>
              </a:rPr>
              <a:t>Accorded due to one’s </a:t>
            </a:r>
            <a:r>
              <a:rPr lang="en-US" altLang="en-US" sz="2400" b="1" i="1" dirty="0">
                <a:effectLst>
                  <a:outerShdw blurRad="38100" dist="38100" dir="2700000" algn="tl">
                    <a:srgbClr val="FFFFFF"/>
                  </a:outerShdw>
                </a:effectLst>
              </a:rPr>
              <a:t>status</a:t>
            </a:r>
            <a:endParaRPr lang="en-US" sz="2400" b="1" i="1" dirty="0">
              <a:effectLst>
                <a:outerShdw blurRad="38100" dist="38100" dir="2700000" algn="tl">
                  <a:srgbClr val="FFFFFF"/>
                </a:outerShdw>
              </a:effectLst>
            </a:endParaRPr>
          </a:p>
        </p:txBody>
      </p:sp>
      <p:sp>
        <p:nvSpPr>
          <p:cNvPr id="176138" name="AutoShape 10"/>
          <p:cNvSpPr>
            <a:spLocks noChangeArrowheads="1"/>
          </p:cNvSpPr>
          <p:nvPr/>
        </p:nvSpPr>
        <p:spPr bwMode="auto">
          <a:xfrm flipH="1">
            <a:off x="3581400" y="3702050"/>
            <a:ext cx="4876800" cy="936625"/>
          </a:xfrm>
          <a:prstGeom prst="roundRect">
            <a:avLst>
              <a:gd name="adj" fmla="val 16667"/>
            </a:avLst>
          </a:prstGeom>
          <a:solidFill>
            <a:srgbClr val="006666">
              <a:alpha val="20000"/>
            </a:srgbClr>
          </a:solidFill>
          <a:ln w="9525" algn="ctr">
            <a:solidFill>
              <a:srgbClr val="006666"/>
            </a:solidFill>
            <a:round/>
            <a:headEnd/>
            <a:tailEnd/>
          </a:ln>
        </p:spPr>
        <p:txBody>
          <a:bodyPr wrap="none" anchor="ctr"/>
          <a:lstStyle/>
          <a:p>
            <a:pPr algn="ctr"/>
            <a:r>
              <a:rPr lang="en-US" altLang="en-US" sz="2400" b="1">
                <a:effectLst>
                  <a:outerShdw blurRad="38100" dist="38100" dir="2700000" algn="tl">
                    <a:srgbClr val="FFFFFF"/>
                  </a:outerShdw>
                </a:effectLst>
              </a:rPr>
              <a:t>Accorded due to one’s </a:t>
            </a:r>
            <a:r>
              <a:rPr lang="en-US" altLang="en-US" sz="2400" b="1" i="1">
                <a:effectLst>
                  <a:outerShdw blurRad="38100" dist="38100" dir="2700000" algn="tl">
                    <a:srgbClr val="FFFFFF"/>
                  </a:outerShdw>
                </a:effectLst>
              </a:rPr>
              <a:t>actions</a:t>
            </a:r>
            <a:endParaRPr lang="en-US" sz="2400" b="1" i="1">
              <a:effectLst>
                <a:outerShdw blurRad="38100" dist="38100" dir="2700000" algn="tl">
                  <a:srgbClr val="FFFFFF"/>
                </a:outerShdw>
              </a:effectLst>
            </a:endParaRPr>
          </a:p>
        </p:txBody>
      </p:sp>
      <p:sp>
        <p:nvSpPr>
          <p:cNvPr id="176139" name="AutoShape 11"/>
          <p:cNvSpPr>
            <a:spLocks noChangeArrowheads="1"/>
          </p:cNvSpPr>
          <p:nvPr/>
        </p:nvSpPr>
        <p:spPr bwMode="auto">
          <a:xfrm flipH="1">
            <a:off x="3581400" y="4926013"/>
            <a:ext cx="4876800" cy="936625"/>
          </a:xfrm>
          <a:prstGeom prst="roundRect">
            <a:avLst>
              <a:gd name="adj" fmla="val 16667"/>
            </a:avLst>
          </a:prstGeom>
          <a:solidFill>
            <a:srgbClr val="006666">
              <a:alpha val="20000"/>
            </a:srgbClr>
          </a:solidFill>
          <a:ln w="9525" algn="ctr">
            <a:solidFill>
              <a:srgbClr val="006666"/>
            </a:solidFill>
            <a:round/>
            <a:headEnd/>
            <a:tailEnd/>
          </a:ln>
        </p:spPr>
        <p:txBody>
          <a:bodyPr wrap="none" anchor="ctr"/>
          <a:lstStyle/>
          <a:p>
            <a:pPr algn="ctr"/>
            <a:r>
              <a:rPr lang="en-US" altLang="en-US" sz="2400" b="1">
                <a:effectLst>
                  <a:outerShdw blurRad="38100" dist="38100" dir="2700000" algn="tl">
                    <a:srgbClr val="FFFFFF"/>
                  </a:outerShdw>
                </a:effectLst>
              </a:rPr>
              <a:t>Accorded to a person inasmuch </a:t>
            </a:r>
            <a:br>
              <a:rPr lang="en-US" altLang="en-US" sz="2400" b="1">
                <a:effectLst>
                  <a:outerShdw blurRad="38100" dist="38100" dir="2700000" algn="tl">
                    <a:srgbClr val="FFFFFF"/>
                  </a:outerShdw>
                </a:effectLst>
              </a:rPr>
            </a:br>
            <a:r>
              <a:rPr lang="en-US" altLang="en-US" sz="2400" b="1">
                <a:effectLst>
                  <a:outerShdw blurRad="38100" dist="38100" dir="2700000" algn="tl">
                    <a:srgbClr val="FFFFFF"/>
                  </a:outerShdw>
                </a:effectLst>
              </a:rPr>
              <a:t>he/she is a </a:t>
            </a:r>
            <a:r>
              <a:rPr lang="en-US" altLang="en-US" sz="2400" b="1" i="1">
                <a:effectLst>
                  <a:outerShdw blurRad="38100" dist="38100" dir="2700000" algn="tl">
                    <a:srgbClr val="FFFFFF"/>
                  </a:outerShdw>
                </a:effectLst>
              </a:rPr>
              <a:t>human being</a:t>
            </a:r>
            <a:endParaRPr lang="en-US" sz="2400" b="1" i="1">
              <a:effectLst>
                <a:outerShdw blurRad="38100" dist="38100" dir="2700000" algn="tl">
                  <a:srgbClr val="FFFFFF"/>
                </a:outerShdw>
              </a:effectLst>
            </a:endParaRPr>
          </a:p>
        </p:txBody>
      </p:sp>
      <p:sp>
        <p:nvSpPr>
          <p:cNvPr id="176141" name="Line 13"/>
          <p:cNvSpPr>
            <a:spLocks noChangeShapeType="1"/>
          </p:cNvSpPr>
          <p:nvPr/>
        </p:nvSpPr>
        <p:spPr bwMode="auto">
          <a:xfrm>
            <a:off x="2819400" y="2933700"/>
            <a:ext cx="504825" cy="0"/>
          </a:xfrm>
          <a:prstGeom prst="line">
            <a:avLst/>
          </a:prstGeom>
          <a:noFill/>
          <a:ln w="47625">
            <a:solidFill>
              <a:srgbClr val="D05400"/>
            </a:solidFill>
            <a:round/>
            <a:headEnd/>
            <a:tailEnd type="triangle" w="med" len="med"/>
          </a:ln>
        </p:spPr>
        <p:txBody>
          <a:bodyPr/>
          <a:lstStyle/>
          <a:p>
            <a:endParaRPr lang="he-IL"/>
          </a:p>
        </p:txBody>
      </p:sp>
      <p:sp>
        <p:nvSpPr>
          <p:cNvPr id="176142" name="Line 14"/>
          <p:cNvSpPr>
            <a:spLocks noChangeShapeType="1"/>
          </p:cNvSpPr>
          <p:nvPr/>
        </p:nvSpPr>
        <p:spPr bwMode="auto">
          <a:xfrm>
            <a:off x="2819400" y="5383213"/>
            <a:ext cx="504825" cy="0"/>
          </a:xfrm>
          <a:prstGeom prst="line">
            <a:avLst/>
          </a:prstGeom>
          <a:noFill/>
          <a:ln w="47625">
            <a:solidFill>
              <a:srgbClr val="D05400"/>
            </a:solidFill>
            <a:round/>
            <a:headEnd/>
            <a:tailEnd type="triangle" w="med" len="med"/>
          </a:ln>
        </p:spPr>
        <p:txBody>
          <a:bodyPr/>
          <a:lstStyle/>
          <a:p>
            <a:endParaRPr lang="he-IL"/>
          </a:p>
        </p:txBody>
      </p:sp>
      <p:sp>
        <p:nvSpPr>
          <p:cNvPr id="176143" name="Line 15"/>
          <p:cNvSpPr>
            <a:spLocks noChangeShapeType="1"/>
          </p:cNvSpPr>
          <p:nvPr/>
        </p:nvSpPr>
        <p:spPr bwMode="auto">
          <a:xfrm>
            <a:off x="2819400" y="4159250"/>
            <a:ext cx="504825" cy="0"/>
          </a:xfrm>
          <a:prstGeom prst="line">
            <a:avLst/>
          </a:prstGeom>
          <a:noFill/>
          <a:ln w="47625">
            <a:solidFill>
              <a:srgbClr val="D05400"/>
            </a:solidFill>
            <a:round/>
            <a:headEnd/>
            <a:tailEnd type="triangle" w="med" len="med"/>
          </a:ln>
        </p:spPr>
        <p:txBody>
          <a:bodyPr/>
          <a:lstStyle/>
          <a:p>
            <a:endParaRPr lang="he-IL"/>
          </a:p>
        </p:txBody>
      </p:sp>
      <p:pic>
        <p:nvPicPr>
          <p:cNvPr id="107535" name="Picture 15" descr="logo 1"/>
          <p:cNvPicPr>
            <a:picLocks noChangeAspect="1" noChangeArrowheads="1"/>
          </p:cNvPicPr>
          <p:nvPr/>
        </p:nvPicPr>
        <p:blipFill>
          <a:blip r:embed="rId3" cstate="print"/>
          <a:srcRect/>
          <a:stretch>
            <a:fillRect/>
          </a:stretch>
        </p:blipFill>
        <p:spPr bwMode="auto">
          <a:xfrm>
            <a:off x="0" y="0"/>
            <a:ext cx="1524000" cy="766763"/>
          </a:xfrm>
          <a:prstGeom prst="rect">
            <a:avLst/>
          </a:prstGeom>
          <a:noFill/>
        </p:spPr>
      </p:pic>
      <p:sp>
        <p:nvSpPr>
          <p:cNvPr id="16" name="מלבן 15"/>
          <p:cNvSpPr/>
          <p:nvPr/>
        </p:nvSpPr>
        <p:spPr>
          <a:xfrm>
            <a:off x="0" y="762000"/>
            <a:ext cx="9144000" cy="1323439"/>
          </a:xfrm>
          <a:prstGeom prst="rect">
            <a:avLst/>
          </a:prstGeom>
          <a:noFill/>
        </p:spPr>
        <p:txBody>
          <a:bodyPr wrap="square" lIns="91440" tIns="45720" rIns="91440" bIns="45720">
            <a:spAutoFit/>
          </a:bodyPr>
          <a:lstStyle/>
          <a:p>
            <a:pPr algn="ctr"/>
            <a:r>
              <a:rPr lang="en-US" sz="8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Three approaches</a:t>
            </a:r>
            <a:endParaRPr lang="he-IL" sz="8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61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1761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6141"/>
                                        </p:tgtEl>
                                        <p:attrNameLst>
                                          <p:attrName>style.visibility</p:attrName>
                                        </p:attrNameLst>
                                      </p:cBhvr>
                                      <p:to>
                                        <p:strVal val="visible"/>
                                      </p:to>
                                    </p:set>
                                  </p:childTnLst>
                                </p:cTn>
                              </p:par>
                              <p:par>
                                <p:cTn id="13" presetID="35" presetClass="path" presetSubtype="0" accel="50000" decel="50000" fill="hold" grpId="0" nodeType="withEffect">
                                  <p:stCondLst>
                                    <p:cond delay="0"/>
                                  </p:stCondLst>
                                  <p:childTnLst>
                                    <p:animMotion origin="layout" path="M -0.22639 -0.00093 L 4.44444E-6 1.85185E-6 " pathEditMode="relative" rAng="0" ptsTypes="AA">
                                      <p:cBhvr>
                                        <p:cTn id="14" dur="2000" fill="hold"/>
                                        <p:tgtEl>
                                          <p:spTgt spid="176137"/>
                                        </p:tgtEl>
                                        <p:attrNameLst>
                                          <p:attrName>ppt_x</p:attrName>
                                          <p:attrName>ppt_y</p:attrName>
                                        </p:attrNameLst>
                                      </p:cBhvr>
                                      <p:rCtr x="113" y="0"/>
                                    </p:animMotion>
                                  </p:childTnLst>
                                </p:cTn>
                              </p:par>
                              <p:par>
                                <p:cTn id="15" presetID="35" presetClass="path" presetSubtype="0" accel="50000" decel="50000" fill="hold" grpId="1" nodeType="withEffect">
                                  <p:stCondLst>
                                    <p:cond delay="0"/>
                                  </p:stCondLst>
                                  <p:childTnLst>
                                    <p:animMotion origin="layout" path="M -0.21927 0.00092 L -4.16667E-6 3.7037E-6 " pathEditMode="relative" rAng="0" ptsTypes="AA">
                                      <p:cBhvr>
                                        <p:cTn id="16" dur="2000" fill="hold"/>
                                        <p:tgtEl>
                                          <p:spTgt spid="176141"/>
                                        </p:tgtEl>
                                        <p:attrNameLst>
                                          <p:attrName>ppt_x</p:attrName>
                                          <p:attrName>ppt_y</p:attrName>
                                        </p:attrNameLst>
                                      </p:cBhvr>
                                      <p:rCtr x="110" y="0"/>
                                    </p:animMotion>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613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17613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6143"/>
                                        </p:tgtEl>
                                        <p:attrNameLst>
                                          <p:attrName>style.visibility</p:attrName>
                                        </p:attrNameLst>
                                      </p:cBhvr>
                                      <p:to>
                                        <p:strVal val="visible"/>
                                      </p:to>
                                    </p:set>
                                  </p:childTnLst>
                                </p:cTn>
                              </p:par>
                              <p:par>
                                <p:cTn id="27" presetID="35" presetClass="path" presetSubtype="0" accel="50000" decel="50000" fill="hold" grpId="0" nodeType="withEffect">
                                  <p:stCondLst>
                                    <p:cond delay="0"/>
                                  </p:stCondLst>
                                  <p:childTnLst>
                                    <p:animMotion origin="layout" path="M -0.22639 -0.00162 L 4.44444E-6 -3.7037E-7 " pathEditMode="relative" rAng="0" ptsTypes="AA">
                                      <p:cBhvr>
                                        <p:cTn id="28" dur="2000" fill="hold"/>
                                        <p:tgtEl>
                                          <p:spTgt spid="176138"/>
                                        </p:tgtEl>
                                        <p:attrNameLst>
                                          <p:attrName>ppt_x</p:attrName>
                                          <p:attrName>ppt_y</p:attrName>
                                        </p:attrNameLst>
                                      </p:cBhvr>
                                      <p:rCtr x="113" y="1"/>
                                    </p:animMotion>
                                  </p:childTnLst>
                                </p:cTn>
                              </p:par>
                              <p:par>
                                <p:cTn id="29" presetID="35" presetClass="path" presetSubtype="0" accel="50000" decel="50000" fill="hold" grpId="1" nodeType="withEffect">
                                  <p:stCondLst>
                                    <p:cond delay="0"/>
                                  </p:stCondLst>
                                  <p:childTnLst>
                                    <p:animMotion origin="layout" path="M -0.21093 1.11022E-16 L -4.16667E-6 1.11022E-16 " pathEditMode="relative" rAng="0" ptsTypes="AA">
                                      <p:cBhvr>
                                        <p:cTn id="30" dur="2000" fill="hold"/>
                                        <p:tgtEl>
                                          <p:spTgt spid="176143"/>
                                        </p:tgtEl>
                                        <p:attrNameLst>
                                          <p:attrName>ppt_x</p:attrName>
                                          <p:attrName>ppt_y</p:attrName>
                                        </p:attrNameLst>
                                      </p:cBhvr>
                                      <p:rCtr x="105" y="0"/>
                                    </p:animMotion>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613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17613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76142"/>
                                        </p:tgtEl>
                                        <p:attrNameLst>
                                          <p:attrName>style.visibility</p:attrName>
                                        </p:attrNameLst>
                                      </p:cBhvr>
                                      <p:to>
                                        <p:strVal val="visible"/>
                                      </p:to>
                                    </p:set>
                                  </p:childTnLst>
                                </p:cTn>
                              </p:par>
                              <p:par>
                                <p:cTn id="41" presetID="35" presetClass="path" presetSubtype="0" accel="50000" decel="50000" fill="hold" grpId="0" nodeType="withEffect">
                                  <p:stCondLst>
                                    <p:cond delay="0"/>
                                  </p:stCondLst>
                                  <p:childTnLst>
                                    <p:animMotion origin="layout" path="M -0.22639 -0.00231 L 4.44444E-6 -2.59259E-6 " pathEditMode="relative" rAng="0" ptsTypes="AA">
                                      <p:cBhvr>
                                        <p:cTn id="42" dur="2000" fill="hold"/>
                                        <p:tgtEl>
                                          <p:spTgt spid="176139"/>
                                        </p:tgtEl>
                                        <p:attrNameLst>
                                          <p:attrName>ppt_x</p:attrName>
                                          <p:attrName>ppt_y</p:attrName>
                                        </p:attrNameLst>
                                      </p:cBhvr>
                                      <p:rCtr x="113" y="1"/>
                                    </p:animMotion>
                                  </p:childTnLst>
                                </p:cTn>
                              </p:par>
                              <p:par>
                                <p:cTn id="43" presetID="35" presetClass="path" presetSubtype="0" accel="50000" decel="50000" fill="hold" grpId="1" nodeType="withEffect">
                                  <p:stCondLst>
                                    <p:cond delay="0"/>
                                  </p:stCondLst>
                                  <p:childTnLst>
                                    <p:animMotion origin="layout" path="M -0.21093 -0.00069 L -4.16667E-6 -2.22222E-6 " pathEditMode="relative" rAng="0" ptsTypes="AA">
                                      <p:cBhvr>
                                        <p:cTn id="44" dur="2000" fill="hold"/>
                                        <p:tgtEl>
                                          <p:spTgt spid="176142"/>
                                        </p:tgtEl>
                                        <p:attrNameLst>
                                          <p:attrName>ppt_x</p:attrName>
                                          <p:attrName>ppt_y</p:attrName>
                                        </p:attrNameLst>
                                      </p:cBhvr>
                                      <p:rCtr x="105"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4" grpId="0" animBg="1"/>
      <p:bldP spid="176135" grpId="0" animBg="1"/>
      <p:bldP spid="176136" grpId="0" animBg="1"/>
      <p:bldP spid="176137" grpId="0" animBg="1"/>
      <p:bldP spid="176137" grpId="1" animBg="1"/>
      <p:bldP spid="176138" grpId="0" animBg="1"/>
      <p:bldP spid="176138" grpId="1" animBg="1"/>
      <p:bldP spid="176139" grpId="0" animBg="1"/>
      <p:bldP spid="176139" grpId="1" animBg="1"/>
      <p:bldP spid="176141" grpId="0" animBg="1"/>
      <p:bldP spid="176141" grpId="1" animBg="1"/>
      <p:bldP spid="176142" grpId="0" animBg="1"/>
      <p:bldP spid="176142" grpId="1" animBg="1"/>
      <p:bldP spid="176143" grpId="0" animBg="1"/>
      <p:bldP spid="17614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ChangeArrowheads="1"/>
          </p:cNvSpPr>
          <p:nvPr>
            <p:ph idx="1"/>
          </p:nvPr>
        </p:nvSpPr>
        <p:spPr>
          <a:xfrm>
            <a:off x="0" y="3276600"/>
            <a:ext cx="9144000" cy="3581400"/>
          </a:xfrm>
        </p:spPr>
        <p:txBody>
          <a:bodyPr>
            <a:normAutofit/>
          </a:bodyPr>
          <a:lstStyle/>
          <a:p>
            <a:pPr algn="l" rtl="0">
              <a:lnSpc>
                <a:spcPct val="90000"/>
              </a:lnSpc>
              <a:buFontTx/>
              <a:buNone/>
              <a:tabLst>
                <a:tab pos="4127500" algn="l"/>
              </a:tabLst>
            </a:pPr>
            <a:r>
              <a:rPr lang="en-US" sz="3000" b="1" dirty="0">
                <a:solidFill>
                  <a:schemeClr val="tx1"/>
                </a:solidFill>
                <a:latin typeface="Arial" pitchFamily="34" charset="0"/>
                <a:cs typeface="Arial" pitchFamily="34" charset="0"/>
              </a:rPr>
              <a:t>Research among students indicates: </a:t>
            </a:r>
          </a:p>
          <a:p>
            <a:pPr algn="l" rtl="0">
              <a:lnSpc>
                <a:spcPct val="90000"/>
              </a:lnSpc>
              <a:tabLst>
                <a:tab pos="4127500" algn="l"/>
              </a:tabLst>
            </a:pPr>
            <a:r>
              <a:rPr lang="en-US" sz="3000" b="1" dirty="0">
                <a:solidFill>
                  <a:schemeClr val="tx1"/>
                </a:solidFill>
                <a:latin typeface="Arial" pitchFamily="34" charset="0"/>
                <a:cs typeface="Arial" pitchFamily="34" charset="0"/>
              </a:rPr>
              <a:t>43% of the students</a:t>
            </a:r>
            <a:r>
              <a:rPr lang="en-US" sz="3000" b="1" dirty="0" smtClean="0">
                <a:solidFill>
                  <a:schemeClr val="tx1"/>
                </a:solidFill>
                <a:latin typeface="Arial" pitchFamily="34" charset="0"/>
                <a:cs typeface="Arial" pitchFamily="34" charset="0"/>
              </a:rPr>
              <a:t>: “Teachers </a:t>
            </a:r>
            <a:r>
              <a:rPr lang="en-US" sz="3000" b="1" dirty="0">
                <a:solidFill>
                  <a:schemeClr val="tx1"/>
                </a:solidFill>
                <a:latin typeface="Arial" pitchFamily="34" charset="0"/>
                <a:cs typeface="Arial" pitchFamily="34" charset="0"/>
              </a:rPr>
              <a:t>don’t respect us”</a:t>
            </a:r>
          </a:p>
          <a:p>
            <a:pPr algn="l" rtl="0">
              <a:lnSpc>
                <a:spcPct val="90000"/>
              </a:lnSpc>
              <a:tabLst>
                <a:tab pos="4127500" algn="l"/>
              </a:tabLst>
            </a:pPr>
            <a:r>
              <a:rPr lang="en-US" sz="3000" b="1" dirty="0">
                <a:solidFill>
                  <a:schemeClr val="tx1"/>
                </a:solidFill>
                <a:latin typeface="Arial" pitchFamily="34" charset="0"/>
                <a:cs typeface="Arial" pitchFamily="34" charset="0"/>
              </a:rPr>
              <a:t>Students feel that “teachers relate to us as ‘students’ and not as unique human beings”</a:t>
            </a:r>
          </a:p>
          <a:p>
            <a:pPr algn="l" rtl="0">
              <a:lnSpc>
                <a:spcPct val="90000"/>
              </a:lnSpc>
              <a:tabLst>
                <a:tab pos="4127500" algn="l"/>
              </a:tabLst>
            </a:pPr>
            <a:r>
              <a:rPr lang="en-US" sz="3000" b="1" dirty="0">
                <a:solidFill>
                  <a:schemeClr val="tx1"/>
                </a:solidFill>
                <a:latin typeface="Arial" pitchFamily="34" charset="0"/>
                <a:cs typeface="Arial" pitchFamily="34" charset="0"/>
              </a:rPr>
              <a:t>Girls experience a higher level of dignity</a:t>
            </a:r>
            <a:br>
              <a:rPr lang="en-US" sz="3000" b="1" dirty="0">
                <a:solidFill>
                  <a:schemeClr val="tx1"/>
                </a:solidFill>
                <a:latin typeface="Arial" pitchFamily="34" charset="0"/>
                <a:cs typeface="Arial" pitchFamily="34" charset="0"/>
              </a:rPr>
            </a:br>
            <a:r>
              <a:rPr lang="en-US" sz="3000" b="1" dirty="0">
                <a:solidFill>
                  <a:schemeClr val="tx1"/>
                </a:solidFill>
                <a:latin typeface="Arial" pitchFamily="34" charset="0"/>
                <a:cs typeface="Arial" pitchFamily="34" charset="0"/>
              </a:rPr>
              <a:t>than </a:t>
            </a:r>
            <a:r>
              <a:rPr lang="en-US" sz="3000" b="1" dirty="0" smtClean="0">
                <a:solidFill>
                  <a:schemeClr val="tx1"/>
                </a:solidFill>
                <a:latin typeface="Arial" pitchFamily="34" charset="0"/>
                <a:cs typeface="Arial" pitchFamily="34" charset="0"/>
              </a:rPr>
              <a:t>boys</a:t>
            </a:r>
            <a:endParaRPr lang="en-US" sz="1400" b="1" dirty="0">
              <a:solidFill>
                <a:srgbClr val="C00000"/>
              </a:solidFill>
            </a:endParaRPr>
          </a:p>
          <a:p>
            <a:pPr rtl="0">
              <a:lnSpc>
                <a:spcPct val="90000"/>
              </a:lnSpc>
              <a:buFontTx/>
              <a:buNone/>
              <a:tabLst>
                <a:tab pos="4127500" algn="l"/>
              </a:tabLst>
            </a:pPr>
            <a:r>
              <a:rPr lang="en-US" sz="1600" b="1" dirty="0">
                <a:solidFill>
                  <a:srgbClr val="C00000"/>
                </a:solidFill>
                <a:latin typeface="Arial" pitchFamily="34" charset="0"/>
                <a:cs typeface="Arial" pitchFamily="34" charset="0"/>
              </a:rPr>
              <a:t>(Friedman, 1999)</a:t>
            </a:r>
          </a:p>
        </p:txBody>
      </p:sp>
      <p:pic>
        <p:nvPicPr>
          <p:cNvPr id="81924" name="Picture 4" descr="logo 1"/>
          <p:cNvPicPr>
            <a:picLocks noChangeAspect="1" noChangeArrowheads="1"/>
          </p:cNvPicPr>
          <p:nvPr/>
        </p:nvPicPr>
        <p:blipFill>
          <a:blip r:embed="rId3" cstate="print"/>
          <a:srcRect/>
          <a:stretch>
            <a:fillRect/>
          </a:stretch>
        </p:blipFill>
        <p:spPr bwMode="auto">
          <a:xfrm>
            <a:off x="0" y="0"/>
            <a:ext cx="1524000" cy="766763"/>
          </a:xfrm>
          <a:prstGeom prst="rect">
            <a:avLst/>
          </a:prstGeom>
          <a:noFill/>
        </p:spPr>
      </p:pic>
      <p:sp>
        <p:nvSpPr>
          <p:cNvPr id="8" name="מלבן 7"/>
          <p:cNvSpPr/>
          <p:nvPr/>
        </p:nvSpPr>
        <p:spPr>
          <a:xfrm>
            <a:off x="0" y="533400"/>
            <a:ext cx="9144000" cy="2862322"/>
          </a:xfrm>
          <a:prstGeom prst="rect">
            <a:avLst/>
          </a:prstGeom>
          <a:noFill/>
        </p:spPr>
        <p:txBody>
          <a:bodyPr wrap="square" lIns="91440" tIns="45720" rIns="91440" bIns="45720">
            <a:spAutoFit/>
          </a:bodyPr>
          <a:lstStyle/>
          <a:p>
            <a:pPr algn="ctr"/>
            <a:r>
              <a:rPr lang="en-US" sz="60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What is the human dignity reality in Israeli schools?</a:t>
            </a:r>
            <a:endParaRPr lang="he-IL" sz="6000" b="1" cap="none" spc="0"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2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19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uiExpand="1"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טרק">
  <a:themeElements>
    <a:clrScheme name="טרק">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טרק">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טרק">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4107</TotalTime>
  <Words>742</Words>
  <Application>Microsoft Office PowerPoint</Application>
  <PresentationFormat>‫הצגה על המסך (4:3)</PresentationFormat>
  <Paragraphs>219</Paragraphs>
  <Slides>25</Slides>
  <Notes>25</Notes>
  <HiddenSlides>0</HiddenSlides>
  <MMClips>0</MMClips>
  <ScaleCrop>false</ScaleCrop>
  <HeadingPairs>
    <vt:vector size="4" baseType="variant">
      <vt:variant>
        <vt:lpstr>ערכת נושא</vt:lpstr>
      </vt:variant>
      <vt:variant>
        <vt:i4>1</vt:i4>
      </vt:variant>
      <vt:variant>
        <vt:lpstr>כותרות שקופיות</vt:lpstr>
      </vt:variant>
      <vt:variant>
        <vt:i4>25</vt:i4>
      </vt:variant>
    </vt:vector>
  </HeadingPairs>
  <TitlesOfParts>
    <vt:vector size="26" baseType="lpstr">
      <vt:lpstr>טרק</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Admin</cp:lastModifiedBy>
  <cp:revision>255</cp:revision>
  <dcterms:created xsi:type="dcterms:W3CDTF">2005-02-12T14:25:39Z</dcterms:created>
  <dcterms:modified xsi:type="dcterms:W3CDTF">2015-05-25T20:16:26Z</dcterms:modified>
</cp:coreProperties>
</file>