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3" r:id="rId4"/>
    <p:sldId id="280" r:id="rId5"/>
    <p:sldId id="281" r:id="rId6"/>
    <p:sldId id="286" r:id="rId7"/>
    <p:sldId id="288" r:id="rId8"/>
    <p:sldId id="264" r:id="rId9"/>
    <p:sldId id="265" r:id="rId10"/>
    <p:sldId id="282" r:id="rId11"/>
    <p:sldId id="283" r:id="rId12"/>
    <p:sldId id="266" r:id="rId13"/>
    <p:sldId id="267" r:id="rId14"/>
    <p:sldId id="268" r:id="rId15"/>
    <p:sldId id="269" r:id="rId16"/>
    <p:sldId id="270" r:id="rId17"/>
    <p:sldId id="277" r:id="rId18"/>
    <p:sldId id="271" r:id="rId19"/>
    <p:sldId id="272" r:id="rId20"/>
    <p:sldId id="274" r:id="rId21"/>
    <p:sldId id="278" r:id="rId22"/>
    <p:sldId id="275" r:id="rId23"/>
    <p:sldId id="276" r:id="rId24"/>
    <p:sldId id="273" r:id="rId25"/>
    <p:sldId id="258" r:id="rId26"/>
    <p:sldId id="284" r:id="rId27"/>
    <p:sldId id="29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60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05454F-1649-4A96-B791-CF5D88A73C20}" type="datetimeFigureOut">
              <a:rPr lang="en-US" smtClean="0"/>
              <a:pPr/>
              <a:t>8/18/2017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EFD16B-0642-49B8-BEE9-946392AAA3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EFD16B-0642-49B8-BEE9-946392AAA36B}"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43A4A4D-CB0C-42DF-8B36-C275AF5B932F}" type="datetimeFigureOut">
              <a:rPr lang="en-IN" smtClean="0"/>
              <a:pPr/>
              <a:t>18-08-2017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10379F-B6E3-417A-9C86-2DCF1C487036}"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43A4A4D-CB0C-42DF-8B36-C275AF5B932F}" type="datetimeFigureOut">
              <a:rPr lang="en-IN" smtClean="0"/>
              <a:pPr/>
              <a:t>18-08-2017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10379F-B6E3-417A-9C86-2DCF1C487036}"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43A4A4D-CB0C-42DF-8B36-C275AF5B932F}" type="datetimeFigureOut">
              <a:rPr lang="en-IN" smtClean="0"/>
              <a:pPr/>
              <a:t>18-08-2017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10379F-B6E3-417A-9C86-2DCF1C487036}"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43A4A4D-CB0C-42DF-8B36-C275AF5B932F}" type="datetimeFigureOut">
              <a:rPr lang="en-IN" smtClean="0"/>
              <a:pPr/>
              <a:t>18-08-2017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10379F-B6E3-417A-9C86-2DCF1C487036}"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3A4A4D-CB0C-42DF-8B36-C275AF5B932F}" type="datetimeFigureOut">
              <a:rPr lang="en-IN" smtClean="0"/>
              <a:pPr/>
              <a:t>18-08-2017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10379F-B6E3-417A-9C86-2DCF1C487036}"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43A4A4D-CB0C-42DF-8B36-C275AF5B932F}" type="datetimeFigureOut">
              <a:rPr lang="en-IN" smtClean="0"/>
              <a:pPr/>
              <a:t>18-08-2017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10379F-B6E3-417A-9C86-2DCF1C487036}"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43A4A4D-CB0C-42DF-8B36-C275AF5B932F}" type="datetimeFigureOut">
              <a:rPr lang="en-IN" smtClean="0"/>
              <a:pPr/>
              <a:t>18-08-2017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410379F-B6E3-417A-9C86-2DCF1C487036}"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43A4A4D-CB0C-42DF-8B36-C275AF5B932F}" type="datetimeFigureOut">
              <a:rPr lang="en-IN" smtClean="0"/>
              <a:pPr/>
              <a:t>18-08-2017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410379F-B6E3-417A-9C86-2DCF1C487036}"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A4A4D-CB0C-42DF-8B36-C275AF5B932F}" type="datetimeFigureOut">
              <a:rPr lang="en-IN" smtClean="0"/>
              <a:pPr/>
              <a:t>18-08-2017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410379F-B6E3-417A-9C86-2DCF1C487036}"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3A4A4D-CB0C-42DF-8B36-C275AF5B932F}" type="datetimeFigureOut">
              <a:rPr lang="en-IN" smtClean="0"/>
              <a:pPr/>
              <a:t>18-08-2017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10379F-B6E3-417A-9C86-2DCF1C487036}"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3A4A4D-CB0C-42DF-8B36-C275AF5B932F}" type="datetimeFigureOut">
              <a:rPr lang="en-IN" smtClean="0"/>
              <a:pPr/>
              <a:t>18-08-2017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10379F-B6E3-417A-9C86-2DCF1C487036}"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A4A4D-CB0C-42DF-8B36-C275AF5B932F}" type="datetimeFigureOut">
              <a:rPr lang="en-IN" smtClean="0"/>
              <a:pPr/>
              <a:t>18-08-2017</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0379F-B6E3-417A-9C86-2DCF1C487036}"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shibbau@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Problem of Manual Scavenging in India: The story of Humiliation in Kanpur City</a:t>
            </a:r>
            <a:r>
              <a:rPr lang="en-US" dirty="0" smtClean="0"/>
              <a:t/>
            </a:r>
            <a:br>
              <a:rPr lang="en-US" dirty="0" smtClean="0"/>
            </a:br>
            <a:endParaRPr lang="en-IN" dirty="0"/>
          </a:p>
        </p:txBody>
      </p:sp>
      <p:sp>
        <p:nvSpPr>
          <p:cNvPr id="3" name="Subtitle 2"/>
          <p:cNvSpPr>
            <a:spLocks noGrp="1"/>
          </p:cNvSpPr>
          <p:nvPr>
            <p:ph type="subTitle" idx="1"/>
          </p:nvPr>
        </p:nvSpPr>
        <p:spPr/>
        <p:txBody>
          <a:bodyPr>
            <a:normAutofit fontScale="70000" lnSpcReduction="20000"/>
          </a:bodyPr>
          <a:lstStyle/>
          <a:p>
            <a:r>
              <a:rPr lang="en-US" b="1" dirty="0" smtClean="0">
                <a:solidFill>
                  <a:srgbClr val="FF0000"/>
                </a:solidFill>
              </a:rPr>
              <a:t>Dr. </a:t>
            </a:r>
            <a:r>
              <a:rPr lang="en-US" b="1" dirty="0" err="1" smtClean="0">
                <a:solidFill>
                  <a:srgbClr val="FF0000"/>
                </a:solidFill>
              </a:rPr>
              <a:t>Shashi</a:t>
            </a:r>
            <a:r>
              <a:rPr lang="en-US" b="1" dirty="0" smtClean="0">
                <a:solidFill>
                  <a:srgbClr val="FF0000"/>
                </a:solidFill>
              </a:rPr>
              <a:t> Kumar</a:t>
            </a:r>
            <a:endParaRPr lang="en-US" dirty="0" smtClean="0">
              <a:solidFill>
                <a:srgbClr val="FF0000"/>
              </a:solidFill>
            </a:endParaRPr>
          </a:p>
          <a:p>
            <a:r>
              <a:rPr lang="en-US" dirty="0" smtClean="0">
                <a:solidFill>
                  <a:srgbClr val="0070C0"/>
                </a:solidFill>
              </a:rPr>
              <a:t>Associate Professor</a:t>
            </a:r>
          </a:p>
          <a:p>
            <a:r>
              <a:rPr lang="en-US" dirty="0" smtClean="0">
                <a:solidFill>
                  <a:srgbClr val="0070C0"/>
                </a:solidFill>
              </a:rPr>
              <a:t>Department of Human Rights, </a:t>
            </a:r>
          </a:p>
          <a:p>
            <a:r>
              <a:rPr lang="en-US" dirty="0" smtClean="0">
                <a:solidFill>
                  <a:srgbClr val="0070C0"/>
                </a:solidFill>
              </a:rPr>
              <a:t>B. B. Ambedkar University, Lucknow(India</a:t>
            </a:r>
            <a:r>
              <a:rPr lang="en-US" dirty="0" smtClean="0"/>
              <a:t>)</a:t>
            </a:r>
          </a:p>
          <a:p>
            <a:r>
              <a:rPr lang="en-US" dirty="0" smtClean="0"/>
              <a:t>Email. </a:t>
            </a:r>
            <a:r>
              <a:rPr lang="en-US" u="sng" dirty="0" smtClean="0">
                <a:hlinkClick r:id="rId2"/>
              </a:rPr>
              <a:t>shashibbau@gmail.com</a:t>
            </a:r>
            <a:r>
              <a:rPr lang="en-US" dirty="0" smtClean="0"/>
              <a:t>  </a:t>
            </a:r>
          </a:p>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p:cNvPicPr>
            <a:picLocks noChangeAspect="1" noChangeArrowheads="1"/>
          </p:cNvPicPr>
          <p:nvPr/>
        </p:nvPicPr>
        <p:blipFill>
          <a:blip r:embed="rId2"/>
          <a:srcRect/>
          <a:stretch>
            <a:fillRect/>
          </a:stretch>
        </p:blipFill>
        <p:spPr bwMode="auto">
          <a:xfrm>
            <a:off x="1714480" y="1714488"/>
            <a:ext cx="4357718" cy="37909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Image resul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Image resul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Image resul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20" name="AutoShape 8" descr="Image resul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22" name="Picture 10" descr="Related image"/>
          <p:cNvPicPr>
            <a:picLocks noChangeAspect="1" noChangeArrowheads="1"/>
          </p:cNvPicPr>
          <p:nvPr/>
        </p:nvPicPr>
        <p:blipFill>
          <a:blip r:embed="rId2"/>
          <a:srcRect/>
          <a:stretch>
            <a:fillRect/>
          </a:stretch>
        </p:blipFill>
        <p:spPr bwMode="auto">
          <a:xfrm>
            <a:off x="-2928990" y="-1390651"/>
            <a:ext cx="12382500" cy="824865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Indian laws and Manual Scavenging </a:t>
            </a:r>
            <a:endParaRPr lang="en-US" b="1" dirty="0"/>
          </a:p>
        </p:txBody>
      </p:sp>
      <p:sp>
        <p:nvSpPr>
          <p:cNvPr id="3" name="Content Placeholder 2"/>
          <p:cNvSpPr>
            <a:spLocks noGrp="1"/>
          </p:cNvSpPr>
          <p:nvPr>
            <p:ph idx="1"/>
          </p:nvPr>
        </p:nvSpPr>
        <p:spPr/>
        <p:txBody>
          <a:bodyPr>
            <a:normAutofit fontScale="70000" lnSpcReduction="20000"/>
          </a:bodyPr>
          <a:lstStyle/>
          <a:p>
            <a:r>
              <a:rPr lang="en-US" sz="2400" dirty="0" smtClean="0">
                <a:solidFill>
                  <a:srgbClr val="FF0000"/>
                </a:solidFill>
              </a:rPr>
              <a:t>Indian Constitution </a:t>
            </a:r>
            <a:r>
              <a:rPr lang="en-US" sz="2400" dirty="0" smtClean="0"/>
              <a:t>:  Right to Equality- ‘The State shall not deny to any person equality before the law or equal protection of the laws within the territory of India prohibition of discrimination on grounds of religion, race, caste, sex or place of birth.’(Art.14)</a:t>
            </a:r>
          </a:p>
          <a:p>
            <a:r>
              <a:rPr lang="en-US" sz="2400" dirty="0" smtClean="0"/>
              <a:t>Art.17 – under this article, the ‘</a:t>
            </a:r>
            <a:r>
              <a:rPr lang="en-US" sz="2400" dirty="0" err="1" smtClean="0"/>
              <a:t>Untouchability</a:t>
            </a:r>
            <a:r>
              <a:rPr lang="en-US" sz="2400" dirty="0" smtClean="0"/>
              <a:t>’ is abolished and its practice in any form is a punishable offence. To effect this provision, Govt. of India enacted Untouchability( Offences) Act, 1955 later amended and renamed as Protection of Civil Rights Act in 1976.</a:t>
            </a:r>
          </a:p>
          <a:p>
            <a:r>
              <a:rPr lang="en-US" sz="2400" dirty="0" smtClean="0"/>
              <a:t>Other provisions such as Prohibition of traffic in human beings and forced </a:t>
            </a:r>
            <a:r>
              <a:rPr lang="en-US" sz="2400" dirty="0" err="1" smtClean="0"/>
              <a:t>labour</a:t>
            </a:r>
            <a:r>
              <a:rPr lang="en-US" sz="2400" dirty="0" smtClean="0"/>
              <a:t> etc(Art. 23); Right to work(Art. 41); Just and human conditions of work(Art.42); Promotion of educational and economic interests of Scheduled Caste, Scheduled Tribes and Other weaker sections(Art. 46)</a:t>
            </a:r>
          </a:p>
          <a:p>
            <a:r>
              <a:rPr lang="en-US" sz="2400" dirty="0" smtClean="0">
                <a:solidFill>
                  <a:srgbClr val="0070C0"/>
                </a:solidFill>
              </a:rPr>
              <a:t>The Scheduled Caste and Scheduled Tribes (prevention of atrocities) Act, 1989</a:t>
            </a:r>
            <a:r>
              <a:rPr lang="en-US" sz="2400" dirty="0" smtClean="0">
                <a:solidFill>
                  <a:schemeClr val="tx1">
                    <a:lumMod val="95000"/>
                    <a:lumOff val="5000"/>
                  </a:schemeClr>
                </a:solidFill>
              </a:rPr>
              <a:t>- the Act specifies some types of offences as atrocities , provides for imposition of stricter penalties for the guilty and setting up of special courts for speedy trial of such cases.</a:t>
            </a:r>
          </a:p>
          <a:p>
            <a:r>
              <a:rPr lang="en-US" sz="2400" dirty="0" smtClean="0">
                <a:solidFill>
                  <a:srgbClr val="00B050"/>
                </a:solidFill>
              </a:rPr>
              <a:t>National Commission for </a:t>
            </a:r>
            <a:r>
              <a:rPr lang="en-US" sz="2400" dirty="0" err="1" smtClean="0">
                <a:solidFill>
                  <a:srgbClr val="00B050"/>
                </a:solidFill>
              </a:rPr>
              <a:t>Safai</a:t>
            </a:r>
            <a:r>
              <a:rPr lang="en-US" sz="2400" dirty="0" smtClean="0">
                <a:solidFill>
                  <a:srgbClr val="00B050"/>
                </a:solidFill>
              </a:rPr>
              <a:t> </a:t>
            </a:r>
            <a:r>
              <a:rPr lang="en-US" sz="2400" dirty="0" err="1" smtClean="0">
                <a:solidFill>
                  <a:srgbClr val="00B050"/>
                </a:solidFill>
              </a:rPr>
              <a:t>Karamchari</a:t>
            </a:r>
            <a:r>
              <a:rPr lang="en-US" sz="2400" dirty="0" smtClean="0">
                <a:solidFill>
                  <a:srgbClr val="00B050"/>
                </a:solidFill>
              </a:rPr>
              <a:t> Act, 1993</a:t>
            </a:r>
            <a:r>
              <a:rPr lang="en-US" sz="2400" dirty="0" smtClean="0"/>
              <a:t>- National Commission for </a:t>
            </a:r>
            <a:r>
              <a:rPr lang="en-US" sz="2400" dirty="0" err="1" smtClean="0"/>
              <a:t>Safai</a:t>
            </a:r>
            <a:r>
              <a:rPr lang="en-US" sz="2400" dirty="0" smtClean="0"/>
              <a:t> </a:t>
            </a:r>
            <a:r>
              <a:rPr lang="en-US" sz="2400" dirty="0" err="1" smtClean="0"/>
              <a:t>karmachari</a:t>
            </a:r>
            <a:r>
              <a:rPr lang="en-US" sz="2400" dirty="0" smtClean="0"/>
              <a:t> was established in 1993 to </a:t>
            </a:r>
            <a:r>
              <a:rPr lang="en-US" sz="2400" dirty="0" err="1" smtClean="0"/>
              <a:t>syudy</a:t>
            </a:r>
            <a:r>
              <a:rPr lang="en-US" sz="2400" dirty="0" smtClean="0"/>
              <a:t> , evaluate and monitor the implementation of various schemes for </a:t>
            </a:r>
            <a:r>
              <a:rPr lang="en-US" sz="2400" dirty="0" err="1" smtClean="0"/>
              <a:t>Safai</a:t>
            </a:r>
            <a:r>
              <a:rPr lang="en-US" sz="2400" dirty="0" smtClean="0"/>
              <a:t> </a:t>
            </a:r>
            <a:r>
              <a:rPr lang="en-US" sz="2400" dirty="0" err="1" smtClean="0"/>
              <a:t>Karamcharis</a:t>
            </a:r>
            <a:r>
              <a:rPr lang="en-US" sz="2400" dirty="0" smtClean="0"/>
              <a:t>  as an autonomous body and also to provide redressal of  grievances of manual scavengers.</a:t>
            </a:r>
            <a:endParaRPr lang="en-US" sz="2400" dirty="0">
              <a:solidFill>
                <a:srgbClr val="00B05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laws and Manual Scavenging </a:t>
            </a:r>
            <a:endParaRPr lang="en-US" dirty="0"/>
          </a:p>
        </p:txBody>
      </p:sp>
      <p:sp>
        <p:nvSpPr>
          <p:cNvPr id="3" name="Content Placeholder 2"/>
          <p:cNvSpPr>
            <a:spLocks noGrp="1"/>
          </p:cNvSpPr>
          <p:nvPr>
            <p:ph idx="1"/>
          </p:nvPr>
        </p:nvSpPr>
        <p:spPr/>
        <p:txBody>
          <a:bodyPr>
            <a:normAutofit fontScale="85000" lnSpcReduction="10000"/>
          </a:bodyPr>
          <a:lstStyle/>
          <a:p>
            <a:r>
              <a:rPr lang="en-US" sz="1800" dirty="0" smtClean="0">
                <a:solidFill>
                  <a:srgbClr val="C00000"/>
                </a:solidFill>
              </a:rPr>
              <a:t>Employment of Manual Scavengers and Construction of Dry </a:t>
            </a:r>
            <a:r>
              <a:rPr lang="en-US" sz="1800" dirty="0" err="1" smtClean="0">
                <a:solidFill>
                  <a:srgbClr val="C00000"/>
                </a:solidFill>
              </a:rPr>
              <a:t>Laterines</a:t>
            </a:r>
            <a:r>
              <a:rPr lang="en-US" sz="1800" dirty="0" smtClean="0">
                <a:solidFill>
                  <a:srgbClr val="C00000"/>
                </a:solidFill>
              </a:rPr>
              <a:t> (Prohibition ) Act, 1993 -</a:t>
            </a:r>
            <a:r>
              <a:rPr lang="en-US" sz="1800" dirty="0" smtClean="0">
                <a:solidFill>
                  <a:srgbClr val="002060"/>
                </a:solidFill>
              </a:rPr>
              <a:t> provides for prohibition of manual scavengers as well as construction or continuance of dry </a:t>
            </a:r>
            <a:r>
              <a:rPr lang="en-US" sz="1800" dirty="0" err="1" smtClean="0">
                <a:solidFill>
                  <a:srgbClr val="002060"/>
                </a:solidFill>
              </a:rPr>
              <a:t>laterins</a:t>
            </a:r>
            <a:r>
              <a:rPr lang="en-US" sz="1800" dirty="0" smtClean="0">
                <a:solidFill>
                  <a:srgbClr val="002060"/>
                </a:solidFill>
              </a:rPr>
              <a:t> and for the regulation of construction and </a:t>
            </a:r>
            <a:r>
              <a:rPr lang="en-US" sz="1800" dirty="0" err="1" smtClean="0">
                <a:solidFill>
                  <a:srgbClr val="002060"/>
                </a:solidFill>
              </a:rPr>
              <a:t>manitenance</a:t>
            </a:r>
            <a:r>
              <a:rPr lang="en-US" sz="1800" dirty="0" smtClean="0">
                <a:solidFill>
                  <a:srgbClr val="002060"/>
                </a:solidFill>
              </a:rPr>
              <a:t> of water sealed </a:t>
            </a:r>
            <a:r>
              <a:rPr lang="en-US" sz="1800" dirty="0" err="1" smtClean="0">
                <a:solidFill>
                  <a:srgbClr val="002060"/>
                </a:solidFill>
              </a:rPr>
              <a:t>laterins</a:t>
            </a:r>
            <a:r>
              <a:rPr lang="en-US" sz="1800" dirty="0" smtClean="0">
                <a:solidFill>
                  <a:srgbClr val="002060"/>
                </a:solidFill>
              </a:rPr>
              <a:t> and matters connected therewith.  Act also provides for penalty of </a:t>
            </a:r>
            <a:r>
              <a:rPr lang="en-US" sz="1800" dirty="0" err="1" smtClean="0">
                <a:solidFill>
                  <a:srgbClr val="002060"/>
                </a:solidFill>
              </a:rPr>
              <a:t>imprisionment</a:t>
            </a:r>
            <a:r>
              <a:rPr lang="en-US" sz="1800" dirty="0" smtClean="0">
                <a:solidFill>
                  <a:srgbClr val="002060"/>
                </a:solidFill>
              </a:rPr>
              <a:t> up to one year.</a:t>
            </a:r>
            <a:endParaRPr lang="en-US" sz="1800" dirty="0" smtClean="0">
              <a:solidFill>
                <a:srgbClr val="C00000"/>
              </a:solidFill>
            </a:endParaRPr>
          </a:p>
          <a:p>
            <a:r>
              <a:rPr lang="en-US" sz="1800" dirty="0" smtClean="0">
                <a:solidFill>
                  <a:srgbClr val="C00000"/>
                </a:solidFill>
              </a:rPr>
              <a:t>The Prohibition of Employment as Manual Scavengers and Their Rehabilitation Act, 2013-</a:t>
            </a:r>
            <a:r>
              <a:rPr lang="en-US" sz="1800" dirty="0" smtClean="0">
                <a:solidFill>
                  <a:srgbClr val="7030A0"/>
                </a:solidFill>
              </a:rPr>
              <a:t> </a:t>
            </a:r>
            <a:r>
              <a:rPr lang="en-US" sz="1800" dirty="0" smtClean="0"/>
              <a:t>to create more stringent provisions for the prohibition of insanity </a:t>
            </a:r>
            <a:r>
              <a:rPr lang="en-US" sz="1800" dirty="0" err="1" smtClean="0"/>
              <a:t>laterins</a:t>
            </a:r>
            <a:r>
              <a:rPr lang="en-US" sz="1800" dirty="0" smtClean="0"/>
              <a:t> and rehabilitation of manual scavengers</a:t>
            </a:r>
            <a:r>
              <a:rPr lang="en-US" sz="2400" dirty="0" smtClean="0"/>
              <a:t>.</a:t>
            </a:r>
          </a:p>
          <a:p>
            <a:r>
              <a:rPr lang="en-US" sz="1900" dirty="0" smtClean="0"/>
              <a:t>The Act prohibit the employment of manual scavengers, the manual cleaning of sewers and septic tanks without protective equipment, and construction of insanity </a:t>
            </a:r>
            <a:r>
              <a:rPr lang="en-US" sz="1900" dirty="0" err="1" smtClean="0"/>
              <a:t>laterins</a:t>
            </a:r>
            <a:r>
              <a:rPr lang="en-US" sz="1900" dirty="0" smtClean="0"/>
              <a:t>.</a:t>
            </a:r>
          </a:p>
          <a:p>
            <a:r>
              <a:rPr lang="en-US" sz="1900" dirty="0" smtClean="0"/>
              <a:t>The definition of ‘manual scavengers’ has been widened to include a person engaged or employed , inter alia’ for manual cleaning of human excreta in an insanitary latrine or in an open drain or pit, railway tracks etc.</a:t>
            </a:r>
          </a:p>
          <a:p>
            <a:r>
              <a:rPr lang="en-US" sz="1900" dirty="0" smtClean="0"/>
              <a:t>Vigilance and Monitoring Committees to be set up at the sub-division, District, state and Central levels</a:t>
            </a:r>
          </a:p>
          <a:p>
            <a:r>
              <a:rPr lang="en-US" sz="1900" dirty="0" smtClean="0"/>
              <a:t>Rehabilitation of Manual Scavengers:   Manual scavengers shall be rehabilated with one-time cash assistance, scholarship for their children and residential plot with financial assistance for construction of houses. A subsidy and concessional loan shall be given for taking up an alternative occupation.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b="1" dirty="0" smtClean="0"/>
              <a:t>Government policies and  Schemes </a:t>
            </a:r>
            <a:endParaRPr lang="en-US" b="1" dirty="0"/>
          </a:p>
        </p:txBody>
      </p:sp>
      <p:sp>
        <p:nvSpPr>
          <p:cNvPr id="3" name="Content Placeholder 2"/>
          <p:cNvSpPr>
            <a:spLocks noGrp="1"/>
          </p:cNvSpPr>
          <p:nvPr>
            <p:ph idx="1"/>
          </p:nvPr>
        </p:nvSpPr>
        <p:spPr/>
        <p:txBody>
          <a:bodyPr>
            <a:normAutofit/>
          </a:bodyPr>
          <a:lstStyle/>
          <a:p>
            <a:pPr lvl="2" algn="just">
              <a:buNone/>
            </a:pPr>
            <a:r>
              <a:rPr lang="en-US" sz="1800" dirty="0" smtClean="0"/>
              <a:t>	For allocating resources to modernize sanitation system in the country,  for reforming social and economic condition of manual scavengers , the Government of India has introduced many national and State levels policy and Schemes. Some of the national sanitations schemes are:</a:t>
            </a:r>
          </a:p>
          <a:p>
            <a:pPr lvl="2"/>
            <a:r>
              <a:rPr lang="en-US" sz="1800" dirty="0" err="1" smtClean="0">
                <a:solidFill>
                  <a:srgbClr val="FF0000"/>
                </a:solidFill>
              </a:rPr>
              <a:t>Sulabh</a:t>
            </a:r>
            <a:r>
              <a:rPr lang="en-US" sz="1800" dirty="0" smtClean="0">
                <a:solidFill>
                  <a:srgbClr val="FF0000"/>
                </a:solidFill>
              </a:rPr>
              <a:t> </a:t>
            </a:r>
            <a:r>
              <a:rPr lang="en-US" sz="1800" dirty="0" err="1" smtClean="0">
                <a:solidFill>
                  <a:srgbClr val="FF0000"/>
                </a:solidFill>
              </a:rPr>
              <a:t>Shauchalaya</a:t>
            </a:r>
            <a:r>
              <a:rPr lang="en-US" sz="1800" dirty="0" smtClean="0">
                <a:solidFill>
                  <a:srgbClr val="FF0000"/>
                </a:solidFill>
              </a:rPr>
              <a:t>, 1974</a:t>
            </a:r>
          </a:p>
          <a:p>
            <a:pPr lvl="2"/>
            <a:r>
              <a:rPr lang="en-US" sz="1800" dirty="0" smtClean="0">
                <a:solidFill>
                  <a:srgbClr val="FF0000"/>
                </a:solidFill>
              </a:rPr>
              <a:t>Integrated Low Cost Sanitation Scheme, 1981</a:t>
            </a:r>
          </a:p>
          <a:p>
            <a:pPr lvl="2"/>
            <a:r>
              <a:rPr lang="en-US" sz="1800" dirty="0" err="1" smtClean="0">
                <a:solidFill>
                  <a:srgbClr val="FF0000"/>
                </a:solidFill>
              </a:rPr>
              <a:t>Valmiki</a:t>
            </a:r>
            <a:r>
              <a:rPr lang="en-US" sz="1800" dirty="0" smtClean="0">
                <a:solidFill>
                  <a:srgbClr val="FF0000"/>
                </a:solidFill>
              </a:rPr>
              <a:t> </a:t>
            </a:r>
            <a:r>
              <a:rPr lang="en-US" sz="1800" dirty="0" err="1" smtClean="0">
                <a:solidFill>
                  <a:srgbClr val="FF0000"/>
                </a:solidFill>
              </a:rPr>
              <a:t>Malin</a:t>
            </a:r>
            <a:r>
              <a:rPr lang="en-US" sz="1800" dirty="0" smtClean="0">
                <a:solidFill>
                  <a:srgbClr val="FF0000"/>
                </a:solidFill>
              </a:rPr>
              <a:t> </a:t>
            </a:r>
            <a:r>
              <a:rPr lang="en-US" sz="1800" dirty="0" err="1" smtClean="0">
                <a:solidFill>
                  <a:srgbClr val="FF0000"/>
                </a:solidFill>
              </a:rPr>
              <a:t>Basti</a:t>
            </a:r>
            <a:r>
              <a:rPr lang="en-US" sz="1800" dirty="0" smtClean="0">
                <a:solidFill>
                  <a:srgbClr val="FF0000"/>
                </a:solidFill>
              </a:rPr>
              <a:t> </a:t>
            </a:r>
            <a:r>
              <a:rPr lang="en-US" sz="1800" dirty="0" err="1" smtClean="0">
                <a:solidFill>
                  <a:srgbClr val="FF0000"/>
                </a:solidFill>
              </a:rPr>
              <a:t>Awas</a:t>
            </a:r>
            <a:r>
              <a:rPr lang="en-US" sz="1800" dirty="0" smtClean="0">
                <a:solidFill>
                  <a:srgbClr val="FF0000"/>
                </a:solidFill>
              </a:rPr>
              <a:t> </a:t>
            </a:r>
            <a:r>
              <a:rPr lang="en-US" sz="1800" dirty="0" err="1" smtClean="0">
                <a:solidFill>
                  <a:srgbClr val="FF0000"/>
                </a:solidFill>
              </a:rPr>
              <a:t>Yojana</a:t>
            </a:r>
            <a:r>
              <a:rPr lang="en-US" sz="1800" dirty="0" smtClean="0">
                <a:solidFill>
                  <a:srgbClr val="FF0000"/>
                </a:solidFill>
              </a:rPr>
              <a:t>, 2001</a:t>
            </a:r>
          </a:p>
          <a:p>
            <a:pPr lvl="2"/>
            <a:r>
              <a:rPr lang="en-US" sz="1800" dirty="0" smtClean="0">
                <a:solidFill>
                  <a:srgbClr val="FF0000"/>
                </a:solidFill>
              </a:rPr>
              <a:t>Self-Employed Scheme for Rehabilitation of Manual Scavengers, 2007</a:t>
            </a:r>
          </a:p>
          <a:p>
            <a:pPr lvl="2"/>
            <a:r>
              <a:rPr lang="en-US" sz="1800" dirty="0" err="1" smtClean="0">
                <a:solidFill>
                  <a:srgbClr val="FF0000"/>
                </a:solidFill>
              </a:rPr>
              <a:t>Nirmal</a:t>
            </a:r>
            <a:r>
              <a:rPr lang="en-US" sz="1800" dirty="0" smtClean="0">
                <a:solidFill>
                  <a:srgbClr val="FF0000"/>
                </a:solidFill>
              </a:rPr>
              <a:t> Bharat </a:t>
            </a:r>
            <a:r>
              <a:rPr lang="en-US" sz="1800" dirty="0" err="1" smtClean="0">
                <a:solidFill>
                  <a:srgbClr val="FF0000"/>
                </a:solidFill>
              </a:rPr>
              <a:t>Abhiyan</a:t>
            </a:r>
            <a:r>
              <a:rPr lang="en-US" sz="1800" dirty="0" smtClean="0">
                <a:solidFill>
                  <a:srgbClr val="FF0000"/>
                </a:solidFill>
              </a:rPr>
              <a:t> , 2009</a:t>
            </a:r>
          </a:p>
          <a:p>
            <a:pPr lvl="2"/>
            <a:r>
              <a:rPr lang="en-US" sz="1800" dirty="0" err="1" smtClean="0">
                <a:solidFill>
                  <a:srgbClr val="FF0000"/>
                </a:solidFill>
              </a:rPr>
              <a:t>Swacch</a:t>
            </a:r>
            <a:r>
              <a:rPr lang="en-US" sz="1800" dirty="0" smtClean="0">
                <a:solidFill>
                  <a:srgbClr val="FF0000"/>
                </a:solidFill>
              </a:rPr>
              <a:t> Bharat </a:t>
            </a:r>
            <a:r>
              <a:rPr lang="en-US" sz="1800" dirty="0" err="1" smtClean="0">
                <a:solidFill>
                  <a:srgbClr val="FF0000"/>
                </a:solidFill>
              </a:rPr>
              <a:t>Abhiyyan</a:t>
            </a:r>
            <a:r>
              <a:rPr lang="en-US" sz="1800" dirty="0" smtClean="0">
                <a:solidFill>
                  <a:srgbClr val="FF0000"/>
                </a:solidFill>
              </a:rPr>
              <a:t>, 2014</a:t>
            </a:r>
            <a:r>
              <a:rPr lang="en-US" sz="1800" dirty="0" smtClean="0"/>
              <a:t>-aims to eliminate open defection; eradication of manual scavenging; modern and scientific Municipal Solid Waste Management; to effect behavioral changes in regard to the healthy sanitation practices </a:t>
            </a:r>
            <a:endParaRPr lang="en-US" sz="1800"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Field survey study in Kanpur(Uttar Pradesh) </a:t>
            </a:r>
            <a:endParaRPr lang="en-US" sz="3600" dirty="0"/>
          </a:p>
        </p:txBody>
      </p:sp>
      <p:sp>
        <p:nvSpPr>
          <p:cNvPr id="3" name="Content Placeholder 2"/>
          <p:cNvSpPr>
            <a:spLocks noGrp="1"/>
          </p:cNvSpPr>
          <p:nvPr>
            <p:ph idx="1"/>
          </p:nvPr>
        </p:nvSpPr>
        <p:spPr/>
        <p:txBody>
          <a:bodyPr>
            <a:normAutofit/>
          </a:bodyPr>
          <a:lstStyle/>
          <a:p>
            <a:r>
              <a:rPr lang="en-US" sz="2400" dirty="0" smtClean="0"/>
              <a:t>To know the social and economic condition of manual Scavengers living in Kanpur city, a brief survey of manual scavengers inhabited areas has been taken up.</a:t>
            </a:r>
          </a:p>
          <a:p>
            <a:r>
              <a:rPr lang="en-US" sz="2400" dirty="0" smtClean="0"/>
              <a:t>Slum areas  Kanpur City:  Moolganj-11%; Chamangang-18%; Near Kanpur Central -14%; Near </a:t>
            </a:r>
            <a:r>
              <a:rPr lang="en-US" sz="2400" dirty="0" err="1" smtClean="0"/>
              <a:t>Govindpuri</a:t>
            </a:r>
            <a:r>
              <a:rPr lang="en-US" sz="2400" dirty="0" smtClean="0"/>
              <a:t> Station-22%; </a:t>
            </a:r>
            <a:r>
              <a:rPr lang="en-US" sz="2400" dirty="0" err="1" smtClean="0"/>
              <a:t>Juhi</a:t>
            </a:r>
            <a:r>
              <a:rPr lang="en-US" sz="2400" dirty="0" smtClean="0"/>
              <a:t> Depot-35%</a:t>
            </a:r>
          </a:p>
          <a:p>
            <a:r>
              <a:rPr lang="en-US" sz="2400" dirty="0" err="1" smtClean="0">
                <a:solidFill>
                  <a:srgbClr val="FF0000"/>
                </a:solidFill>
              </a:rPr>
              <a:t>Chamanganj</a:t>
            </a:r>
            <a:r>
              <a:rPr lang="en-US" sz="2400" dirty="0" smtClean="0">
                <a:solidFill>
                  <a:srgbClr val="FF0000"/>
                </a:solidFill>
              </a:rPr>
              <a:t>: </a:t>
            </a:r>
            <a:r>
              <a:rPr lang="en-US" sz="2400" dirty="0" smtClean="0">
                <a:solidFill>
                  <a:srgbClr val="002060"/>
                </a:solidFill>
              </a:rPr>
              <a:t> Muslim dominated backward area, it has highest number of dry latrines.  Women who cleans  dry toilets known as ‘</a:t>
            </a:r>
            <a:r>
              <a:rPr lang="en-US" sz="2400" dirty="0" err="1" smtClean="0">
                <a:solidFill>
                  <a:srgbClr val="002060"/>
                </a:solidFill>
              </a:rPr>
              <a:t>balti-wali</a:t>
            </a:r>
            <a:r>
              <a:rPr lang="en-US" sz="2400" dirty="0" smtClean="0">
                <a:solidFill>
                  <a:srgbClr val="002060"/>
                </a:solidFill>
              </a:rPr>
              <a:t>(</a:t>
            </a:r>
            <a:r>
              <a:rPr lang="en-US" sz="2400" dirty="0" err="1" smtClean="0">
                <a:solidFill>
                  <a:srgbClr val="002060"/>
                </a:solidFill>
              </a:rPr>
              <a:t>buket</a:t>
            </a:r>
            <a:r>
              <a:rPr lang="en-US" sz="2400" dirty="0" smtClean="0">
                <a:solidFill>
                  <a:srgbClr val="002060"/>
                </a:solidFill>
              </a:rPr>
              <a:t> women).  </a:t>
            </a:r>
            <a:endParaRPr lang="en-US" sz="2400" dirty="0" smtClean="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c\Desktop\ashok sanitation images\Cleaning.jpg"/>
          <p:cNvPicPr>
            <a:picLocks noChangeAspect="1" noChangeArrowheads="1"/>
          </p:cNvPicPr>
          <p:nvPr/>
        </p:nvPicPr>
        <p:blipFill>
          <a:blip r:embed="rId2"/>
          <a:srcRect/>
          <a:stretch>
            <a:fillRect/>
          </a:stretch>
        </p:blipFill>
        <p:spPr bwMode="auto">
          <a:xfrm>
            <a:off x="0" y="-71438"/>
            <a:ext cx="9144000" cy="70008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bc\Desktop\ashok sanitation images\IMG_20170424_084730.jpg"/>
          <p:cNvPicPr>
            <a:picLocks noChangeAspect="1" noChangeArrowheads="1"/>
          </p:cNvPicPr>
          <p:nvPr/>
        </p:nvPicPr>
        <p:blipFill>
          <a:blip r:embed="rId2"/>
          <a:srcRect/>
          <a:stretch>
            <a:fillRect/>
          </a:stretch>
        </p:blipFill>
        <p:spPr bwMode="auto">
          <a:xfrm>
            <a:off x="-571500" y="-3429000"/>
            <a:ext cx="10287000" cy="13716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Scavengers </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Manual scavengers are engaged in this occupation for generations.  </a:t>
            </a:r>
            <a:r>
              <a:rPr lang="en-US" sz="2400" dirty="0" err="1" smtClean="0"/>
              <a:t>Kallu</a:t>
            </a:r>
            <a:r>
              <a:rPr lang="en-US" sz="2400" dirty="0" smtClean="0"/>
              <a:t> says he cleans sewer lines for 30 years</a:t>
            </a:r>
            <a:r>
              <a:rPr lang="en-US" dirty="0" smtClean="0"/>
              <a:t>.</a:t>
            </a:r>
            <a:endParaRPr lang="en-US" sz="2400" dirty="0" smtClean="0"/>
          </a:p>
          <a:p>
            <a:r>
              <a:rPr lang="en-US" sz="2400" dirty="0" smtClean="0"/>
              <a:t>They are living in poor, unclean, unhygienic houses or tent shelters.  </a:t>
            </a:r>
          </a:p>
          <a:p>
            <a:r>
              <a:rPr lang="en-US" sz="2400" dirty="0" smtClean="0"/>
              <a:t>Slum locality near Kanpur Central and </a:t>
            </a:r>
            <a:r>
              <a:rPr lang="en-US" sz="2400" dirty="0" err="1" smtClean="0"/>
              <a:t>Govindpuri</a:t>
            </a:r>
            <a:r>
              <a:rPr lang="en-US" sz="2400" dirty="0" smtClean="0"/>
              <a:t> Railways station are mostly unhygienic regions. piling of garbage heaps, water logging, improper sewage system and people are residing in unhealthy condition.</a:t>
            </a:r>
          </a:p>
          <a:p>
            <a:r>
              <a:rPr lang="en-US" sz="2400" dirty="0" smtClean="0"/>
              <a:t>Lack of proper drinking water,  poor sewage, toilets-open defection near railway tracks.</a:t>
            </a:r>
          </a:p>
          <a:p>
            <a:r>
              <a:rPr lang="en-US" sz="2400" dirty="0" smtClean="0"/>
              <a:t>Children  do not have proper access to school. </a:t>
            </a:r>
            <a:r>
              <a:rPr lang="en-US" dirty="0" smtClean="0"/>
              <a:t>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Scavengers </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 </a:t>
            </a:r>
            <a:r>
              <a:rPr lang="en-US" sz="2400" dirty="0" err="1" smtClean="0"/>
              <a:t>Shaktideen</a:t>
            </a:r>
            <a:r>
              <a:rPr lang="en-US" sz="2400" dirty="0" smtClean="0"/>
              <a:t> told  that he was hired on contract basis for sweeping broom on the railway platforms. He does this work without any safety measures </a:t>
            </a:r>
            <a:r>
              <a:rPr lang="en-US" sz="2400" dirty="0" err="1" smtClean="0"/>
              <a:t>i.e</a:t>
            </a:r>
            <a:r>
              <a:rPr lang="en-US" sz="2400" dirty="0" smtClean="0"/>
              <a:t> </a:t>
            </a:r>
            <a:r>
              <a:rPr lang="en-US" sz="2400" dirty="0" err="1" smtClean="0"/>
              <a:t>wihout</a:t>
            </a:r>
            <a:r>
              <a:rPr lang="en-US" sz="2400" dirty="0" smtClean="0"/>
              <a:t> gloves, boots, mask etc. </a:t>
            </a:r>
          </a:p>
          <a:p>
            <a:r>
              <a:rPr lang="en-US" sz="2400" dirty="0" smtClean="0"/>
              <a:t>Ruby says , ‘handling of unhygienic waste without proper tools and protective measures often makes them prone to various health hazards.’  she also suffers problem of sexual harassment and abuse.</a:t>
            </a:r>
          </a:p>
          <a:p>
            <a:r>
              <a:rPr lang="en-US" sz="2400" dirty="0" smtClean="0"/>
              <a:t>While visiting in  area of </a:t>
            </a:r>
            <a:r>
              <a:rPr lang="en-US" sz="2400" dirty="0" err="1" smtClean="0"/>
              <a:t>Moolganj</a:t>
            </a:r>
            <a:r>
              <a:rPr lang="en-US" sz="2400" dirty="0" smtClean="0"/>
              <a:t>, it was found people lives in improper and inadequate spaces. They say that ‘due to insufficient  spaces for living and lack of financial resources , open defection is the only alternative they could adopt.’</a:t>
            </a:r>
          </a:p>
          <a:p>
            <a:r>
              <a:rPr lang="en-US" sz="2400" dirty="0" smtClean="0"/>
              <a:t>Local Municipalities also engage  manual scavengers for removal of clogged gutters, storm water drains, sewer manholes and septic tanks without having proper working condition and healthy-</a:t>
            </a:r>
            <a:r>
              <a:rPr lang="en-US" sz="2400" dirty="0" err="1" smtClean="0"/>
              <a:t>hygenic</a:t>
            </a:r>
            <a:r>
              <a:rPr lang="en-US" sz="2400" dirty="0" smtClean="0"/>
              <a:t>  measures . </a:t>
            </a:r>
          </a:p>
          <a:p>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Times New Roman" pitchFamily="18" charset="0"/>
                <a:cs typeface="Times New Roman" pitchFamily="18" charset="0"/>
              </a:rPr>
              <a:t>Manual Scavenging : social facts</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IN" sz="1800" dirty="0" smtClean="0"/>
              <a:t>Inhuman and degrading practice of manual scavenging is in practice  for long period directly related to Indian caste ridden social system.(nearly 3000 years)</a:t>
            </a:r>
          </a:p>
          <a:p>
            <a:r>
              <a:rPr lang="en-IN" sz="1800" dirty="0" smtClean="0"/>
              <a:t>Hindu caste system divided people into mainly four hierarchal  order –from  Lower caste  to Upper caste </a:t>
            </a:r>
            <a:r>
              <a:rPr lang="en-IN" sz="1800" dirty="0" err="1" smtClean="0"/>
              <a:t>i.e</a:t>
            </a:r>
            <a:r>
              <a:rPr lang="en-IN" sz="1800" dirty="0" smtClean="0"/>
              <a:t>  Brahmin, (priesthood) , </a:t>
            </a:r>
            <a:r>
              <a:rPr lang="en-IN" sz="1800" dirty="0" err="1" smtClean="0"/>
              <a:t>Kshatryas</a:t>
            </a:r>
            <a:r>
              <a:rPr lang="en-IN" sz="1800" dirty="0" smtClean="0"/>
              <a:t> ( warriors), </a:t>
            </a:r>
            <a:r>
              <a:rPr lang="en-IN" sz="1800" dirty="0" err="1" smtClean="0"/>
              <a:t>Vaisya</a:t>
            </a:r>
            <a:r>
              <a:rPr lang="en-IN" sz="1800" dirty="0" smtClean="0"/>
              <a:t>( Traders/workers) and  </a:t>
            </a:r>
            <a:r>
              <a:rPr lang="en-IN" sz="1800" dirty="0" err="1" smtClean="0"/>
              <a:t>Shudra</a:t>
            </a:r>
            <a:r>
              <a:rPr lang="en-IN" sz="1800" dirty="0" smtClean="0"/>
              <a:t> (servants) . </a:t>
            </a:r>
            <a:r>
              <a:rPr lang="en-IN" sz="1800" dirty="0" err="1" smtClean="0"/>
              <a:t>Shudras</a:t>
            </a:r>
            <a:r>
              <a:rPr lang="en-IN" sz="1800" dirty="0" smtClean="0"/>
              <a:t>  are treated as lowest caste people, historically  discriminated and exploited by upper caste as polluted and unclean community. They have been  called as Untouchables, Dalits and Scheduled Caste.</a:t>
            </a:r>
          </a:p>
          <a:p>
            <a:r>
              <a:rPr lang="en-IN" sz="1800" dirty="0" smtClean="0"/>
              <a:t>Manual Scavengers are  </a:t>
            </a:r>
            <a:r>
              <a:rPr lang="en-IN" sz="1800" dirty="0" err="1" smtClean="0"/>
              <a:t>Shudras</a:t>
            </a:r>
            <a:r>
              <a:rPr lang="en-IN" sz="1800" dirty="0" smtClean="0"/>
              <a:t> community and treated untouchables. They are present in all parts of the country and known with different caste names: </a:t>
            </a:r>
            <a:r>
              <a:rPr lang="en-IN" sz="1800" dirty="0" err="1" smtClean="0"/>
              <a:t>Bhangi</a:t>
            </a:r>
            <a:r>
              <a:rPr lang="en-IN" sz="1800" dirty="0" smtClean="0"/>
              <a:t>, </a:t>
            </a:r>
            <a:r>
              <a:rPr lang="en-IN" sz="1800" dirty="0" err="1" smtClean="0"/>
              <a:t>mahtar</a:t>
            </a:r>
            <a:r>
              <a:rPr lang="en-IN" sz="1800" dirty="0" smtClean="0"/>
              <a:t>, </a:t>
            </a:r>
            <a:r>
              <a:rPr lang="en-IN" sz="1800" dirty="0" err="1" smtClean="0"/>
              <a:t>Churas</a:t>
            </a:r>
            <a:r>
              <a:rPr lang="en-IN" sz="1800" dirty="0" smtClean="0"/>
              <a:t>(</a:t>
            </a:r>
            <a:r>
              <a:rPr lang="en-IN" sz="1800" dirty="0" err="1" smtClean="0"/>
              <a:t>punjab</a:t>
            </a:r>
            <a:r>
              <a:rPr lang="en-IN" sz="1800" dirty="0" smtClean="0"/>
              <a:t>) </a:t>
            </a:r>
            <a:r>
              <a:rPr lang="en-IN" sz="1800" dirty="0" err="1" smtClean="0"/>
              <a:t>Balmiki</a:t>
            </a:r>
            <a:r>
              <a:rPr lang="en-IN" sz="1800" dirty="0" smtClean="0"/>
              <a:t> (Delhi and north </a:t>
            </a:r>
            <a:r>
              <a:rPr lang="en-IN" sz="1800" dirty="0" err="1" smtClean="0"/>
              <a:t>india</a:t>
            </a:r>
            <a:r>
              <a:rPr lang="en-IN" sz="1800" dirty="0" smtClean="0"/>
              <a:t>), </a:t>
            </a:r>
            <a:r>
              <a:rPr lang="en-IN" sz="1800" dirty="0" err="1" smtClean="0"/>
              <a:t>Doms</a:t>
            </a:r>
            <a:r>
              <a:rPr lang="en-IN" sz="1800" dirty="0" smtClean="0"/>
              <a:t>, ( Bengal) , </a:t>
            </a:r>
            <a:r>
              <a:rPr lang="en-IN" sz="1800" dirty="0" err="1" smtClean="0"/>
              <a:t>Ghasia</a:t>
            </a:r>
            <a:r>
              <a:rPr lang="en-IN" sz="1800" dirty="0" smtClean="0"/>
              <a:t>, </a:t>
            </a:r>
            <a:r>
              <a:rPr lang="en-IN" sz="1800" dirty="0" err="1" smtClean="0"/>
              <a:t>mahar</a:t>
            </a:r>
            <a:r>
              <a:rPr lang="en-IN" sz="1800" dirty="0" smtClean="0"/>
              <a:t> etc.</a:t>
            </a:r>
          </a:p>
          <a:p>
            <a:r>
              <a:rPr lang="en-IN" sz="1800" dirty="0" smtClean="0"/>
              <a:t>Forms of manual Scavengers :  Wada </a:t>
            </a:r>
            <a:r>
              <a:rPr lang="en-IN" sz="1800" dirty="0" err="1" smtClean="0"/>
              <a:t>laterins</a:t>
            </a:r>
            <a:r>
              <a:rPr lang="en-IN" sz="1800" dirty="0" smtClean="0"/>
              <a:t>, Dry </a:t>
            </a:r>
            <a:r>
              <a:rPr lang="en-IN" sz="1800" dirty="0" err="1" smtClean="0"/>
              <a:t>laterines</a:t>
            </a:r>
            <a:r>
              <a:rPr lang="en-IN" sz="1800" dirty="0" smtClean="0"/>
              <a:t>, </a:t>
            </a:r>
            <a:r>
              <a:rPr lang="en-IN" sz="1800" dirty="0" err="1" smtClean="0"/>
              <a:t>Dabba</a:t>
            </a:r>
            <a:r>
              <a:rPr lang="en-IN" sz="1800" dirty="0" smtClean="0"/>
              <a:t>(</a:t>
            </a:r>
            <a:r>
              <a:rPr lang="en-IN" sz="1800" dirty="0" err="1" smtClean="0"/>
              <a:t>Jaroo</a:t>
            </a:r>
            <a:r>
              <a:rPr lang="en-IN" sz="1800" dirty="0" smtClean="0"/>
              <a:t>), Box collecting, </a:t>
            </a:r>
            <a:r>
              <a:rPr lang="en-IN" sz="1800" dirty="0" err="1" smtClean="0"/>
              <a:t>Wadoliya</a:t>
            </a:r>
            <a:r>
              <a:rPr lang="en-IN" sz="1800" dirty="0" smtClean="0"/>
              <a:t>(backyard defection), Open defection, </a:t>
            </a:r>
            <a:r>
              <a:rPr lang="en-IN" sz="1800" dirty="0" err="1" smtClean="0"/>
              <a:t>Kharku</a:t>
            </a:r>
            <a:r>
              <a:rPr lang="en-IN" sz="1800" dirty="0" smtClean="0"/>
              <a:t>(pit or well), Man-hole at the sewer lines, cleaning of </a:t>
            </a:r>
            <a:r>
              <a:rPr lang="en-IN" sz="1800" dirty="0" err="1" smtClean="0"/>
              <a:t>Spetic</a:t>
            </a:r>
            <a:r>
              <a:rPr lang="en-IN" sz="1800" dirty="0" smtClean="0"/>
              <a:t> tanks and Flush </a:t>
            </a:r>
            <a:r>
              <a:rPr lang="en-IN" sz="1800" dirty="0" err="1" smtClean="0"/>
              <a:t>laterines</a:t>
            </a:r>
            <a:r>
              <a:rPr lang="en-IN" sz="1800" dirty="0" smtClean="0"/>
              <a:t> etc.</a:t>
            </a:r>
          </a:p>
          <a:p>
            <a:endParaRPr lang="en-IN"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c\Desktop\ashok sanitation images\IMG_20170424_070117.jpg"/>
          <p:cNvPicPr>
            <a:picLocks noChangeAspect="1" noChangeArrowheads="1"/>
          </p:cNvPicPr>
          <p:nvPr/>
        </p:nvPicPr>
        <p:blipFill>
          <a:blip r:embed="rId2"/>
          <a:srcRect/>
          <a:stretch>
            <a:fillRect/>
          </a:stretch>
        </p:blipFill>
        <p:spPr bwMode="auto">
          <a:xfrm>
            <a:off x="-2286000" y="-1714500"/>
            <a:ext cx="13716000" cy="10287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bc\Desktop\ashok sanitation images\IMG_20170424_064139.jpg"/>
          <p:cNvPicPr>
            <a:picLocks noChangeAspect="1" noChangeArrowheads="1"/>
          </p:cNvPicPr>
          <p:nvPr/>
        </p:nvPicPr>
        <p:blipFill>
          <a:blip r:embed="rId2"/>
          <a:srcRect/>
          <a:stretch>
            <a:fillRect/>
          </a:stretch>
        </p:blipFill>
        <p:spPr bwMode="auto">
          <a:xfrm>
            <a:off x="-2286000" y="-1714500"/>
            <a:ext cx="13716000" cy="10287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Manual Scavengers at Railway Track without safety tools</a:t>
            </a:r>
            <a:endParaRPr lang="en-US" dirty="0"/>
          </a:p>
        </p:txBody>
      </p:sp>
      <p:sp>
        <p:nvSpPr>
          <p:cNvPr id="4" name="Text Placeholder 3"/>
          <p:cNvSpPr>
            <a:spLocks noGrp="1"/>
          </p:cNvSpPr>
          <p:nvPr>
            <p:ph type="body" sz="half" idx="2"/>
          </p:nvPr>
        </p:nvSpPr>
        <p:spPr/>
        <p:txBody>
          <a:bodyPr/>
          <a:lstStyle/>
          <a:p>
            <a:endParaRPr lang="en-US"/>
          </a:p>
        </p:txBody>
      </p:sp>
      <p:pic>
        <p:nvPicPr>
          <p:cNvPr id="3074" name="Picture 2" descr="C:\Users\abc\Desktop\ashok sanitation images\IMG_20170424_085457_HDR.jpg"/>
          <p:cNvPicPr>
            <a:picLocks noGrp="1" noChangeAspect="1" noChangeArrowheads="1"/>
          </p:cNvPicPr>
          <p:nvPr>
            <p:ph type="pic" idx="1"/>
          </p:nvPr>
        </p:nvPicPr>
        <p:blipFill>
          <a:blip r:embed="rId2"/>
          <a:srcRect/>
          <a:stretch>
            <a:fillRect/>
          </a:stretch>
        </p:blipFill>
        <p:spPr bwMode="auto">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bc\Desktop\ashok sanitation images\IMG_20170424_085257_HDR.jpg"/>
          <p:cNvPicPr>
            <a:picLocks noChangeAspect="1" noChangeArrowheads="1"/>
          </p:cNvPicPr>
          <p:nvPr/>
        </p:nvPicPr>
        <p:blipFill>
          <a:blip r:embed="rId2"/>
          <a:srcRect/>
          <a:stretch>
            <a:fillRect/>
          </a:stretch>
        </p:blipFill>
        <p:spPr bwMode="auto">
          <a:xfrm>
            <a:off x="-571500" y="-3429000"/>
            <a:ext cx="10287000" cy="13716000"/>
          </a:xfrm>
          <a:prstGeom prst="rect">
            <a:avLst/>
          </a:prstGeom>
          <a:noFill/>
        </p:spPr>
      </p:pic>
      <p:pic>
        <p:nvPicPr>
          <p:cNvPr id="4099" name="Picture 3" descr="C:\Users\abc\Desktop\ashok sanitation images\IMG_20170424_085213_HDR.jpg"/>
          <p:cNvPicPr>
            <a:picLocks noChangeAspect="1" noChangeArrowheads="1"/>
          </p:cNvPicPr>
          <p:nvPr/>
        </p:nvPicPr>
        <p:blipFill>
          <a:blip r:embed="rId3"/>
          <a:srcRect/>
          <a:stretch>
            <a:fillRect/>
          </a:stretch>
        </p:blipFill>
        <p:spPr bwMode="auto">
          <a:xfrm>
            <a:off x="-571500" y="-3429000"/>
            <a:ext cx="10287000" cy="13716000"/>
          </a:xfrm>
          <a:prstGeom prst="rect">
            <a:avLst/>
          </a:prstGeom>
          <a:noFill/>
        </p:spPr>
      </p:pic>
      <p:pic>
        <p:nvPicPr>
          <p:cNvPr id="4100" name="Picture 4" descr="C:\Users\abc\Desktop\ashok sanitation images\IMG_20170424_085223_HDR.jpg"/>
          <p:cNvPicPr>
            <a:picLocks noChangeAspect="1" noChangeArrowheads="1"/>
          </p:cNvPicPr>
          <p:nvPr/>
        </p:nvPicPr>
        <p:blipFill>
          <a:blip r:embed="rId4"/>
          <a:srcRect/>
          <a:stretch>
            <a:fillRect/>
          </a:stretch>
        </p:blipFill>
        <p:spPr bwMode="auto">
          <a:xfrm>
            <a:off x="-571500" y="-3429000"/>
            <a:ext cx="10287000" cy="13716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normAutofit fontScale="85000" lnSpcReduction="10000"/>
          </a:bodyPr>
          <a:lstStyle/>
          <a:p>
            <a:r>
              <a:rPr lang="en-US" sz="2400" dirty="0" smtClean="0"/>
              <a:t>Manual scavengers are living in poor, unhealthy, unhygienic condition without any civic amenities .</a:t>
            </a:r>
          </a:p>
          <a:p>
            <a:r>
              <a:rPr lang="en-US" sz="2400" dirty="0" smtClean="0"/>
              <a:t>While working in sewage, the manual scavengers do not get safety items such as mask, gloves, shoes etc to protect themselves from various health hazardous.</a:t>
            </a:r>
          </a:p>
          <a:p>
            <a:r>
              <a:rPr lang="en-US" sz="2400" dirty="0" smtClean="0"/>
              <a:t>Due to unemployment ,  traditional occupational legacy,   and not having other source of income, the manual scavengers are forced  to do manual scavenging jobs.</a:t>
            </a:r>
          </a:p>
          <a:p>
            <a:r>
              <a:rPr lang="en-US" sz="2400" dirty="0" smtClean="0"/>
              <a:t>They suffer caste discrimination, social exclusion, humiliation and physical  exploitation everyday life.  Their children  suffers access of education.</a:t>
            </a:r>
          </a:p>
          <a:p>
            <a:r>
              <a:rPr lang="en-US" sz="2400" dirty="0" smtClean="0"/>
              <a:t>Women scavengers suffer sexual harassment by their contractors.</a:t>
            </a:r>
          </a:p>
          <a:p>
            <a:r>
              <a:rPr lang="en-US" sz="2400" dirty="0" smtClean="0"/>
              <a:t>Many schemes were launched by government to change condition of manual scavengers but due to lack of awareness, complexion of red- </a:t>
            </a:r>
            <a:r>
              <a:rPr lang="en-US" sz="2400" dirty="0" err="1" smtClean="0"/>
              <a:t>tapism</a:t>
            </a:r>
            <a:r>
              <a:rPr lang="en-US" sz="2400" dirty="0" smtClean="0"/>
              <a:t>, corruption, all these schemes have not benefited the manual scavengers.</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049968.jpg"/>
          <p:cNvPicPr>
            <a:picLocks noChangeAspect="1"/>
          </p:cNvPicPr>
          <p:nvPr/>
        </p:nvPicPr>
        <p:blipFill>
          <a:blip r:embed="rId2" cstate="print"/>
          <a:stretch>
            <a:fillRect/>
          </a:stretch>
        </p:blipFill>
        <p:spPr>
          <a:xfrm>
            <a:off x="1195387" y="1471612"/>
            <a:ext cx="6753225" cy="39147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6">
                    <a:lumMod val="50000"/>
                  </a:schemeClr>
                </a:solidFill>
              </a:rPr>
              <a:t>Clean India Campaign : </a:t>
            </a:r>
            <a:r>
              <a:rPr lang="en-US" dirty="0" err="1" smtClean="0">
                <a:solidFill>
                  <a:srgbClr val="00B050"/>
                </a:solidFill>
              </a:rPr>
              <a:t>Swachha</a:t>
            </a:r>
            <a:r>
              <a:rPr lang="en-US" dirty="0" smtClean="0">
                <a:solidFill>
                  <a:srgbClr val="00B050"/>
                </a:solidFill>
              </a:rPr>
              <a:t> Bharat </a:t>
            </a:r>
            <a:r>
              <a:rPr lang="en-US" dirty="0" err="1" smtClean="0">
                <a:solidFill>
                  <a:srgbClr val="00B050"/>
                </a:solidFill>
              </a:rPr>
              <a:t>Abhyian</a:t>
            </a:r>
            <a:r>
              <a:rPr lang="en-US" dirty="0" smtClean="0">
                <a:solidFill>
                  <a:srgbClr val="00B050"/>
                </a:solidFill>
              </a:rPr>
              <a:t> </a:t>
            </a:r>
            <a:endParaRPr lang="en-US" dirty="0">
              <a:solidFill>
                <a:srgbClr val="00B050"/>
              </a:solidFill>
            </a:endParaRPr>
          </a:p>
        </p:txBody>
      </p:sp>
      <p:sp>
        <p:nvSpPr>
          <p:cNvPr id="4" name="Text Placeholder 3"/>
          <p:cNvSpPr>
            <a:spLocks noGrp="1"/>
          </p:cNvSpPr>
          <p:nvPr>
            <p:ph type="body" sz="half" idx="2"/>
          </p:nvPr>
        </p:nvSpPr>
        <p:spPr/>
        <p:txBody>
          <a:bodyPr>
            <a:normAutofit/>
          </a:bodyPr>
          <a:lstStyle/>
          <a:p>
            <a:pPr algn="ctr"/>
            <a:r>
              <a:rPr lang="en-US" sz="2000" b="1" dirty="0" smtClean="0">
                <a:solidFill>
                  <a:srgbClr val="FF0000"/>
                </a:solidFill>
              </a:rPr>
              <a:t>Eradicate Manual Scavenging : </a:t>
            </a:r>
          </a:p>
          <a:p>
            <a:pPr algn="ctr"/>
            <a:r>
              <a:rPr lang="en-US" sz="2000" b="1" dirty="0" smtClean="0"/>
              <a:t>Respect Human  Dignity of  Manual Scavengers </a:t>
            </a:r>
            <a:endParaRPr lang="en-US" sz="2000" b="1" dirty="0"/>
          </a:p>
        </p:txBody>
      </p:sp>
      <p:pic>
        <p:nvPicPr>
          <p:cNvPr id="39938" name="Picture 2" descr="Image result"/>
          <p:cNvPicPr>
            <a:picLocks noGrp="1" noChangeAspect="1" noChangeArrowheads="1"/>
          </p:cNvPicPr>
          <p:nvPr>
            <p:ph type="pic" idx="1"/>
          </p:nvPr>
        </p:nvPicPr>
        <p:blipFill>
          <a:blip r:embed="rId2"/>
          <a:srcRect l="13333" r="13333"/>
          <a:stretch>
            <a:fillRect/>
          </a:stretch>
        </p:blipFill>
        <p:spPr bwMode="auto">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a:p>
        </p:txBody>
      </p:sp>
      <p:sp>
        <p:nvSpPr>
          <p:cNvPr id="3" name="Subtitle 2"/>
          <p:cNvSpPr>
            <a:spLocks noGrp="1"/>
          </p:cNvSpPr>
          <p:nvPr>
            <p:ph type="subTitle" idx="1"/>
          </p:nvPr>
        </p:nvSpPr>
        <p:spPr>
          <a:xfrm>
            <a:off x="1371600" y="1214422"/>
            <a:ext cx="6400800" cy="4424378"/>
          </a:xfrm>
        </p:spPr>
        <p:txBody>
          <a:bodyPr>
            <a:normAutofit/>
          </a:bodyPr>
          <a:lstStyle/>
          <a:p>
            <a:r>
              <a:rPr lang="en-US" sz="3600" b="1" dirty="0" smtClean="0">
                <a:solidFill>
                  <a:srgbClr val="FF0000"/>
                </a:solidFill>
              </a:rPr>
              <a:t>Human Dignity</a:t>
            </a:r>
          </a:p>
          <a:p>
            <a:r>
              <a:rPr lang="en-US" b="1" dirty="0" smtClean="0">
                <a:solidFill>
                  <a:srgbClr val="0070C0"/>
                </a:solidFill>
              </a:rPr>
              <a:t>Respect for Humanity, Non-discrimination, Non-</a:t>
            </a:r>
            <a:r>
              <a:rPr lang="en-US" b="1" dirty="0" err="1" smtClean="0">
                <a:solidFill>
                  <a:srgbClr val="0070C0"/>
                </a:solidFill>
              </a:rPr>
              <a:t>huminliation</a:t>
            </a:r>
            <a:r>
              <a:rPr lang="en-US" b="1" dirty="0" smtClean="0">
                <a:solidFill>
                  <a:srgbClr val="0070C0"/>
                </a:solidFill>
              </a:rPr>
              <a:t>  and Protection of Human Rights</a:t>
            </a:r>
            <a:endParaRPr lang="en-US" b="1" dirty="0" smtClean="0">
              <a:solidFill>
                <a:srgbClr val="0070C0"/>
              </a:solidFill>
            </a:endParaRPr>
          </a:p>
          <a:p>
            <a:endParaRPr lang="en-US" b="1" dirty="0" smtClean="0">
              <a:solidFill>
                <a:srgbClr val="FF0000"/>
              </a:solidFill>
            </a:endParaRPr>
          </a:p>
          <a:p>
            <a:r>
              <a:rPr lang="en-US" b="1" dirty="0" smtClean="0">
                <a:solidFill>
                  <a:srgbClr val="00B050"/>
                </a:solidFill>
              </a:rPr>
              <a:t>THANKING YOU</a:t>
            </a:r>
            <a:endParaRPr lang="en-US" b="1" dirty="0">
              <a:solidFill>
                <a:srgbClr val="00B05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latin typeface="Times New Roman" pitchFamily="18" charset="0"/>
                <a:cs typeface="Times New Roman" pitchFamily="18" charset="0"/>
              </a:rPr>
              <a:t>Manual Scavenging : Some  facts</a:t>
            </a:r>
            <a:endParaRPr lang="en-US" b="1" dirty="0"/>
          </a:p>
        </p:txBody>
      </p:sp>
      <p:sp>
        <p:nvSpPr>
          <p:cNvPr id="3" name="Content Placeholder 2"/>
          <p:cNvSpPr>
            <a:spLocks noGrp="1"/>
          </p:cNvSpPr>
          <p:nvPr>
            <p:ph idx="1"/>
          </p:nvPr>
        </p:nvSpPr>
        <p:spPr/>
        <p:txBody>
          <a:bodyPr/>
          <a:lstStyle/>
          <a:p>
            <a:r>
              <a:rPr lang="en-US" dirty="0" smtClean="0"/>
              <a:t> </a:t>
            </a:r>
            <a:r>
              <a:rPr lang="en-US" sz="2400" dirty="0" smtClean="0"/>
              <a:t>As per Census of India 2011:  26 </a:t>
            </a:r>
            <a:r>
              <a:rPr lang="en-US" sz="2400" dirty="0" err="1" smtClean="0"/>
              <a:t>lakhs</a:t>
            </a:r>
            <a:r>
              <a:rPr lang="en-US" sz="2400" dirty="0" smtClean="0"/>
              <a:t> dry </a:t>
            </a:r>
            <a:r>
              <a:rPr lang="en-US" sz="2400" dirty="0" err="1" smtClean="0"/>
              <a:t>laterines</a:t>
            </a:r>
            <a:r>
              <a:rPr lang="en-US" sz="2400" dirty="0" smtClean="0"/>
              <a:t> in the country. 73% of the dry </a:t>
            </a:r>
            <a:r>
              <a:rPr lang="en-US" sz="2400" dirty="0" err="1" smtClean="0"/>
              <a:t>laterines</a:t>
            </a:r>
            <a:r>
              <a:rPr lang="en-US" sz="2400" dirty="0" smtClean="0"/>
              <a:t> are in rural areas. 13,14,652 toilets where human excreta are flushed into open drains.</a:t>
            </a:r>
          </a:p>
          <a:p>
            <a:r>
              <a:rPr lang="en-US" sz="2400" dirty="0" smtClean="0"/>
              <a:t>Manual Scavengers are mostly still practice in states </a:t>
            </a:r>
            <a:r>
              <a:rPr lang="en-US" sz="2400" dirty="0" err="1" smtClean="0"/>
              <a:t>i.e</a:t>
            </a:r>
            <a:r>
              <a:rPr lang="en-US" sz="2400" dirty="0" smtClean="0"/>
              <a:t>  Madhya  Pradesh, </a:t>
            </a:r>
            <a:r>
              <a:rPr lang="en-US" sz="2400" dirty="0" err="1" smtClean="0"/>
              <a:t>Gujrat</a:t>
            </a:r>
            <a:r>
              <a:rPr lang="en-US" sz="2400" dirty="0" smtClean="0"/>
              <a:t>, Chhattisgarh, Maharashtra, Haryana, Andhra Pradesh, Rajasthan and Jharkhand.</a:t>
            </a:r>
          </a:p>
          <a:p>
            <a:r>
              <a:rPr lang="en-US" sz="2400" dirty="0" smtClean="0"/>
              <a:t>Problems of Manual Scavengers in Uttar Pradesh:  as per UP Government  data of 2012, there are 5,530 human scavengers in </a:t>
            </a:r>
            <a:r>
              <a:rPr lang="en-US" sz="2400" smtClean="0"/>
              <a:t>42 districts.</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Manual Scavenging </a:t>
            </a:r>
            <a:endParaRPr lang="en-US" b="1" dirty="0">
              <a:solidFill>
                <a:srgbClr val="FF0000"/>
              </a:solidFill>
            </a:endParaRPr>
          </a:p>
        </p:txBody>
      </p:sp>
      <p:sp>
        <p:nvSpPr>
          <p:cNvPr id="3" name="Content Placeholder 2"/>
          <p:cNvSpPr>
            <a:spLocks noGrp="1"/>
          </p:cNvSpPr>
          <p:nvPr>
            <p:ph sz="half" idx="1"/>
          </p:nvPr>
        </p:nvSpPr>
        <p:spPr/>
        <p:txBody>
          <a:bodyPr>
            <a:normAutofit/>
          </a:bodyPr>
          <a:lstStyle/>
          <a:p>
            <a:r>
              <a:rPr lang="en-US" b="1" dirty="0" smtClean="0">
                <a:solidFill>
                  <a:srgbClr val="0070C0"/>
                </a:solidFill>
              </a:rPr>
              <a:t>Human Dignity </a:t>
            </a:r>
          </a:p>
          <a:p>
            <a:r>
              <a:rPr lang="en-US" b="1" dirty="0" smtClean="0">
                <a:solidFill>
                  <a:srgbClr val="0070C0"/>
                </a:solidFill>
              </a:rPr>
              <a:t>Human Respect</a:t>
            </a:r>
          </a:p>
          <a:p>
            <a:r>
              <a:rPr lang="en-US" b="1" dirty="0" smtClean="0">
                <a:solidFill>
                  <a:srgbClr val="0070C0"/>
                </a:solidFill>
              </a:rPr>
              <a:t>Humanity</a:t>
            </a:r>
          </a:p>
          <a:p>
            <a:r>
              <a:rPr lang="en-US" b="1" dirty="0" smtClean="0">
                <a:solidFill>
                  <a:srgbClr val="0070C0"/>
                </a:solidFill>
              </a:rPr>
              <a:t>Equality</a:t>
            </a:r>
          </a:p>
          <a:p>
            <a:r>
              <a:rPr lang="en-US" b="1" dirty="0" smtClean="0">
                <a:solidFill>
                  <a:srgbClr val="0070C0"/>
                </a:solidFill>
              </a:rPr>
              <a:t>Love</a:t>
            </a:r>
          </a:p>
          <a:p>
            <a:r>
              <a:rPr lang="en-US" b="1" dirty="0" smtClean="0">
                <a:solidFill>
                  <a:srgbClr val="0070C0"/>
                </a:solidFill>
              </a:rPr>
              <a:t>Intimacy </a:t>
            </a:r>
          </a:p>
          <a:p>
            <a:r>
              <a:rPr lang="en-US" b="1" dirty="0" smtClean="0">
                <a:solidFill>
                  <a:srgbClr val="0070C0"/>
                </a:solidFill>
              </a:rPr>
              <a:t>Affection</a:t>
            </a:r>
          </a:p>
          <a:p>
            <a:r>
              <a:rPr lang="en-US" b="1" dirty="0" smtClean="0">
                <a:solidFill>
                  <a:srgbClr val="0070C0"/>
                </a:solidFill>
              </a:rPr>
              <a:t>Peace</a:t>
            </a:r>
          </a:p>
          <a:p>
            <a:endParaRPr lang="en-US" dirty="0" smtClean="0"/>
          </a:p>
          <a:p>
            <a:endParaRPr lang="en-US" dirty="0"/>
          </a:p>
        </p:txBody>
      </p:sp>
      <p:sp>
        <p:nvSpPr>
          <p:cNvPr id="4" name="Content Placeholder 3"/>
          <p:cNvSpPr>
            <a:spLocks noGrp="1"/>
          </p:cNvSpPr>
          <p:nvPr>
            <p:ph sz="half" idx="2"/>
          </p:nvPr>
        </p:nvSpPr>
        <p:spPr/>
        <p:txBody>
          <a:bodyPr>
            <a:normAutofit/>
          </a:bodyPr>
          <a:lstStyle/>
          <a:p>
            <a:r>
              <a:rPr lang="en-US" b="1" dirty="0" smtClean="0">
                <a:solidFill>
                  <a:schemeClr val="tx1">
                    <a:lumMod val="95000"/>
                    <a:lumOff val="5000"/>
                  </a:schemeClr>
                </a:solidFill>
              </a:rPr>
              <a:t>Human Indignity </a:t>
            </a:r>
          </a:p>
          <a:p>
            <a:r>
              <a:rPr lang="en-US" b="1" dirty="0" smtClean="0">
                <a:solidFill>
                  <a:schemeClr val="tx1">
                    <a:lumMod val="95000"/>
                    <a:lumOff val="5000"/>
                  </a:schemeClr>
                </a:solidFill>
              </a:rPr>
              <a:t>Humiliation</a:t>
            </a:r>
          </a:p>
          <a:p>
            <a:r>
              <a:rPr lang="en-US" b="1" dirty="0" smtClean="0">
                <a:solidFill>
                  <a:schemeClr val="tx1">
                    <a:lumMod val="95000"/>
                    <a:lumOff val="5000"/>
                  </a:schemeClr>
                </a:solidFill>
              </a:rPr>
              <a:t>Inhumanity</a:t>
            </a:r>
          </a:p>
          <a:p>
            <a:r>
              <a:rPr lang="en-US" b="1" dirty="0" smtClean="0">
                <a:solidFill>
                  <a:schemeClr val="tx1">
                    <a:lumMod val="95000"/>
                    <a:lumOff val="5000"/>
                  </a:schemeClr>
                </a:solidFill>
              </a:rPr>
              <a:t>Discrimination</a:t>
            </a:r>
          </a:p>
          <a:p>
            <a:r>
              <a:rPr lang="en-US" b="1" dirty="0" smtClean="0">
                <a:solidFill>
                  <a:schemeClr val="tx1">
                    <a:lumMod val="95000"/>
                    <a:lumOff val="5000"/>
                  </a:schemeClr>
                </a:solidFill>
              </a:rPr>
              <a:t>Hate</a:t>
            </a:r>
          </a:p>
          <a:p>
            <a:r>
              <a:rPr lang="en-US" b="1" dirty="0" smtClean="0">
                <a:solidFill>
                  <a:schemeClr val="tx1">
                    <a:lumMod val="95000"/>
                    <a:lumOff val="5000"/>
                  </a:schemeClr>
                </a:solidFill>
              </a:rPr>
              <a:t>U</a:t>
            </a:r>
            <a:r>
              <a:rPr lang="en-US" b="1" dirty="0" smtClean="0">
                <a:solidFill>
                  <a:schemeClr val="tx1">
                    <a:lumMod val="95000"/>
                    <a:lumOff val="5000"/>
                  </a:schemeClr>
                </a:solidFill>
              </a:rPr>
              <a:t>ntouchability</a:t>
            </a:r>
          </a:p>
          <a:p>
            <a:r>
              <a:rPr lang="en-US" b="1" dirty="0" smtClean="0">
                <a:solidFill>
                  <a:schemeClr val="tx1">
                    <a:lumMod val="95000"/>
                    <a:lumOff val="5000"/>
                  </a:schemeClr>
                </a:solidFill>
              </a:rPr>
              <a:t>Enmity</a:t>
            </a:r>
          </a:p>
          <a:p>
            <a:r>
              <a:rPr lang="en-US" b="1" dirty="0" smtClean="0">
                <a:solidFill>
                  <a:schemeClr val="tx1">
                    <a:lumMod val="95000"/>
                    <a:lumOff val="5000"/>
                  </a:schemeClr>
                </a:solidFill>
              </a:rPr>
              <a:t>Violence </a:t>
            </a:r>
          </a:p>
          <a:p>
            <a:endParaRPr lang="en-US"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Manual Scavenging </a:t>
            </a:r>
            <a:endParaRPr lang="en-US" b="1" dirty="0">
              <a:solidFill>
                <a:srgbClr val="00B050"/>
              </a:solidFill>
            </a:endParaRPr>
          </a:p>
        </p:txBody>
      </p:sp>
      <p:sp>
        <p:nvSpPr>
          <p:cNvPr id="3" name="Content Placeholder 2"/>
          <p:cNvSpPr>
            <a:spLocks noGrp="1"/>
          </p:cNvSpPr>
          <p:nvPr>
            <p:ph idx="1"/>
          </p:nvPr>
        </p:nvSpPr>
        <p:spPr/>
        <p:txBody>
          <a:bodyPr/>
          <a:lstStyle/>
          <a:p>
            <a:pPr algn="ctr">
              <a:buNone/>
            </a:pPr>
            <a:r>
              <a:rPr lang="en-US" dirty="0" smtClean="0"/>
              <a:t>   </a:t>
            </a:r>
            <a:r>
              <a:rPr lang="en-US" dirty="0" smtClean="0">
                <a:solidFill>
                  <a:srgbClr val="002060"/>
                </a:solidFill>
              </a:rPr>
              <a:t>Manual Scavenging is a caste-based occupation involving the removal of untreated human excreta from bucket toilets or pit latrines, that has been officially abolished by law in India as a </a:t>
            </a:r>
            <a:r>
              <a:rPr lang="en-US" dirty="0" err="1" smtClean="0">
                <a:solidFill>
                  <a:srgbClr val="002060"/>
                </a:solidFill>
              </a:rPr>
              <a:t>dehumaninsing</a:t>
            </a:r>
            <a:r>
              <a:rPr lang="en-US" dirty="0" smtClean="0">
                <a:solidFill>
                  <a:srgbClr val="002060"/>
                </a:solidFill>
              </a:rPr>
              <a:t> practice.</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ILE - A low-caste sweeper cleans excreta flowing out of a public toilet at Ajmer, India."/>
          <p:cNvPicPr>
            <a:picLocks noChangeAspect="1" noChangeArrowheads="1"/>
          </p:cNvPicPr>
          <p:nvPr/>
        </p:nvPicPr>
        <p:blipFill>
          <a:blip r:embed="rId2"/>
          <a:srcRect/>
          <a:stretch>
            <a:fillRect/>
          </a:stretch>
        </p:blipFill>
        <p:spPr bwMode="auto">
          <a:xfrm>
            <a:off x="289608" y="1285860"/>
            <a:ext cx="8600198" cy="483393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720840"/>
            <a:ext cx="4572000" cy="4801314"/>
          </a:xfrm>
          <a:prstGeom prst="rect">
            <a:avLst/>
          </a:prstGeom>
        </p:spPr>
        <p:txBody>
          <a:bodyPr>
            <a:spAutoFit/>
          </a:bodyPr>
          <a:lstStyle/>
          <a:p>
            <a:pPr algn="just"/>
            <a:r>
              <a:rPr lang="en-US" dirty="0" smtClean="0">
                <a:latin typeface="Arial Black" pitchFamily="34" charset="0"/>
              </a:rPr>
              <a:t>A scavenger is one not because of the job he does; he becomes one by his birth. The plight of the </a:t>
            </a:r>
            <a:r>
              <a:rPr lang="en-US" dirty="0" smtClean="0">
                <a:latin typeface="Arial Black" pitchFamily="34" charset="0"/>
              </a:rPr>
              <a:t>scavenger </a:t>
            </a:r>
            <a:r>
              <a:rPr lang="en-US" dirty="0" smtClean="0">
                <a:latin typeface="Arial Black" pitchFamily="34" charset="0"/>
              </a:rPr>
              <a:t>is inextricably tied to the brutal realties of the caste system. The human scavengers are treated as pariahs even by others at the bottom of Hinduism’s caste hierarchy, while ironically; the homes that they visit to clean are inevitably of the higher caste. They are subjected to brutal caste oppression. They are then the ultimate untoucables</a:t>
            </a:r>
            <a:r>
              <a:rPr lang="en-US" dirty="0" smtClean="0">
                <a:latin typeface="Arial Black" pitchFamily="34" charset="0"/>
              </a:rPr>
              <a:t>.</a:t>
            </a:r>
          </a:p>
          <a:p>
            <a:r>
              <a:rPr lang="en-US" dirty="0" smtClean="0"/>
              <a:t/>
            </a:r>
            <a:br>
              <a:rPr lang="en-US" dirty="0" smtClean="0"/>
            </a:br>
            <a:r>
              <a:rPr lang="en-US" b="1" dirty="0" smtClean="0">
                <a:solidFill>
                  <a:srgbClr val="0070C0"/>
                </a:solidFill>
              </a:rPr>
              <a:t>Dr. B R Ambedkar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Human Rights and Manual Scavenging </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solidFill>
                  <a:srgbClr val="FF0000"/>
                </a:solidFill>
              </a:rPr>
              <a:t>Human Rights framework for Protecting Manual Scavengers: International Perspectives-</a:t>
            </a:r>
          </a:p>
          <a:p>
            <a:r>
              <a:rPr lang="en-US" sz="2400" dirty="0" smtClean="0">
                <a:solidFill>
                  <a:srgbClr val="00B0F0"/>
                </a:solidFill>
              </a:rPr>
              <a:t>Universal Declaration of Human Rights, 1948- </a:t>
            </a:r>
            <a:r>
              <a:rPr lang="en-US" sz="2400" dirty="0" smtClean="0"/>
              <a:t>“ All human beings are born free and equal in dignity and rights. They are endowed with reason and conscience and should act towards one another in a spirit of brotherhood.”(Art.1)</a:t>
            </a:r>
          </a:p>
          <a:p>
            <a:r>
              <a:rPr lang="en-US" sz="2400" dirty="0" smtClean="0"/>
              <a:t>Everyone is entitled to all the rights and freedom set forth in this declaration, without distinction of any kind, such as race, color, sex, language, religion, political or other opinion, national or social origin, property, birth or other status(Art.2(1))</a:t>
            </a:r>
          </a:p>
          <a:p>
            <a:r>
              <a:rPr lang="en-US" sz="2400" dirty="0" smtClean="0">
                <a:solidFill>
                  <a:srgbClr val="00B050"/>
                </a:solidFill>
              </a:rPr>
              <a:t>International Covenant on Economic, Social and Cultural Rights(ICESCR), 1966-</a:t>
            </a:r>
            <a:r>
              <a:rPr lang="en-US" sz="2400" dirty="0" smtClean="0"/>
              <a:t> the States parties to this Covenant recognize the right of everyone to the enjoyment of just and favorable conditions of work which ensure, n particular safe and healthy working conditions.(Art.7)</a:t>
            </a:r>
          </a:p>
          <a:p>
            <a:r>
              <a:rPr lang="en-US" sz="2400" dirty="0" smtClean="0">
                <a:solidFill>
                  <a:srgbClr val="00B050"/>
                </a:solidFill>
              </a:rPr>
              <a:t>International Covenant on Civil and Political Rights(ICCPR),1966-</a:t>
            </a:r>
            <a:r>
              <a:rPr lang="en-US" sz="2400" dirty="0" smtClean="0"/>
              <a:t> the Preamble of ICCPR imbibes and recognizes the inherent dignity together with equal and inalienable rights of the human family.</a:t>
            </a:r>
          </a:p>
          <a:p>
            <a:endParaRPr lang="en-US" sz="2400" dirty="0">
              <a:solidFill>
                <a:srgbClr val="00B05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Human Rights and Manual Scavenging </a:t>
            </a:r>
            <a:endParaRPr lang="en-US" b="1" dirty="0"/>
          </a:p>
        </p:txBody>
      </p:sp>
      <p:sp>
        <p:nvSpPr>
          <p:cNvPr id="3" name="Content Placeholder 2"/>
          <p:cNvSpPr>
            <a:spLocks noGrp="1"/>
          </p:cNvSpPr>
          <p:nvPr>
            <p:ph idx="1"/>
          </p:nvPr>
        </p:nvSpPr>
        <p:spPr/>
        <p:txBody>
          <a:bodyPr>
            <a:normAutofit fontScale="92500" lnSpcReduction="10000"/>
          </a:bodyPr>
          <a:lstStyle/>
          <a:p>
            <a:r>
              <a:rPr lang="en-US" sz="2000" dirty="0" smtClean="0">
                <a:solidFill>
                  <a:schemeClr val="accent6">
                    <a:lumMod val="75000"/>
                  </a:schemeClr>
                </a:solidFill>
              </a:rPr>
              <a:t>International Convention on the Elimination of all Forms of Racial Discrimination, 1965-</a:t>
            </a:r>
            <a:r>
              <a:rPr lang="en-US" sz="2000" dirty="0" smtClean="0"/>
              <a:t> the Convention aims to eliminate all forms of ‘Racial Discrimination’ means- any distinction, exclusion, restriction, or preference based on race, color, descent, or national or ethnic origin which has the purpose or effect of nullifying or impairing the recognition, enjoyment or exercise on an equal footing , of human right and fundamental freedoms in the political, economic, social, cultural, or any other field of public life.(Art.1)</a:t>
            </a:r>
          </a:p>
          <a:p>
            <a:r>
              <a:rPr lang="en-US" sz="2000" dirty="0" smtClean="0"/>
              <a:t>Each State party shall take effective measures to review governmental, national and local policies and to amend, rescind or nullify any laws and regulations which have the effect of creating or perpetuating racial discrimination wherever it exists.(Art.2(</a:t>
            </a:r>
            <a:r>
              <a:rPr lang="en-US" sz="2000" dirty="0" err="1" smtClean="0"/>
              <a:t>i</a:t>
            </a:r>
            <a:r>
              <a:rPr lang="en-US" sz="2000" dirty="0" smtClean="0"/>
              <a:t>))</a:t>
            </a:r>
          </a:p>
          <a:p>
            <a:r>
              <a:rPr lang="en-US" sz="2000" dirty="0" smtClean="0">
                <a:solidFill>
                  <a:srgbClr val="00B050"/>
                </a:solidFill>
              </a:rPr>
              <a:t>International </a:t>
            </a:r>
            <a:r>
              <a:rPr lang="en-US" sz="2000" dirty="0" err="1" smtClean="0">
                <a:solidFill>
                  <a:srgbClr val="00B050"/>
                </a:solidFill>
              </a:rPr>
              <a:t>labour</a:t>
            </a:r>
            <a:r>
              <a:rPr lang="en-US" sz="2000" dirty="0" smtClean="0">
                <a:solidFill>
                  <a:srgbClr val="00B050"/>
                </a:solidFill>
              </a:rPr>
              <a:t> </a:t>
            </a:r>
            <a:r>
              <a:rPr lang="en-US" sz="2000" dirty="0" err="1" smtClean="0">
                <a:solidFill>
                  <a:srgbClr val="00B050"/>
                </a:solidFill>
              </a:rPr>
              <a:t>Organisation</a:t>
            </a:r>
            <a:r>
              <a:rPr lang="en-US" sz="2000" dirty="0" smtClean="0">
                <a:solidFill>
                  <a:srgbClr val="00B050"/>
                </a:solidFill>
              </a:rPr>
              <a:t>(ILO) : </a:t>
            </a:r>
            <a:r>
              <a:rPr lang="en-US" sz="2000" dirty="0" smtClean="0"/>
              <a:t>Discrimination (Employment and Occupation) Convention no.111(1958) deals with issues of unequal treatment of workers on a number of discriminatory grounds, such as race, political opinion or religion. Social origin refers to Caste in </a:t>
            </a:r>
            <a:r>
              <a:rPr lang="en-US" sz="2000" dirty="0" err="1" smtClean="0"/>
              <a:t>indian</a:t>
            </a:r>
            <a:r>
              <a:rPr lang="en-US" sz="2000" dirty="0" smtClean="0"/>
              <a:t> context is another ground of discrimination mentioned in the Convention. </a:t>
            </a:r>
            <a:endParaRPr lang="en-US" sz="2000" dirty="0" smtClean="0">
              <a:solidFill>
                <a:srgbClr val="00B050"/>
              </a:solidFill>
            </a:endParaRPr>
          </a:p>
          <a:p>
            <a:pPr>
              <a:buNone/>
            </a:pP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1832</Words>
  <Application>Microsoft Office PowerPoint</Application>
  <PresentationFormat>On-screen Show (4:3)</PresentationFormat>
  <Paragraphs>99</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Problem of Manual Scavenging in India: The story of Humiliation in Kanpur City </vt:lpstr>
      <vt:lpstr>Manual Scavenging : social facts</vt:lpstr>
      <vt:lpstr>Manual Scavenging : Some  facts</vt:lpstr>
      <vt:lpstr>Manual Scavenging </vt:lpstr>
      <vt:lpstr>Manual Scavenging </vt:lpstr>
      <vt:lpstr>Slide 6</vt:lpstr>
      <vt:lpstr>Slide 7</vt:lpstr>
      <vt:lpstr>Human Rights and Manual Scavenging </vt:lpstr>
      <vt:lpstr>Human Rights and Manual Scavenging </vt:lpstr>
      <vt:lpstr>Slide 10</vt:lpstr>
      <vt:lpstr>Slide 11</vt:lpstr>
      <vt:lpstr>Indian laws and Manual Scavenging </vt:lpstr>
      <vt:lpstr>Indian laws and Manual Scavenging </vt:lpstr>
      <vt:lpstr> Government policies and  Schemes </vt:lpstr>
      <vt:lpstr>Field survey study in Kanpur(Uttar Pradesh) </vt:lpstr>
      <vt:lpstr>Slide 16</vt:lpstr>
      <vt:lpstr>Slide 17</vt:lpstr>
      <vt:lpstr>Manual Scavengers </vt:lpstr>
      <vt:lpstr>Manual Scavengers </vt:lpstr>
      <vt:lpstr>Slide 20</vt:lpstr>
      <vt:lpstr>Slide 21</vt:lpstr>
      <vt:lpstr>Manual Scavengers at Railway Track without safety tools</vt:lpstr>
      <vt:lpstr>Slide 23</vt:lpstr>
      <vt:lpstr>Conclusion </vt:lpstr>
      <vt:lpstr>Slide 25</vt:lpstr>
      <vt:lpstr>Clean India Campaign : Swachha Bharat Abhyian </vt:lpstr>
      <vt:lpstr>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abc</cp:lastModifiedBy>
  <cp:revision>40</cp:revision>
  <dcterms:created xsi:type="dcterms:W3CDTF">2017-08-10T07:00:38Z</dcterms:created>
  <dcterms:modified xsi:type="dcterms:W3CDTF">2017-08-18T03:13:31Z</dcterms:modified>
</cp:coreProperties>
</file>