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76" r:id="rId8"/>
    <p:sldId id="283" r:id="rId9"/>
    <p:sldId id="275" r:id="rId10"/>
    <p:sldId id="258" r:id="rId11"/>
    <p:sldId id="260" r:id="rId12"/>
    <p:sldId id="259" r:id="rId13"/>
    <p:sldId id="284" r:id="rId14"/>
    <p:sldId id="261" r:id="rId15"/>
    <p:sldId id="262" r:id="rId16"/>
    <p:sldId id="263" r:id="rId17"/>
    <p:sldId id="282" r:id="rId18"/>
    <p:sldId id="264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4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B016-E424-45DF-A132-259075D4731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1D77-8E8E-41AD-A804-2D9065ADB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329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B016-E424-45DF-A132-259075D4731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1D77-8E8E-41AD-A804-2D9065ADB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736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B016-E424-45DF-A132-259075D4731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1D77-8E8E-41AD-A804-2D9065ADB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591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B016-E424-45DF-A132-259075D4731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1D77-8E8E-41AD-A804-2D9065ADB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293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B016-E424-45DF-A132-259075D4731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1D77-8E8E-41AD-A804-2D9065ADB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735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B016-E424-45DF-A132-259075D4731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1D77-8E8E-41AD-A804-2D9065ADB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56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B016-E424-45DF-A132-259075D4731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1D77-8E8E-41AD-A804-2D9065ADB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980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B016-E424-45DF-A132-259075D4731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1D77-8E8E-41AD-A804-2D9065ADB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130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B016-E424-45DF-A132-259075D4731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1D77-8E8E-41AD-A804-2D9065ADB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131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B016-E424-45DF-A132-259075D4731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1D77-8E8E-41AD-A804-2D9065ADB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673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B016-E424-45DF-A132-259075D4731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1D77-8E8E-41AD-A804-2D9065ADB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448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6B016-E424-45DF-A132-259075D4731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A1D77-8E8E-41AD-A804-2D9065ADB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539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54863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RESTORATIVE JUSTICE IN RWANDA</a:t>
            </a:r>
            <a:br>
              <a:rPr lang="en-US" sz="3600" b="1" dirty="0" smtClean="0"/>
            </a:br>
            <a:r>
              <a:rPr lang="en-US" sz="3600" b="1" dirty="0" smtClean="0"/>
              <a:t>   THE GACACA COURTS EXPERIENCE</a:t>
            </a:r>
            <a:br>
              <a:rPr lang="en-US" sz="3600" b="1" dirty="0" smtClean="0"/>
            </a:b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200" b="1" dirty="0" smtClean="0"/>
              <a:t>By: YANKULIJE Odette</a:t>
            </a:r>
            <a:br>
              <a:rPr lang="en-US" sz="3200" b="1" dirty="0" smtClean="0"/>
            </a:br>
            <a:r>
              <a:rPr lang="en-US" sz="3200" b="1" dirty="0" smtClean="0"/>
              <a:t>Principal State Attorney</a:t>
            </a:r>
            <a:br>
              <a:rPr lang="en-US" sz="3200" b="1" dirty="0" smtClean="0"/>
            </a:br>
            <a:r>
              <a:rPr lang="en-US" sz="3200" b="1" dirty="0" smtClean="0"/>
              <a:t>MINIJUST 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4256151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69216570"/>
              </p:ext>
            </p:extLst>
          </p:nvPr>
        </p:nvGraphicFramePr>
        <p:xfrm>
          <a:off x="1447800" y="2514600"/>
          <a:ext cx="6078219" cy="2920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6178"/>
                <a:gridCol w="728545"/>
                <a:gridCol w="693778"/>
                <a:gridCol w="1043037"/>
                <a:gridCol w="1043037"/>
                <a:gridCol w="474108"/>
                <a:gridCol w="711161"/>
                <a:gridCol w="538375"/>
              </a:tblGrid>
              <a:tr h="356054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Category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Number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of Cases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Convicted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Acquitted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%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343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All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%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Guilty plea and Confession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0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Cat 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60,552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53,426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 88.3 %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22,137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41.4 %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7,126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11.7 %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60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Cat2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577,528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361, 590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62.6 %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108,821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30 %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215,938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37.4 %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60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Cat 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1,320,554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1,266,632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96 %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94,054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7.4%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54,002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60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Total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1,958,634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1,681,648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85.85%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225,012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14 %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277,066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14.14%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01059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Cases tried at the level of Appeal  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 algn="just">
              <a:buNone/>
            </a:pPr>
            <a:r>
              <a:rPr lang="en-US" sz="3600" dirty="0"/>
              <a:t>As shown below, </a:t>
            </a:r>
            <a:r>
              <a:rPr lang="en-US" sz="3600" dirty="0" err="1"/>
              <a:t>Gacaca</a:t>
            </a:r>
            <a:r>
              <a:rPr lang="en-US" sz="3600" dirty="0"/>
              <a:t> Courts tried 178,741 cases at the level of appeal; representing 9 % of the 1,958,634 cases tried by all </a:t>
            </a:r>
            <a:r>
              <a:rPr lang="en-US" sz="3600" dirty="0" err="1"/>
              <a:t>Gacaca</a:t>
            </a:r>
            <a:r>
              <a:rPr lang="en-US" sz="3600" dirty="0"/>
              <a:t> Courts.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745810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46731592"/>
              </p:ext>
            </p:extLst>
          </p:nvPr>
        </p:nvGraphicFramePr>
        <p:xfrm>
          <a:off x="1066800" y="1447800"/>
          <a:ext cx="6313805" cy="3476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1370"/>
                <a:gridCol w="774065"/>
                <a:gridCol w="788035"/>
                <a:gridCol w="1027430"/>
                <a:gridCol w="1027430"/>
                <a:gridCol w="571500"/>
                <a:gridCol w="800100"/>
                <a:gridCol w="523875"/>
              </a:tblGrid>
              <a:tr h="427902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Category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Number of cases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Convicted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Acquitted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371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All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Guilty plea and Confession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9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Cat 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19,177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16,688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87%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6,731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35 %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2,489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13 %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79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Cat2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134,394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93,607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80,6 %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26,019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40,787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30 % 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79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Cat 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25,170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22, 607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562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2,4 %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2,563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10 % 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79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Total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178,741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132,902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74%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33,312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25,8 %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45,839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2563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Cases related to damages to properties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Total cases for damaged or rooted properties: </a:t>
            </a:r>
            <a:r>
              <a:rPr lang="en-US" b="1" dirty="0" smtClean="0"/>
              <a:t>1,320,554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Convicted: </a:t>
            </a:r>
            <a:r>
              <a:rPr lang="en-US" b="1" dirty="0" smtClean="0"/>
              <a:t>1,266, 632 </a:t>
            </a:r>
            <a:r>
              <a:rPr lang="en-US" dirty="0" smtClean="0"/>
              <a:t>(restitution)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Acquitted: </a:t>
            </a:r>
            <a:r>
              <a:rPr lang="en-US" b="1" dirty="0" smtClean="0"/>
              <a:t>53,922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12838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smtClean="0"/>
              <a:t>EVALUATION </a:t>
            </a:r>
            <a:r>
              <a:rPr lang="en-US" sz="3600" b="1" dirty="0"/>
              <a:t>OF THE ACHIEVEMENTS OF GACACA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just">
              <a:buFont typeface="Wingdings" pitchFamily="2" charset="2"/>
              <a:buChar char="§"/>
            </a:pPr>
            <a:r>
              <a:rPr lang="en-US" sz="3600" dirty="0" smtClean="0"/>
              <a:t> Most </a:t>
            </a:r>
            <a:r>
              <a:rPr lang="en-US" sz="3600" dirty="0"/>
              <a:t>Rwandans believe that </a:t>
            </a:r>
            <a:r>
              <a:rPr lang="en-US" sz="3600" dirty="0" err="1"/>
              <a:t>Gacaca</a:t>
            </a:r>
            <a:r>
              <a:rPr lang="en-US" sz="3600" dirty="0"/>
              <a:t> Courts have magnificently contributed to their well being. </a:t>
            </a:r>
            <a:endParaRPr lang="en-US" sz="3600" dirty="0" smtClean="0"/>
          </a:p>
          <a:p>
            <a:pPr marL="0" lvl="0" indent="0" algn="just">
              <a:buNone/>
            </a:pPr>
            <a:endParaRPr lang="en-US" sz="3600" dirty="0" smtClean="0"/>
          </a:p>
          <a:p>
            <a:pPr marL="0" lvl="0" indent="0" algn="just">
              <a:buFont typeface="Wingdings" pitchFamily="2" charset="2"/>
              <a:buChar char="§"/>
            </a:pPr>
            <a:r>
              <a:rPr lang="en-US" sz="3600" dirty="0" smtClean="0"/>
              <a:t> A </a:t>
            </a:r>
            <a:r>
              <a:rPr lang="en-US" sz="3600" dirty="0"/>
              <a:t>study was carried out to learn how </a:t>
            </a:r>
            <a:r>
              <a:rPr lang="en-US" sz="3600" dirty="0" err="1"/>
              <a:t>Gacaca</a:t>
            </a:r>
            <a:r>
              <a:rPr lang="en-US" sz="3600" dirty="0"/>
              <a:t> has worked basing on each of its objectives</a:t>
            </a:r>
            <a:r>
              <a:rPr lang="en-US" sz="3600" dirty="0" smtClean="0"/>
              <a:t>.</a:t>
            </a:r>
          </a:p>
          <a:p>
            <a:pPr marL="0" lvl="0" indent="0" algn="just">
              <a:buNone/>
            </a:pPr>
            <a:endParaRPr lang="en-US" sz="3600" dirty="0"/>
          </a:p>
          <a:p>
            <a:pPr marL="0" lvl="0" indent="0" algn="just">
              <a:buFont typeface="Wingdings" pitchFamily="2" charset="2"/>
              <a:buChar char="§"/>
            </a:pPr>
            <a:r>
              <a:rPr lang="en-US" sz="3600" dirty="0" smtClean="0"/>
              <a:t> The </a:t>
            </a:r>
            <a:r>
              <a:rPr lang="en-US" sz="3600" dirty="0"/>
              <a:t>Centre for Conflict Management of the National University of Rwanda (CCM) carried out the research to determine the extent to which the </a:t>
            </a:r>
            <a:r>
              <a:rPr lang="en-US" sz="3600" dirty="0" err="1"/>
              <a:t>Gacaca</a:t>
            </a:r>
            <a:r>
              <a:rPr lang="en-US" sz="3600" dirty="0"/>
              <a:t> Courts attained its five set objectives coming up with the following results: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007778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600" dirty="0" smtClean="0"/>
              <a:t>Finding </a:t>
            </a:r>
            <a:r>
              <a:rPr lang="en-US" sz="3600" dirty="0"/>
              <a:t>out and disclosure of the truth </a:t>
            </a:r>
            <a:r>
              <a:rPr lang="en-US" sz="3600" dirty="0" smtClean="0"/>
              <a:t>about</a:t>
            </a:r>
          </a:p>
          <a:p>
            <a:pPr marL="0" indent="0" algn="just">
              <a:buNone/>
            </a:pPr>
            <a:r>
              <a:rPr lang="en-US" sz="3600" dirty="0" smtClean="0"/>
              <a:t>    the </a:t>
            </a:r>
            <a:r>
              <a:rPr lang="en-US" sz="3600" dirty="0"/>
              <a:t>Genocide:  83.5%.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en-US" sz="3600" dirty="0" smtClean="0"/>
              <a:t> Speeding </a:t>
            </a:r>
            <a:r>
              <a:rPr lang="en-US" sz="3600" dirty="0"/>
              <a:t>up of genocide trials: 87%.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dirty="0" smtClean="0"/>
              <a:t>Putting </a:t>
            </a:r>
            <a:r>
              <a:rPr lang="en-US" sz="3600" dirty="0"/>
              <a:t>an end to the culture of impunity</a:t>
            </a:r>
            <a:r>
              <a:rPr lang="en-US" sz="3600" dirty="0" smtClean="0"/>
              <a:t>:</a:t>
            </a:r>
          </a:p>
          <a:p>
            <a:pPr marL="0" indent="0" algn="just">
              <a:buNone/>
            </a:pPr>
            <a:r>
              <a:rPr lang="en-US" sz="3600" dirty="0"/>
              <a:t> </a:t>
            </a:r>
            <a:r>
              <a:rPr lang="en-US" sz="3600" dirty="0" smtClean="0"/>
              <a:t>   86.4</a:t>
            </a:r>
            <a:r>
              <a:rPr lang="en-US" sz="3600" dirty="0"/>
              <a:t>%.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dirty="0" smtClean="0"/>
              <a:t>Strengthening </a:t>
            </a:r>
            <a:r>
              <a:rPr lang="en-US" sz="3600" dirty="0"/>
              <a:t>unity and reconciliation</a:t>
            </a:r>
            <a:r>
              <a:rPr lang="en-US" sz="3600" dirty="0" smtClean="0"/>
              <a:t>:</a:t>
            </a:r>
          </a:p>
          <a:p>
            <a:pPr marL="0" indent="0" algn="just">
              <a:buNone/>
            </a:pPr>
            <a:r>
              <a:rPr lang="en-US" sz="3600" dirty="0" smtClean="0"/>
              <a:t>    </a:t>
            </a:r>
            <a:r>
              <a:rPr lang="en-US" sz="3600" dirty="0"/>
              <a:t>87.3%.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dirty="0" smtClean="0"/>
              <a:t>Demonstrating </a:t>
            </a:r>
            <a:r>
              <a:rPr lang="en-US" sz="3600" dirty="0"/>
              <a:t>the capacity of Rwandans </a:t>
            </a:r>
            <a:r>
              <a:rPr lang="en-US" sz="3600" dirty="0" smtClean="0"/>
              <a:t>to</a:t>
            </a:r>
          </a:p>
          <a:p>
            <a:pPr marL="0" indent="0" algn="just">
              <a:buNone/>
            </a:pPr>
            <a:r>
              <a:rPr lang="en-US" sz="3600" dirty="0" smtClean="0"/>
              <a:t>    resolve </a:t>
            </a:r>
            <a:r>
              <a:rPr lang="en-US" sz="3600" dirty="0"/>
              <a:t>their own problems: 95%. </a:t>
            </a:r>
            <a:endParaRPr lang="en-US" sz="3600" dirty="0" smtClean="0"/>
          </a:p>
          <a:p>
            <a:pPr marL="0" indent="0" algn="just">
              <a:buFont typeface="Wingdings" pitchFamily="2" charset="2"/>
              <a:buChar char="§"/>
            </a:pPr>
            <a:r>
              <a:rPr lang="en-US" sz="3600" dirty="0" smtClean="0"/>
              <a:t> The total average </a:t>
            </a:r>
            <a:r>
              <a:rPr lang="en-US" sz="3600" dirty="0"/>
              <a:t>percentage being 87.84 %.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604551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sz="3600" b="1" dirty="0" smtClean="0"/>
              <a:t>SOME </a:t>
            </a:r>
            <a:r>
              <a:rPr lang="en-US" sz="3600" b="1" dirty="0"/>
              <a:t>OF THE OUTSTANDING VALUES AND LESSONS HIGHLIGHTED DURING THE GACACA COURTS </a:t>
            </a:r>
            <a:r>
              <a:rPr lang="en-US" sz="3600" b="1" dirty="0" smtClean="0"/>
              <a:t>PROCESS</a:t>
            </a:r>
          </a:p>
          <a:p>
            <a:pPr marL="0" indent="0" algn="just">
              <a:buNone/>
            </a:pPr>
            <a:endParaRPr lang="en-US" sz="3600" b="1" dirty="0"/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Self-confidence </a:t>
            </a:r>
            <a:r>
              <a:rPr lang="en-US" sz="3600" dirty="0"/>
              <a:t>and </a:t>
            </a:r>
            <a:r>
              <a:rPr lang="en-US" sz="3600" dirty="0" smtClean="0"/>
              <a:t>hope;</a:t>
            </a:r>
          </a:p>
          <a:p>
            <a:pPr marL="0" indent="0" algn="just">
              <a:buNone/>
            </a:pPr>
            <a:r>
              <a:rPr lang="en-US" sz="3600" dirty="0" smtClean="0"/>
              <a:t> </a:t>
            </a:r>
            <a:endParaRPr lang="en-US" sz="3600" dirty="0"/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Trying </a:t>
            </a:r>
            <a:r>
              <a:rPr lang="en-US" sz="3600" dirty="0"/>
              <a:t>a huge number of Genocide suspects </a:t>
            </a:r>
            <a:r>
              <a:rPr lang="en-US" sz="3600" dirty="0" smtClean="0"/>
              <a:t>within  reasonable time (from 2002 -2012);</a:t>
            </a:r>
            <a:endParaRPr lang="en-US" sz="3600" dirty="0"/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Lessons </a:t>
            </a:r>
            <a:r>
              <a:rPr lang="en-US" sz="3600" dirty="0"/>
              <a:t>learnt from </a:t>
            </a:r>
            <a:r>
              <a:rPr lang="en-US" sz="3600" dirty="0" err="1"/>
              <a:t>Gacaca</a:t>
            </a:r>
            <a:r>
              <a:rPr lang="en-US" sz="3600" dirty="0"/>
              <a:t> on human </a:t>
            </a:r>
            <a:r>
              <a:rPr lang="en-US" sz="3600" dirty="0" smtClean="0"/>
              <a:t>rights;</a:t>
            </a:r>
          </a:p>
          <a:p>
            <a:pPr marL="0" indent="0" algn="just">
              <a:buNone/>
            </a:pPr>
            <a:r>
              <a:rPr lang="en-US" sz="3600" dirty="0" smtClean="0"/>
              <a:t> </a:t>
            </a:r>
            <a:endParaRPr lang="en-US" sz="3600" dirty="0"/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The </a:t>
            </a:r>
            <a:r>
              <a:rPr lang="en-US" sz="3600" dirty="0"/>
              <a:t>courage to hide those who were being hunted during the </a:t>
            </a:r>
            <a:r>
              <a:rPr lang="en-US" sz="3600" dirty="0" smtClean="0"/>
              <a:t>Genocide;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Identification of hidden  bodies and that allowed to  burry them with dignity;   </a:t>
            </a:r>
          </a:p>
          <a:p>
            <a:pPr marL="0" indent="0" algn="just">
              <a:buNone/>
            </a:pPr>
            <a:endParaRPr lang="en-US" sz="3600" dirty="0"/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Building </a:t>
            </a:r>
            <a:r>
              <a:rPr lang="en-US" sz="3600" dirty="0"/>
              <a:t>the nation through community service as an alternative of </a:t>
            </a:r>
            <a:r>
              <a:rPr lang="en-US" sz="3600" dirty="0" smtClean="0"/>
              <a:t>imprisonment; </a:t>
            </a:r>
          </a:p>
          <a:p>
            <a:pPr marL="0" indent="0" algn="just">
              <a:buNone/>
            </a:pPr>
            <a:endParaRPr lang="en-US" sz="3600" dirty="0"/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Support </a:t>
            </a:r>
            <a:r>
              <a:rPr lang="en-US" sz="3600" dirty="0"/>
              <a:t>to national unity and </a:t>
            </a:r>
            <a:r>
              <a:rPr lang="en-US" sz="3600" dirty="0" smtClean="0"/>
              <a:t>reconciliation (pleading guilty); </a:t>
            </a:r>
            <a:endParaRPr lang="en-US" sz="3600" dirty="0"/>
          </a:p>
          <a:p>
            <a:pPr marL="0" indent="0" algn="just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67478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Gacaca</a:t>
            </a:r>
            <a:r>
              <a:rPr lang="en-US" dirty="0" smtClean="0"/>
              <a:t> has been an important phase in the history of our Country;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Gacaca</a:t>
            </a:r>
            <a:r>
              <a:rPr lang="en-US" dirty="0" smtClean="0"/>
              <a:t> revealed the truth: truth from both the perpetrators and survivors, from witness and the community: </a:t>
            </a:r>
            <a:r>
              <a:rPr lang="en-US" b="1" dirty="0" smtClean="0"/>
              <a:t>Justice rendered in the name of people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Given </a:t>
            </a:r>
            <a:r>
              <a:rPr lang="en-US" dirty="0" smtClean="0"/>
              <a:t>the success of </a:t>
            </a:r>
            <a:r>
              <a:rPr lang="en-US" dirty="0" err="1" smtClean="0"/>
              <a:t>Gacaca</a:t>
            </a:r>
            <a:r>
              <a:rPr lang="en-US" dirty="0" smtClean="0"/>
              <a:t> Courts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Now Rwanda  </a:t>
            </a:r>
            <a:r>
              <a:rPr lang="en-US" dirty="0" smtClean="0"/>
              <a:t>has adopted </a:t>
            </a:r>
            <a:r>
              <a:rPr lang="en-US" dirty="0" smtClean="0"/>
              <a:t>a similar </a:t>
            </a:r>
            <a:r>
              <a:rPr lang="en-US" dirty="0" smtClean="0"/>
              <a:t>model </a:t>
            </a: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That are Mediation Committees (</a:t>
            </a:r>
            <a:r>
              <a:rPr lang="en-US" dirty="0" err="1" smtClean="0"/>
              <a:t>Abunzi</a:t>
            </a:r>
            <a:r>
              <a:rPr lang="en-US" dirty="0" smtClean="0"/>
              <a:t>)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In charge of handling minor offences and small claims (less than 3,000,000 </a:t>
            </a:r>
            <a:r>
              <a:rPr lang="en-US" dirty="0" err="1" smtClean="0"/>
              <a:t>Rfw</a:t>
            </a:r>
            <a:r>
              <a:rPr lang="en-US" dirty="0" smtClean="0"/>
              <a:t>) before bringing them to courts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As H.E. Paul </a:t>
            </a:r>
            <a:r>
              <a:rPr lang="en-US" dirty="0" err="1"/>
              <a:t>Kagame</a:t>
            </a:r>
            <a:r>
              <a:rPr lang="en-US" dirty="0"/>
              <a:t>, the President of the Republic of Rwanda said while he was closing </a:t>
            </a:r>
            <a:r>
              <a:rPr lang="en-US" dirty="0" err="1"/>
              <a:t>Gacaca</a:t>
            </a:r>
            <a:r>
              <a:rPr lang="en-US" dirty="0"/>
              <a:t> Courts activities:“</a:t>
            </a:r>
            <a:r>
              <a:rPr lang="en-US" dirty="0" err="1"/>
              <a:t>Gacaca</a:t>
            </a:r>
            <a:r>
              <a:rPr lang="en-US" dirty="0"/>
              <a:t>, granted, had its imperfections. It received criticism both from within and outside Rwanda, yet those criticizing offered no viable alternatives that could deliver the results we needed. Despite all this, </a:t>
            </a:r>
            <a:r>
              <a:rPr lang="en-US" dirty="0" err="1"/>
              <a:t>Gacaca</a:t>
            </a:r>
            <a:r>
              <a:rPr lang="en-US" dirty="0"/>
              <a:t> has served us very well, and even exceeded our expectations</a:t>
            </a:r>
            <a:r>
              <a:rPr lang="en-US" dirty="0" smtClean="0"/>
              <a:t>”.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1755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 b="1" dirty="0" smtClean="0"/>
              <a:t>THANK YOU FOR </a:t>
            </a:r>
            <a:r>
              <a:rPr lang="en-US" b="1" dirty="0" smtClean="0"/>
              <a:t>YOUR KIND  </a:t>
            </a:r>
            <a:r>
              <a:rPr lang="en-US" b="1" dirty="0" smtClean="0"/>
              <a:t>ATTENTION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01913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The </a:t>
            </a:r>
            <a:r>
              <a:rPr lang="en-US" sz="2800" dirty="0"/>
              <a:t>Genocide committed against </a:t>
            </a:r>
            <a:r>
              <a:rPr lang="en-US" sz="2800" dirty="0" smtClean="0"/>
              <a:t>the Tutsi </a:t>
            </a:r>
            <a:r>
              <a:rPr lang="en-US" sz="2800" dirty="0"/>
              <a:t>in Rwanda in 1994 claimed over 1,000,000 victims while over 3,000,000 people had fled the country immediately after Genocide. </a:t>
            </a:r>
            <a:endParaRPr lang="en-US" sz="2800" dirty="0" smtClean="0"/>
          </a:p>
          <a:p>
            <a:pPr algn="just">
              <a:buNone/>
            </a:pPr>
            <a:endParaRPr lang="en-US" sz="28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Over </a:t>
            </a:r>
            <a:r>
              <a:rPr lang="en-US" sz="2800" dirty="0"/>
              <a:t>120,000 suspects were provisionally incarcerated waiting to be tried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The most challenging problem that the Government </a:t>
            </a:r>
            <a:r>
              <a:rPr lang="en-US" sz="2800" dirty="0"/>
              <a:t>of </a:t>
            </a:r>
            <a:r>
              <a:rPr lang="en-US" sz="2800" dirty="0" smtClean="0"/>
              <a:t>National Unity had was  </a:t>
            </a:r>
            <a:r>
              <a:rPr lang="en-US" sz="2800" dirty="0"/>
              <a:t>justice for Genocide crimes </a:t>
            </a:r>
            <a:r>
              <a:rPr lang="en-US" sz="2800" dirty="0" smtClean="0"/>
              <a:t>;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Demand for justice from  both prisoners and Genocide survivors as well inter</a:t>
            </a:r>
          </a:p>
          <a:p>
            <a:pPr algn="just">
              <a:buNone/>
            </a:pPr>
            <a:endParaRPr lang="en-US" sz="2800" dirty="0"/>
          </a:p>
          <a:p>
            <a:pPr algn="just">
              <a:buNone/>
            </a:pPr>
            <a:r>
              <a:rPr lang="en-US" sz="2800" dirty="0" smtClean="0"/>
              <a:t>        </a:t>
            </a:r>
            <a:endParaRPr lang="en-US" sz="2800" dirty="0"/>
          </a:p>
          <a:p>
            <a:pPr>
              <a:buNone/>
            </a:pPr>
            <a:endParaRPr lang="en-US" sz="40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8456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INTRODUCTION(CONT’)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No  law repressing Genocide crimes at that  time;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Government institutions, including its justice system was  destroyed ; many judicial personnel had been killed in the Genocide and surviving ones had fled the country;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Infrastructures, files everything destroyed;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Rwandans led by the Gov. of  Nat. Unit  decided to find themselves a solution;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SPECIAL CHAMBERS FOR GENOCIDE CRIMES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on August 30, 1996 the Government of Rwanda enacted an Organic Law n° 08/96 of 30 organizing the prosecution of Genocide crimes and other crimes against humanity committed from the first of October 1990;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The law also created special chambers in ordinary and military courts to try these crimes;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In collaboration with friendly countries and international organizations, the Government organized training courses for employees in the Justice System to enable them to prosecute  and try Genocide cases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SPECIAL CHAMBERS (Cont’)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These specialized chambers began the trial of Genocide cases in December 1996, five years later, an assessment of progress showed that only 6,000 cases had been tried and closed;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At this pace, it meant that it would take over 100 years to conduct the trials of the suspects who were already in prison;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Note that the number of Genocide suspects to be tried did not include only those who were already in prison; many other Genocide suspects were still at large in Rwanda and in exile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Justice delayed is justice denied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IDEA OF GACACA COURTS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 Consultative meetings were organized by the Office of President of the Republic at Village </a:t>
            </a:r>
            <a:r>
              <a:rPr lang="en-US" dirty="0" err="1" smtClean="0"/>
              <a:t>Urugwiro</a:t>
            </a:r>
            <a:r>
              <a:rPr lang="en-US" dirty="0" smtClean="0"/>
              <a:t> between 9 May 1998 and 6 March 1999. </a:t>
            </a:r>
          </a:p>
          <a:p>
            <a:pPr algn="just">
              <a:buNone/>
            </a:pPr>
            <a:r>
              <a:rPr lang="en-US" dirty="0" smtClean="0"/>
              <a:t>      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Rwandans of various social interests were represented in discussions attempting to find possible solutions to the challenges of justice.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It was decided during these consultations  that it was necessary to conceive an alternative mechanism that would provide justice for the people during their natural lifetime;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It was concluded that the Rwandan Traditional </a:t>
            </a:r>
            <a:r>
              <a:rPr lang="en-US" dirty="0" err="1" smtClean="0"/>
              <a:t>Gacaca</a:t>
            </a:r>
            <a:r>
              <a:rPr lang="en-US" dirty="0" smtClean="0"/>
              <a:t> process should be applied and complemented by the necessary laws in order for its proceedings to be conducted as court trials. 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3000" b="1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  <a:ea typeface="+mn-ea"/>
                <a:cs typeface="+mn-cs"/>
              </a:rPr>
              <a:t>OBJECTIVES OF GACACA</a:t>
            </a:r>
            <a:r>
              <a:rPr lang="en-US" sz="30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30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en-US" sz="3000" dirty="0" err="1">
                <a:solidFill>
                  <a:prstClr val="black"/>
                </a:solidFill>
              </a:rPr>
              <a:t>Gacaca</a:t>
            </a:r>
            <a:r>
              <a:rPr lang="en-US" sz="3000" dirty="0">
                <a:solidFill>
                  <a:prstClr val="black"/>
                </a:solidFill>
              </a:rPr>
              <a:t> Courts process was initiated with the following </a:t>
            </a:r>
            <a:r>
              <a:rPr lang="en-US" sz="3000" dirty="0" smtClean="0">
                <a:solidFill>
                  <a:prstClr val="black"/>
                </a:solidFill>
              </a:rPr>
              <a:t>objectives:</a:t>
            </a:r>
          </a:p>
          <a:p>
            <a:pPr marL="0" lvl="0" indent="0" algn="just">
              <a:buNone/>
            </a:pPr>
            <a:endParaRPr lang="en-US" sz="30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1. Identifying </a:t>
            </a:r>
            <a:r>
              <a:rPr lang="en-US" sz="3000" dirty="0">
                <a:solidFill>
                  <a:prstClr val="black"/>
                </a:solidFill>
              </a:rPr>
              <a:t>truth about what happened during</a:t>
            </a:r>
          </a:p>
          <a:p>
            <a:pPr marL="0" lvl="0" indent="0" algn="just">
              <a:buNone/>
            </a:pPr>
            <a:r>
              <a:rPr lang="en-US" sz="3000" dirty="0">
                <a:solidFill>
                  <a:prstClr val="black"/>
                </a:solidFill>
              </a:rPr>
              <a:t>      the </a:t>
            </a:r>
            <a:r>
              <a:rPr lang="en-US" sz="3000" dirty="0" smtClean="0">
                <a:solidFill>
                  <a:prstClr val="black"/>
                </a:solidFill>
              </a:rPr>
              <a:t>Genocide;</a:t>
            </a:r>
            <a:endParaRPr lang="en-US" sz="3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US" sz="3000" dirty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.   </a:t>
            </a:r>
            <a:r>
              <a:rPr lang="en-US" sz="3000" dirty="0">
                <a:solidFill>
                  <a:prstClr val="black"/>
                </a:solidFill>
              </a:rPr>
              <a:t>Speeding up Genocide </a:t>
            </a:r>
            <a:r>
              <a:rPr lang="en-US" sz="3000" dirty="0" smtClean="0">
                <a:solidFill>
                  <a:prstClr val="black"/>
                </a:solidFill>
              </a:rPr>
              <a:t>trials;</a:t>
            </a:r>
            <a:endParaRPr lang="en-US" sz="3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US" sz="3000" dirty="0">
                <a:solidFill>
                  <a:prstClr val="black"/>
                </a:solidFill>
              </a:rPr>
              <a:t>3. Fighting against the culture of </a:t>
            </a:r>
            <a:r>
              <a:rPr lang="en-US" sz="3000" dirty="0" smtClean="0">
                <a:solidFill>
                  <a:prstClr val="black"/>
                </a:solidFill>
              </a:rPr>
              <a:t>impunity;</a:t>
            </a:r>
            <a:endParaRPr lang="en-US" sz="3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US" sz="3000" dirty="0">
                <a:solidFill>
                  <a:prstClr val="black"/>
                </a:solidFill>
              </a:rPr>
              <a:t>4. Contributing to the national reconciliation and</a:t>
            </a:r>
          </a:p>
          <a:p>
            <a:pPr marL="0" lvl="0" indent="0" algn="just">
              <a:buNone/>
            </a:pPr>
            <a:r>
              <a:rPr lang="en-US" sz="3000" dirty="0">
                <a:solidFill>
                  <a:prstClr val="black"/>
                </a:solidFill>
              </a:rPr>
              <a:t>     unity </a:t>
            </a:r>
            <a:r>
              <a:rPr lang="en-US" sz="3000" dirty="0" smtClean="0">
                <a:solidFill>
                  <a:prstClr val="black"/>
                </a:solidFill>
              </a:rPr>
              <a:t>process;</a:t>
            </a:r>
            <a:endParaRPr lang="en-US" sz="3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US" sz="3000" dirty="0">
                <a:solidFill>
                  <a:prstClr val="black"/>
                </a:solidFill>
              </a:rPr>
              <a:t>5. Demonstrating the capacity of the Rwandan</a:t>
            </a:r>
          </a:p>
          <a:p>
            <a:pPr marL="0" lvl="0" indent="0" algn="just">
              <a:buNone/>
            </a:pPr>
            <a:r>
              <a:rPr lang="en-US" sz="3000" dirty="0">
                <a:solidFill>
                  <a:prstClr val="black"/>
                </a:solidFill>
              </a:rPr>
              <a:t>     people to resolve their own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709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ORGANISATION AND FUNCTIONING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Judges were wise people elected by their neighbors;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Voluntary work;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Active participation of everyone in </a:t>
            </a:r>
            <a:r>
              <a:rPr lang="en-US" dirty="0" err="1" smtClean="0"/>
              <a:t>Gacaca</a:t>
            </a:r>
            <a:r>
              <a:rPr lang="en-US" dirty="0" smtClean="0"/>
              <a:t> process (18 years and above);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Involving all classes and categories of the Rwandan society;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guilty plea, repentance and apologies programs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Categorization depending on the offences committed (4 categories )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Gacaca</a:t>
            </a:r>
            <a:r>
              <a:rPr lang="en-US" dirty="0" smtClean="0"/>
              <a:t> court sat different levels (ex. Cell and  Sector ) as well as Appeal courts;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Penalties</a:t>
            </a:r>
            <a:r>
              <a:rPr lang="en-US" dirty="0" smtClean="0"/>
              <a:t>: Imprisonment, TIG, Restitution (equivalent)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SOME </a:t>
            </a:r>
            <a:r>
              <a:rPr lang="en-US" sz="2800" b="1" dirty="0"/>
              <a:t>ACHIEVEMENTS OF </a:t>
            </a:r>
            <a:r>
              <a:rPr lang="en-US" sz="2800" b="1" dirty="0" smtClean="0"/>
              <a:t>GACACA COURTS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87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smtClean="0"/>
              <a:t>Cases </a:t>
            </a:r>
            <a:r>
              <a:rPr lang="en-US" sz="2800" b="1" dirty="0"/>
              <a:t>tried before </a:t>
            </a:r>
            <a:r>
              <a:rPr lang="en-US" sz="2800" b="1" dirty="0" err="1"/>
              <a:t>Gacaca</a:t>
            </a:r>
            <a:r>
              <a:rPr lang="en-US" sz="2800" b="1" dirty="0"/>
              <a:t> Courts in </a:t>
            </a:r>
            <a:r>
              <a:rPr lang="en-US" sz="2800" b="1" dirty="0" smtClean="0"/>
              <a:t>general</a:t>
            </a:r>
          </a:p>
          <a:p>
            <a:pPr marL="0" indent="0" algn="just">
              <a:buNone/>
            </a:pPr>
            <a:r>
              <a:rPr lang="en-US" sz="2000" b="1" dirty="0" smtClean="0"/>
              <a:t>   </a:t>
            </a:r>
            <a:endParaRPr lang="en-US" sz="2000" b="1" dirty="0"/>
          </a:p>
          <a:p>
            <a:pPr marL="0" indent="0" algn="just">
              <a:buFont typeface="Wingdings" pitchFamily="2" charset="2"/>
              <a:buChar char="§"/>
            </a:pPr>
            <a:r>
              <a:rPr lang="en-US" sz="2000" dirty="0" smtClean="0"/>
              <a:t> Basing </a:t>
            </a:r>
            <a:r>
              <a:rPr lang="en-US" sz="2000" dirty="0"/>
              <a:t>on the above mentioned objectives, </a:t>
            </a:r>
            <a:r>
              <a:rPr lang="en-US" sz="2000" dirty="0" err="1"/>
              <a:t>Gacaca</a:t>
            </a:r>
            <a:r>
              <a:rPr lang="en-US" sz="2000" dirty="0"/>
              <a:t> Courts have yielded </a:t>
            </a:r>
            <a:r>
              <a:rPr lang="en-US" sz="2000" dirty="0" smtClean="0"/>
              <a:t>marvelous </a:t>
            </a:r>
            <a:r>
              <a:rPr lang="en-US" sz="2000" dirty="0"/>
              <a:t>results ranging from trials and contributing to national reconciliation based on trust among Rwandans. </a:t>
            </a:r>
            <a:endParaRPr lang="en-US" sz="2000" dirty="0" smtClean="0"/>
          </a:p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Font typeface="Wingdings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table below shows how many cases were tried in </a:t>
            </a: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to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 (murder and other violence  against individuals) category </a:t>
            </a:r>
            <a:r>
              <a:rPr lang="en-US" sz="2000" dirty="0"/>
              <a:t>and other related details like confession, acquittal and conviction at each level of trial.</a:t>
            </a:r>
          </a:p>
          <a:p>
            <a:pPr marL="571500" indent="-571500" algn="just">
              <a:buNone/>
            </a:pP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1240</Words>
  <Application>Microsoft Office PowerPoint</Application>
  <PresentationFormat>On-screen Show (4:3)</PresentationFormat>
  <Paragraphs>196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RESTORATIVE JUSTICE IN RWANDA    THE GACACA COURTS EXPERIENCE    By: YANKULIJE Odette Principal State Attorney MINIJUST </vt:lpstr>
      <vt:lpstr>INTRODUCTION </vt:lpstr>
      <vt:lpstr>INTRODUCTION(CONT’)</vt:lpstr>
      <vt:lpstr>SPECIAL CHAMBERS FOR GENOCIDE CRIMES  </vt:lpstr>
      <vt:lpstr>SPECIAL CHAMBERS (Cont’)</vt:lpstr>
      <vt:lpstr>IDEA OF GACACA COURTS</vt:lpstr>
      <vt:lpstr> OBJECTIVES OF GACACA </vt:lpstr>
      <vt:lpstr>ORGANISATION AND FUNCTIONING </vt:lpstr>
      <vt:lpstr>SOME ACHIEVEMENTS OF GACACA COURTS </vt:lpstr>
      <vt:lpstr>Slide 10</vt:lpstr>
      <vt:lpstr>Slide 11</vt:lpstr>
      <vt:lpstr>Slide 12</vt:lpstr>
      <vt:lpstr>Slide 13</vt:lpstr>
      <vt:lpstr>EVALUATION OF THE ACHIEVEMENTS OF GACACA COURT</vt:lpstr>
      <vt:lpstr>Slide 15</vt:lpstr>
      <vt:lpstr>Slide 16</vt:lpstr>
      <vt:lpstr>CONCLUSION</vt:lpstr>
      <vt:lpstr>CONCLUSION</vt:lpstr>
      <vt:lpstr>THANK YOU FOR YOUR KIND 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GUKURIKIRANA IBYAHA BY’ ICURUZWA RY’ABANTU, IHOHOTERWA RISHINGIYE KU GITSINA N’IKORESHWA RY’IBIYOBYABWENGE N’IBISINDISHA MU RUBYIRUKO</dc:title>
  <dc:creator>Ildephonse Kabanda</dc:creator>
  <cp:lastModifiedBy>odette.yankulije</cp:lastModifiedBy>
  <cp:revision>140</cp:revision>
  <cp:lastPrinted>2015-06-02T09:14:15Z</cp:lastPrinted>
  <dcterms:created xsi:type="dcterms:W3CDTF">2014-10-07T05:17:12Z</dcterms:created>
  <dcterms:modified xsi:type="dcterms:W3CDTF">2015-06-04T07:18:07Z</dcterms:modified>
</cp:coreProperties>
</file>