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1"/>
  </p:sldMasterIdLst>
  <p:notesMasterIdLst>
    <p:notesMasterId r:id="rId54"/>
  </p:notesMasterIdLst>
  <p:handoutMasterIdLst>
    <p:handoutMasterId r:id="rId55"/>
  </p:handoutMasterIdLst>
  <p:sldIdLst>
    <p:sldId id="3798" r:id="rId2"/>
    <p:sldId id="3428" r:id="rId3"/>
    <p:sldId id="1872" r:id="rId4"/>
    <p:sldId id="1938" r:id="rId5"/>
    <p:sldId id="2201" r:id="rId6"/>
    <p:sldId id="3153" r:id="rId7"/>
    <p:sldId id="1888" r:id="rId8"/>
    <p:sldId id="2308" r:id="rId9"/>
    <p:sldId id="3427" r:id="rId10"/>
    <p:sldId id="3686" r:id="rId11"/>
    <p:sldId id="3761" r:id="rId12"/>
    <p:sldId id="3782" r:id="rId13"/>
    <p:sldId id="3784" r:id="rId14"/>
    <p:sldId id="3783" r:id="rId15"/>
    <p:sldId id="3750" r:id="rId16"/>
    <p:sldId id="3799" r:id="rId17"/>
    <p:sldId id="3785" r:id="rId18"/>
    <p:sldId id="3786" r:id="rId19"/>
    <p:sldId id="3751" r:id="rId20"/>
    <p:sldId id="3787" r:id="rId21"/>
    <p:sldId id="3788" r:id="rId22"/>
    <p:sldId id="3789" r:id="rId23"/>
    <p:sldId id="3790" r:id="rId24"/>
    <p:sldId id="3753" r:id="rId25"/>
    <p:sldId id="3754" r:id="rId26"/>
    <p:sldId id="3791" r:id="rId27"/>
    <p:sldId id="3755" r:id="rId28"/>
    <p:sldId id="3758" r:id="rId29"/>
    <p:sldId id="3792" r:id="rId30"/>
    <p:sldId id="3086" r:id="rId31"/>
    <p:sldId id="3593" r:id="rId32"/>
    <p:sldId id="3793" r:id="rId33"/>
    <p:sldId id="3748" r:id="rId34"/>
    <p:sldId id="3794" r:id="rId35"/>
    <p:sldId id="3795" r:id="rId36"/>
    <p:sldId id="2703" r:id="rId37"/>
    <p:sldId id="3760" r:id="rId38"/>
    <p:sldId id="3077" r:id="rId39"/>
    <p:sldId id="3801" r:id="rId40"/>
    <p:sldId id="3796" r:id="rId41"/>
    <p:sldId id="3495" r:id="rId42"/>
    <p:sldId id="3348" r:id="rId43"/>
    <p:sldId id="3800" r:id="rId44"/>
    <p:sldId id="3797" r:id="rId45"/>
    <p:sldId id="3510" r:id="rId46"/>
    <p:sldId id="3511" r:id="rId47"/>
    <p:sldId id="3513" r:id="rId48"/>
    <p:sldId id="3514" r:id="rId49"/>
    <p:sldId id="3516" r:id="rId50"/>
    <p:sldId id="3722" r:id="rId51"/>
    <p:sldId id="938" r:id="rId52"/>
    <p:sldId id="3759" r:id="rId53"/>
  </p:sldIdLst>
  <p:sldSz cx="9144000" cy="6858000" type="screen4x3"/>
  <p:notesSz cx="7315200" cy="9601200"/>
  <p:custDataLst>
    <p:tags r:id="rId56"/>
  </p:custDataLst>
  <p:defaultTextStyle>
    <a:defPPr>
      <a:defRPr lang="en-GB"/>
    </a:defPPr>
    <a:lvl1pPr algn="l" rtl="0" eaLnBrk="0" fontAlgn="base" hangingPunct="0">
      <a:spcBef>
        <a:spcPct val="0"/>
      </a:spcBef>
      <a:spcAft>
        <a:spcPct val="0"/>
      </a:spcAft>
      <a:defRPr b="1"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itchFamily="66" charset="0"/>
        <a:ea typeface="+mn-ea"/>
        <a:cs typeface="+mn-cs"/>
      </a:defRPr>
    </a:lvl5pPr>
    <a:lvl6pPr marL="2286000" algn="l" defTabSz="914400" rtl="0" eaLnBrk="1" latinLnBrk="0" hangingPunct="1">
      <a:defRPr b="1" kern="1200">
        <a:solidFill>
          <a:schemeClr val="tx1"/>
        </a:solidFill>
        <a:latin typeface="Comic Sans MS" pitchFamily="66" charset="0"/>
        <a:ea typeface="+mn-ea"/>
        <a:cs typeface="+mn-cs"/>
      </a:defRPr>
    </a:lvl6pPr>
    <a:lvl7pPr marL="2743200" algn="l" defTabSz="914400" rtl="0" eaLnBrk="1" latinLnBrk="0" hangingPunct="1">
      <a:defRPr b="1" kern="1200">
        <a:solidFill>
          <a:schemeClr val="tx1"/>
        </a:solidFill>
        <a:latin typeface="Comic Sans MS" pitchFamily="66" charset="0"/>
        <a:ea typeface="+mn-ea"/>
        <a:cs typeface="+mn-cs"/>
      </a:defRPr>
    </a:lvl7pPr>
    <a:lvl8pPr marL="3200400" algn="l" defTabSz="914400" rtl="0" eaLnBrk="1" latinLnBrk="0" hangingPunct="1">
      <a:defRPr b="1" kern="1200">
        <a:solidFill>
          <a:schemeClr val="tx1"/>
        </a:solidFill>
        <a:latin typeface="Comic Sans MS" pitchFamily="66" charset="0"/>
        <a:ea typeface="+mn-ea"/>
        <a:cs typeface="+mn-cs"/>
      </a:defRPr>
    </a:lvl8pPr>
    <a:lvl9pPr marL="3657600" algn="l" defTabSz="914400" rtl="0" eaLnBrk="1" latinLnBrk="0" hangingPunct="1">
      <a:defRPr b="1" kern="1200">
        <a:solidFill>
          <a:schemeClr val="tx1"/>
        </a:solidFill>
        <a:latin typeface="Comic Sans MS" pitchFamily="66" charset="0"/>
        <a:ea typeface="+mn-ea"/>
        <a:cs typeface="+mn-cs"/>
      </a:defRPr>
    </a:lvl9pPr>
  </p:defaultTextStyle>
  <p:extLst>
    <p:ext uri="{521415D9-36F7-43E2-AB2F-B90AF26B5E84}">
      <p14:sectionLst xmlns:p14="http://schemas.microsoft.com/office/powerpoint/2010/main">
        <p14:section name="Default Section" id="{55D4CBAD-7014-4FAB-BC7B-7B7CC281FA7B}">
          <p14:sldIdLst>
            <p14:sldId id="3798"/>
            <p14:sldId id="3428"/>
            <p14:sldId id="1872"/>
            <p14:sldId id="1938"/>
            <p14:sldId id="2201"/>
            <p14:sldId id="3153"/>
            <p14:sldId id="1888"/>
            <p14:sldId id="2308"/>
            <p14:sldId id="3427"/>
            <p14:sldId id="3686"/>
            <p14:sldId id="3761"/>
            <p14:sldId id="3782"/>
            <p14:sldId id="3784"/>
            <p14:sldId id="3783"/>
            <p14:sldId id="3750"/>
            <p14:sldId id="3799"/>
            <p14:sldId id="3785"/>
            <p14:sldId id="3786"/>
            <p14:sldId id="3751"/>
            <p14:sldId id="3787"/>
            <p14:sldId id="3788"/>
            <p14:sldId id="3789"/>
            <p14:sldId id="3790"/>
            <p14:sldId id="3753"/>
            <p14:sldId id="3754"/>
            <p14:sldId id="3791"/>
            <p14:sldId id="3755"/>
            <p14:sldId id="3758"/>
            <p14:sldId id="3792"/>
            <p14:sldId id="3086"/>
            <p14:sldId id="3593"/>
            <p14:sldId id="3793"/>
            <p14:sldId id="3748"/>
            <p14:sldId id="3794"/>
            <p14:sldId id="3795"/>
            <p14:sldId id="2703"/>
            <p14:sldId id="3760"/>
            <p14:sldId id="3077"/>
            <p14:sldId id="3801"/>
            <p14:sldId id="3796"/>
            <p14:sldId id="3495"/>
            <p14:sldId id="3348"/>
            <p14:sldId id="3800"/>
            <p14:sldId id="3797"/>
            <p14:sldId id="3510"/>
            <p14:sldId id="3511"/>
            <p14:sldId id="3513"/>
            <p14:sldId id="3514"/>
            <p14:sldId id="3516"/>
            <p14:sldId id="3722"/>
            <p14:sldId id="938"/>
            <p14:sldId id="37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089" userDrawn="1">
          <p15:clr>
            <a:srgbClr val="A4A3A4"/>
          </p15:clr>
        </p15:guide>
        <p15:guide id="2" pos="3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CC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B3514"/>
    <a:srgbClr val="F7F1EF"/>
    <a:srgbClr val="ECDFDC"/>
    <a:srgbClr val="EDF303"/>
    <a:srgbClr val="FFFF99"/>
    <a:srgbClr val="000000"/>
    <a:srgbClr val="333300"/>
    <a:srgbClr val="F99107"/>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autoAdjust="0"/>
    <p:restoredTop sz="26361" autoAdjust="0"/>
  </p:normalViewPr>
  <p:slideViewPr>
    <p:cSldViewPr>
      <p:cViewPr varScale="1">
        <p:scale>
          <a:sx n="23" d="100"/>
          <a:sy n="23" d="100"/>
        </p:scale>
        <p:origin x="3014" y="24"/>
      </p:cViewPr>
      <p:guideLst>
        <p:guide orient="horz" pos="2160"/>
        <p:guide pos="2880"/>
      </p:guideLst>
    </p:cSldViewPr>
  </p:slideViewPr>
  <p:outlineViewPr>
    <p:cViewPr>
      <p:scale>
        <a:sx n="33" d="100"/>
        <a:sy n="33" d="100"/>
      </p:scale>
      <p:origin x="0" y="-792"/>
    </p:cViewPr>
  </p:outlineViewPr>
  <p:notesTextViewPr>
    <p:cViewPr>
      <p:scale>
        <a:sx n="3" d="2"/>
        <a:sy n="3" d="2"/>
      </p:scale>
      <p:origin x="0" y="0"/>
    </p:cViewPr>
  </p:notesTextViewPr>
  <p:sorterViewPr>
    <p:cViewPr varScale="1">
      <p:scale>
        <a:sx n="1" d="1"/>
        <a:sy n="1" d="1"/>
      </p:scale>
      <p:origin x="0" y="-3888"/>
    </p:cViewPr>
  </p:sorterViewPr>
  <p:notesViewPr>
    <p:cSldViewPr>
      <p:cViewPr>
        <p:scale>
          <a:sx n="100" d="100"/>
          <a:sy n="100" d="100"/>
        </p:scale>
        <p:origin x="-1598" y="2995"/>
      </p:cViewPr>
      <p:guideLst>
        <p:guide orient="horz" pos="2089"/>
        <p:guide pos="31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726" y="-1536"/>
            <a:ext cx="3170093" cy="480598"/>
          </a:xfrm>
          <a:prstGeom prst="rect">
            <a:avLst/>
          </a:prstGeom>
          <a:noFill/>
          <a:ln w="9525">
            <a:noFill/>
            <a:miter lim="800000"/>
            <a:headEnd/>
            <a:tailEnd/>
          </a:ln>
          <a:effectLst/>
        </p:spPr>
        <p:txBody>
          <a:bodyPr vert="horz" wrap="square" lIns="19823" tIns="0" rIns="19823" bIns="0" numCol="1" anchor="t" anchorCtr="0" compatLnSpc="1">
            <a:prstTxWarp prst="textNoShape">
              <a:avLst/>
            </a:prstTxWarp>
          </a:bodyPr>
          <a:lstStyle>
            <a:lvl1pPr defTabSz="792937">
              <a:defRPr sz="1000" b="0" i="1"/>
            </a:lvl1pPr>
          </a:lstStyle>
          <a:p>
            <a:pPr>
              <a:defRPr/>
            </a:pPr>
            <a:r>
              <a:rPr lang="en-GB" dirty="0" err="1">
                <a:latin typeface="Calibri" pitchFamily="34" charset="0"/>
              </a:rPr>
              <a:t>Globalisering</a:t>
            </a:r>
            <a:endParaRPr lang="en-GB" dirty="0">
              <a:latin typeface="Calibri" pitchFamily="34" charset="0"/>
            </a:endParaRPr>
          </a:p>
        </p:txBody>
      </p:sp>
      <p:sp>
        <p:nvSpPr>
          <p:cNvPr id="4099" name="Rectangle 3"/>
          <p:cNvSpPr>
            <a:spLocks noGrp="1" noChangeArrowheads="1"/>
          </p:cNvSpPr>
          <p:nvPr>
            <p:ph type="dt" sz="quarter" idx="1"/>
          </p:nvPr>
        </p:nvSpPr>
        <p:spPr bwMode="auto">
          <a:xfrm>
            <a:off x="4145108" y="-1536"/>
            <a:ext cx="3170093" cy="480598"/>
          </a:xfrm>
          <a:prstGeom prst="rect">
            <a:avLst/>
          </a:prstGeom>
          <a:noFill/>
          <a:ln w="9525">
            <a:noFill/>
            <a:miter lim="800000"/>
            <a:headEnd/>
            <a:tailEnd/>
          </a:ln>
          <a:effectLst/>
        </p:spPr>
        <p:txBody>
          <a:bodyPr vert="horz" wrap="square" lIns="19823" tIns="0" rIns="19823" bIns="0" numCol="1" anchor="t" anchorCtr="0" compatLnSpc="1">
            <a:prstTxWarp prst="textNoShape">
              <a:avLst/>
            </a:prstTxWarp>
          </a:bodyPr>
          <a:lstStyle>
            <a:lvl1pPr algn="r" defTabSz="792937">
              <a:defRPr sz="1000" b="0" i="1"/>
            </a:lvl1pPr>
          </a:lstStyle>
          <a:p>
            <a:pPr>
              <a:defRPr/>
            </a:pPr>
            <a:fld id="{2CFE476A-397D-43FB-986B-E7B96952C334}" type="datetime1">
              <a:rPr lang="en-GB" smtClean="0">
                <a:latin typeface="Calibri" pitchFamily="34" charset="0"/>
              </a:rPr>
              <a:t>13/12/2022</a:t>
            </a:fld>
            <a:endParaRPr lang="en-GB" dirty="0">
              <a:latin typeface="Calibri" pitchFamily="34" charset="0"/>
            </a:endParaRPr>
          </a:p>
        </p:txBody>
      </p:sp>
      <p:sp>
        <p:nvSpPr>
          <p:cNvPr id="4100" name="Rectangle 4"/>
          <p:cNvSpPr>
            <a:spLocks noGrp="1" noChangeArrowheads="1"/>
          </p:cNvSpPr>
          <p:nvPr>
            <p:ph type="ftr" sz="quarter" idx="2"/>
          </p:nvPr>
        </p:nvSpPr>
        <p:spPr bwMode="auto">
          <a:xfrm>
            <a:off x="-1726" y="9120602"/>
            <a:ext cx="3170093" cy="480598"/>
          </a:xfrm>
          <a:prstGeom prst="rect">
            <a:avLst/>
          </a:prstGeom>
          <a:noFill/>
          <a:ln w="9525">
            <a:noFill/>
            <a:miter lim="800000"/>
            <a:headEnd/>
            <a:tailEnd/>
          </a:ln>
          <a:effectLst/>
        </p:spPr>
        <p:txBody>
          <a:bodyPr vert="horz" wrap="square" lIns="19823" tIns="0" rIns="19823" bIns="0" numCol="1" anchor="b" anchorCtr="0" compatLnSpc="1">
            <a:prstTxWarp prst="textNoShape">
              <a:avLst/>
            </a:prstTxWarp>
          </a:bodyPr>
          <a:lstStyle>
            <a:lvl1pPr defTabSz="792937">
              <a:defRPr sz="1000" b="0" i="1"/>
            </a:lvl1pPr>
          </a:lstStyle>
          <a:p>
            <a:pPr>
              <a:defRPr/>
            </a:pPr>
            <a:r>
              <a:rPr lang="en-GB" dirty="0" err="1">
                <a:latin typeface="Calibri" pitchFamily="34" charset="0"/>
              </a:rPr>
              <a:t>Dr.</a:t>
            </a:r>
            <a:r>
              <a:rPr lang="en-GB" dirty="0">
                <a:latin typeface="Calibri" pitchFamily="34" charset="0"/>
              </a:rPr>
              <a:t> med Evelin G. Lindner</a:t>
            </a:r>
          </a:p>
        </p:txBody>
      </p:sp>
      <p:sp>
        <p:nvSpPr>
          <p:cNvPr id="4101" name="Rectangle 5"/>
          <p:cNvSpPr>
            <a:spLocks noGrp="1" noChangeArrowheads="1"/>
          </p:cNvSpPr>
          <p:nvPr>
            <p:ph type="sldNum" sz="quarter" idx="3"/>
          </p:nvPr>
        </p:nvSpPr>
        <p:spPr bwMode="auto">
          <a:xfrm>
            <a:off x="4145108" y="9120602"/>
            <a:ext cx="3170093" cy="480598"/>
          </a:xfrm>
          <a:prstGeom prst="rect">
            <a:avLst/>
          </a:prstGeom>
          <a:noFill/>
          <a:ln w="9525">
            <a:noFill/>
            <a:miter lim="800000"/>
            <a:headEnd/>
            <a:tailEnd/>
          </a:ln>
          <a:effectLst/>
        </p:spPr>
        <p:txBody>
          <a:bodyPr vert="horz" wrap="square" lIns="19823" tIns="0" rIns="19823" bIns="0" numCol="1" anchor="b" anchorCtr="0" compatLnSpc="1">
            <a:prstTxWarp prst="textNoShape">
              <a:avLst/>
            </a:prstTxWarp>
          </a:bodyPr>
          <a:lstStyle>
            <a:lvl1pPr algn="r" defTabSz="792937">
              <a:defRPr sz="1000" b="0" i="1"/>
            </a:lvl1pPr>
          </a:lstStyle>
          <a:p>
            <a:pPr>
              <a:defRPr/>
            </a:pPr>
            <a:fld id="{498CC107-4969-46C2-9D40-A561BE882A08}" type="slidenum">
              <a:rPr lang="en-GB">
                <a:latin typeface="Calibri" pitchFamily="34" charset="0"/>
              </a:rPr>
              <a:pPr>
                <a:defRPr/>
              </a:pPr>
              <a:t>‹#›</a:t>
            </a:fld>
            <a:endParaRPr lang="en-GB" dirty="0">
              <a:latin typeface="Calibri" pitchFamily="34" charset="0"/>
            </a:endParaRPr>
          </a:p>
        </p:txBody>
      </p:sp>
    </p:spTree>
    <p:extLst>
      <p:ext uri="{BB962C8B-B14F-4D97-AF65-F5344CB8AC3E}">
        <p14:creationId xmlns:p14="http://schemas.microsoft.com/office/powerpoint/2010/main" val="5690747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726" y="-1536"/>
            <a:ext cx="3170093" cy="480598"/>
          </a:xfrm>
          <a:prstGeom prst="rect">
            <a:avLst/>
          </a:prstGeom>
          <a:noFill/>
          <a:ln w="9525">
            <a:noFill/>
            <a:miter lim="800000"/>
            <a:headEnd/>
            <a:tailEnd/>
          </a:ln>
          <a:effectLst/>
        </p:spPr>
        <p:txBody>
          <a:bodyPr vert="horz" wrap="square" lIns="19823" tIns="0" rIns="19823" bIns="0" numCol="1" anchor="t" anchorCtr="0" compatLnSpc="1">
            <a:prstTxWarp prst="textNoShape">
              <a:avLst/>
            </a:prstTxWarp>
          </a:bodyPr>
          <a:lstStyle>
            <a:lvl1pPr defTabSz="792937">
              <a:defRPr sz="1000" b="0" i="1">
                <a:latin typeface="Times New Roman" pitchFamily="18" charset="0"/>
              </a:defRPr>
            </a:lvl1pPr>
          </a:lstStyle>
          <a:p>
            <a:pPr>
              <a:defRPr/>
            </a:pPr>
            <a:r>
              <a:rPr lang="en-GB"/>
              <a:t>Globalisering</a:t>
            </a:r>
          </a:p>
        </p:txBody>
      </p:sp>
      <p:sp>
        <p:nvSpPr>
          <p:cNvPr id="2051" name="Rectangle 3"/>
          <p:cNvSpPr>
            <a:spLocks noGrp="1" noChangeArrowheads="1"/>
          </p:cNvSpPr>
          <p:nvPr>
            <p:ph type="dt" idx="1"/>
          </p:nvPr>
        </p:nvSpPr>
        <p:spPr bwMode="auto">
          <a:xfrm>
            <a:off x="4145108" y="-1536"/>
            <a:ext cx="3170093" cy="480598"/>
          </a:xfrm>
          <a:prstGeom prst="rect">
            <a:avLst/>
          </a:prstGeom>
          <a:noFill/>
          <a:ln w="9525">
            <a:noFill/>
            <a:miter lim="800000"/>
            <a:headEnd/>
            <a:tailEnd/>
          </a:ln>
          <a:effectLst/>
        </p:spPr>
        <p:txBody>
          <a:bodyPr vert="horz" wrap="square" lIns="19823" tIns="0" rIns="19823" bIns="0" numCol="1" anchor="t" anchorCtr="0" compatLnSpc="1">
            <a:prstTxWarp prst="textNoShape">
              <a:avLst/>
            </a:prstTxWarp>
          </a:bodyPr>
          <a:lstStyle>
            <a:lvl1pPr algn="r" defTabSz="792937">
              <a:defRPr sz="1000" b="0" i="1">
                <a:latin typeface="Times New Roman" pitchFamily="18" charset="0"/>
              </a:defRPr>
            </a:lvl1pPr>
          </a:lstStyle>
          <a:p>
            <a:pPr>
              <a:defRPr/>
            </a:pPr>
            <a:fld id="{73D0AD13-512C-4D41-9035-AC49E4DF946D}" type="datetime1">
              <a:rPr lang="en-GB" smtClean="0"/>
              <a:t>13/12/2022</a:t>
            </a:fld>
            <a:endParaRPr lang="en-GB"/>
          </a:p>
        </p:txBody>
      </p:sp>
      <p:sp>
        <p:nvSpPr>
          <p:cNvPr id="393220" name="Rectangle 4"/>
          <p:cNvSpPr>
            <a:spLocks noGrp="1" noRot="1" noChangeAspect="1" noChangeArrowheads="1" noTextEdit="1"/>
          </p:cNvSpPr>
          <p:nvPr>
            <p:ph type="sldImg" idx="2"/>
          </p:nvPr>
        </p:nvSpPr>
        <p:spPr bwMode="auto">
          <a:xfrm>
            <a:off x="1265238" y="725488"/>
            <a:ext cx="4783137" cy="35877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75016" y="4560302"/>
            <a:ext cx="5363444" cy="4320770"/>
          </a:xfrm>
          <a:prstGeom prst="rect">
            <a:avLst/>
          </a:prstGeom>
          <a:noFill/>
          <a:ln w="9525">
            <a:noFill/>
            <a:miter lim="800000"/>
            <a:headEnd/>
            <a:tailEnd/>
          </a:ln>
          <a:effectLst/>
        </p:spPr>
        <p:txBody>
          <a:bodyPr vert="horz" wrap="square" lIns="95813" tIns="47907" rIns="95813" bIns="47907" numCol="1" anchor="t" anchorCtr="0" compatLnSpc="1">
            <a:prstTxWarp prst="textNoShape">
              <a:avLst/>
            </a:prstTxWarp>
          </a:bodyPr>
          <a:lstStyle/>
          <a:p>
            <a:pPr lvl="0"/>
            <a:r>
              <a:rPr lang="en-GB" noProof="0"/>
              <a:t>Klikk for å redigere tekststiler i malen</a:t>
            </a:r>
          </a:p>
          <a:p>
            <a:pPr lvl="1"/>
            <a:r>
              <a:rPr lang="en-GB" noProof="0"/>
              <a:t>Andre nivå</a:t>
            </a:r>
          </a:p>
          <a:p>
            <a:pPr lvl="2"/>
            <a:r>
              <a:rPr lang="en-GB" noProof="0"/>
              <a:t>Tredje nivå</a:t>
            </a:r>
          </a:p>
          <a:p>
            <a:pPr lvl="3"/>
            <a:r>
              <a:rPr lang="en-GB" noProof="0"/>
              <a:t>Fjerde nivå</a:t>
            </a:r>
          </a:p>
          <a:p>
            <a:pPr lvl="4"/>
            <a:r>
              <a:rPr lang="en-GB" noProof="0"/>
              <a:t>Femte nivå</a:t>
            </a:r>
          </a:p>
        </p:txBody>
      </p:sp>
      <p:sp>
        <p:nvSpPr>
          <p:cNvPr id="2054" name="Rectangle 6"/>
          <p:cNvSpPr>
            <a:spLocks noGrp="1" noChangeArrowheads="1"/>
          </p:cNvSpPr>
          <p:nvPr>
            <p:ph type="ftr" sz="quarter" idx="4"/>
          </p:nvPr>
        </p:nvSpPr>
        <p:spPr bwMode="auto">
          <a:xfrm>
            <a:off x="-1726" y="9120602"/>
            <a:ext cx="3170093" cy="480598"/>
          </a:xfrm>
          <a:prstGeom prst="rect">
            <a:avLst/>
          </a:prstGeom>
          <a:noFill/>
          <a:ln w="9525">
            <a:noFill/>
            <a:miter lim="800000"/>
            <a:headEnd/>
            <a:tailEnd/>
          </a:ln>
          <a:effectLst/>
        </p:spPr>
        <p:txBody>
          <a:bodyPr vert="horz" wrap="square" lIns="19823" tIns="0" rIns="19823" bIns="0" numCol="1" anchor="b" anchorCtr="0" compatLnSpc="1">
            <a:prstTxWarp prst="textNoShape">
              <a:avLst/>
            </a:prstTxWarp>
          </a:bodyPr>
          <a:lstStyle>
            <a:lvl1pPr defTabSz="792937">
              <a:defRPr sz="1000" b="0" i="1">
                <a:latin typeface="Times New Roman" pitchFamily="18" charset="0"/>
              </a:defRPr>
            </a:lvl1pPr>
          </a:lstStyle>
          <a:p>
            <a:pPr>
              <a:defRPr/>
            </a:pPr>
            <a:r>
              <a:rPr lang="en-GB"/>
              <a:t>Dr. med Evelin G. Lindner</a:t>
            </a:r>
          </a:p>
        </p:txBody>
      </p:sp>
      <p:sp>
        <p:nvSpPr>
          <p:cNvPr id="2055" name="Rectangle 7"/>
          <p:cNvSpPr>
            <a:spLocks noGrp="1" noChangeArrowheads="1"/>
          </p:cNvSpPr>
          <p:nvPr>
            <p:ph type="sldNum" sz="quarter" idx="5"/>
          </p:nvPr>
        </p:nvSpPr>
        <p:spPr bwMode="auto">
          <a:xfrm>
            <a:off x="4145108" y="9120602"/>
            <a:ext cx="3170093" cy="480598"/>
          </a:xfrm>
          <a:prstGeom prst="rect">
            <a:avLst/>
          </a:prstGeom>
          <a:noFill/>
          <a:ln w="9525">
            <a:noFill/>
            <a:miter lim="800000"/>
            <a:headEnd/>
            <a:tailEnd/>
          </a:ln>
          <a:effectLst/>
        </p:spPr>
        <p:txBody>
          <a:bodyPr vert="horz" wrap="square" lIns="19823" tIns="0" rIns="19823" bIns="0" numCol="1" anchor="b" anchorCtr="0" compatLnSpc="1">
            <a:prstTxWarp prst="textNoShape">
              <a:avLst/>
            </a:prstTxWarp>
          </a:bodyPr>
          <a:lstStyle>
            <a:lvl1pPr algn="r" defTabSz="792937">
              <a:defRPr sz="1000" b="0" i="1">
                <a:latin typeface="Times New Roman" pitchFamily="18" charset="0"/>
              </a:defRPr>
            </a:lvl1pPr>
          </a:lstStyle>
          <a:p>
            <a:pPr>
              <a:defRPr/>
            </a:pPr>
            <a:fld id="{1E5BB41D-4F1D-40D4-8289-FC16AAE4DCEE}" type="slidenum">
              <a:rPr lang="en-GB"/>
              <a:pPr>
                <a:defRPr/>
              </a:pPr>
              <a:t>‹#›</a:t>
            </a:fld>
            <a:endParaRPr lang="en-GB"/>
          </a:p>
        </p:txBody>
      </p:sp>
    </p:spTree>
    <p:extLst>
      <p:ext uri="{BB962C8B-B14F-4D97-AF65-F5344CB8AC3E}">
        <p14:creationId xmlns:p14="http://schemas.microsoft.com/office/powerpoint/2010/main" val="977583882"/>
      </p:ext>
    </p:extLst>
  </p:cSld>
  <p:clrMap bg1="lt1" tx1="dk1" bg2="lt2" tx2="dk2" accent1="accent1" accent2="accent2" accent3="accent3" accent4="accent4" accent5="accent5" accent6="accent6" hlink="hlink" folHlink="folHlink"/>
  <p:hf hdr="0"/>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3"/>
          <p:cNvSpPr>
            <a:spLocks noGrp="1" noChangeArrowheads="1"/>
          </p:cNvSpPr>
          <p:nvPr>
            <p:ph type="dt" sz="quarter" idx="1"/>
          </p:nvPr>
        </p:nvSpPr>
        <p:spPr>
          <a:noFill/>
        </p:spPr>
        <p:txBody>
          <a:bodyPr/>
          <a:lstStyle/>
          <a:p>
            <a:fld id="{2F845813-25D5-4C4F-90C2-650EBC310CEC}" type="datetime1">
              <a:rPr lang="en-GB" smtClean="0"/>
              <a:t>13/12/2022</a:t>
            </a:fld>
            <a:endParaRPr lang="en-GB"/>
          </a:p>
        </p:txBody>
      </p:sp>
      <p:sp>
        <p:nvSpPr>
          <p:cNvPr id="419843" name="Rectangle 6"/>
          <p:cNvSpPr>
            <a:spLocks noGrp="1" noChangeArrowheads="1"/>
          </p:cNvSpPr>
          <p:nvPr>
            <p:ph type="ftr" sz="quarter" idx="4"/>
          </p:nvPr>
        </p:nvSpPr>
        <p:spPr>
          <a:noFill/>
        </p:spPr>
        <p:txBody>
          <a:bodyPr/>
          <a:lstStyle/>
          <a:p>
            <a:r>
              <a:rPr lang="en-GB"/>
              <a:t>Dr. med Evelin G. Lindner</a:t>
            </a:r>
          </a:p>
        </p:txBody>
      </p:sp>
      <p:sp>
        <p:nvSpPr>
          <p:cNvPr id="419844" name="Rectangle 2"/>
          <p:cNvSpPr>
            <a:spLocks noGrp="1" noRot="1" noChangeAspect="1" noChangeArrowheads="1" noTextEdit="1"/>
          </p:cNvSpPr>
          <p:nvPr>
            <p:ph type="sldImg"/>
          </p:nvPr>
        </p:nvSpPr>
        <p:spPr>
          <a:xfrm>
            <a:off x="1265238" y="725488"/>
            <a:ext cx="4783137" cy="3587750"/>
          </a:xfrm>
          <a:ln cap="flat"/>
        </p:spPr>
      </p:sp>
      <p:sp>
        <p:nvSpPr>
          <p:cNvPr id="419845" name="Rectangle 3"/>
          <p:cNvSpPr>
            <a:spLocks noGrp="1" noChangeArrowheads="1"/>
          </p:cNvSpPr>
          <p:nvPr>
            <p:ph type="body" idx="1"/>
          </p:nvPr>
        </p:nvSpPr>
        <p:spPr>
          <a:noFill/>
          <a:ln/>
        </p:spPr>
        <p:txBody>
          <a:bodyPr/>
          <a:lstStyle/>
          <a:p>
            <a:pPr indent="0" algn="l"/>
            <a:r>
              <a:rPr lang="fr-FR" sz="1800" dirty="0">
                <a:effectLst/>
                <a:latin typeface="Times New Roman" panose="02020603050405020304" pitchFamily="18" charset="0"/>
                <a:ea typeface="Calibri" panose="020F0502020204030204" pitchFamily="34" charset="0"/>
              </a:rPr>
              <a:t>Un très chaleureux bonjour à vous tous ! J’aimerais commencer mon discours aujourd’hui en félicitant la Parole d’Enfants pour leur travail extrêmement important. Deuxièmement, je tiens à remercier la Parole d’Enfants de m’avoir invité. Je pense que choisir l’humiliation comme objectif de la conférence de cette année est un choix opportun et il est gratifiant que mon travail sur l’humiliation puisse être utile. Je tiens également à remercier personnellement Catherine Denis pour nos merveilleuses conversations préparatoires et pour m’avoir envoyé l’image de fond que je peux utiliser pour mon exposé. </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Veuillez excuser mon français. J’ai parlé français régulièrement de 1984 à 1991, mais très peu depuis. Je m’excuse pour toute mauvaise formulation et mauvaise prononciation. Je vous remercie de votre compréhension!</a:t>
            </a:r>
            <a:endParaRPr lang="en-US" sz="1800" dirty="0">
              <a:effectLst/>
              <a:latin typeface="Times New Roman" panose="02020603050405020304" pitchFamily="18" charset="0"/>
              <a:ea typeface="Calibri" panose="020F0502020204030204" pitchFamily="34" charset="0"/>
            </a:endParaRPr>
          </a:p>
          <a:p>
            <a:r>
              <a:rPr lang="fr-FR" sz="1800" dirty="0">
                <a:effectLst/>
                <a:latin typeface="Times New Roman" panose="02020603050405020304" pitchFamily="18" charset="0"/>
                <a:ea typeface="Calibri" panose="020F0502020204030204" pitchFamily="34" charset="0"/>
              </a:rPr>
              <a:t>Merci !</a:t>
            </a:r>
            <a:endParaRPr lang="en-GB" dirty="0"/>
          </a:p>
        </p:txBody>
      </p:sp>
    </p:spTree>
    <p:extLst>
      <p:ext uri="{BB962C8B-B14F-4D97-AF65-F5344CB8AC3E}">
        <p14:creationId xmlns:p14="http://schemas.microsoft.com/office/powerpoint/2010/main" val="3393693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3"/>
          <p:cNvSpPr>
            <a:spLocks noGrp="1" noChangeArrowheads="1"/>
          </p:cNvSpPr>
          <p:nvPr>
            <p:ph type="dt" sz="quarter" idx="1"/>
          </p:nvPr>
        </p:nvSpPr>
        <p:spPr>
          <a:noFill/>
        </p:spPr>
        <p:txBody>
          <a:bodyPr/>
          <a:lstStyle/>
          <a:p>
            <a:fld id="{A1671E04-6DA9-4D37-972B-2E772BEA2E9E}" type="datetime1">
              <a:rPr lang="en-GB" smtClean="0">
                <a:solidFill>
                  <a:srgbClr val="000000"/>
                </a:solidFill>
              </a:rPr>
              <a:pPr/>
              <a:t>13/12/2022</a:t>
            </a:fld>
            <a:endParaRPr lang="en-GB">
              <a:solidFill>
                <a:srgbClr val="000000"/>
              </a:solidFill>
            </a:endParaRPr>
          </a:p>
        </p:txBody>
      </p:sp>
      <p:sp>
        <p:nvSpPr>
          <p:cNvPr id="489475" name="Rectangle 6"/>
          <p:cNvSpPr>
            <a:spLocks noGrp="1" noChangeArrowheads="1"/>
          </p:cNvSpPr>
          <p:nvPr>
            <p:ph type="ftr" sz="quarter" idx="4"/>
          </p:nvPr>
        </p:nvSpPr>
        <p:spPr>
          <a:noFill/>
        </p:spPr>
        <p:txBody>
          <a:bodyPr/>
          <a:lstStyle/>
          <a:p>
            <a:r>
              <a:rPr lang="en-GB">
                <a:solidFill>
                  <a:srgbClr val="000000"/>
                </a:solidFill>
              </a:rPr>
              <a:t>Dr. med Evelin G. Lindner</a:t>
            </a:r>
          </a:p>
        </p:txBody>
      </p:sp>
      <p:sp>
        <p:nvSpPr>
          <p:cNvPr id="489476" name="Rectangle 2"/>
          <p:cNvSpPr>
            <a:spLocks noGrp="1" noRot="1" noChangeAspect="1" noChangeArrowheads="1" noTextEdit="1"/>
          </p:cNvSpPr>
          <p:nvPr>
            <p:ph type="sldImg"/>
          </p:nvPr>
        </p:nvSpPr>
        <p:spPr>
          <a:xfrm>
            <a:off x="1265238" y="725488"/>
            <a:ext cx="4783137" cy="3587750"/>
          </a:xfrm>
          <a:ln cap="flat"/>
        </p:spPr>
      </p:sp>
      <p:sp>
        <p:nvSpPr>
          <p:cNvPr id="334851" name="Rectangle 3"/>
          <p:cNvSpPr>
            <a:spLocks noGrp="1" noChangeArrowheads="1"/>
          </p:cNvSpPr>
          <p:nvPr>
            <p:ph type="body" idx="1"/>
          </p:nvPr>
        </p:nvSpPr>
        <p:spPr>
          <a:ln/>
        </p:spPr>
        <p:txBody>
          <a:bodyPr/>
          <a:lstStyle/>
          <a:p>
            <a:pPr>
              <a:defRPr/>
            </a:pPr>
            <a:r>
              <a:rPr lang="fr-FR" sz="1800" dirty="0">
                <a:effectLst/>
                <a:latin typeface="Times New Roman" panose="02020603050405020304" pitchFamily="18" charset="0"/>
                <a:ea typeface="Calibri" panose="020F0502020204030204" pitchFamily="34" charset="0"/>
              </a:rPr>
              <a:t>et les derniers sur Zoom. Soyez les bienvenus lors de notre prochain conférence annuel à New York en décembre, qui aura lieu sur Zoom cette année.</a:t>
            </a:r>
            <a:endParaRPr lang="en-GB" dirty="0">
              <a:effectLst>
                <a:outerShdw blurRad="38100" dist="38100" dir="2700000" algn="tl">
                  <a:srgbClr val="C0C0C0"/>
                </a:outerShdw>
              </a:effectLst>
              <a:cs typeface="Times New Roman" pitchFamily="18" charset="0"/>
            </a:endParaRPr>
          </a:p>
        </p:txBody>
      </p:sp>
    </p:spTree>
    <p:extLst>
      <p:ext uri="{BB962C8B-B14F-4D97-AF65-F5344CB8AC3E}">
        <p14:creationId xmlns:p14="http://schemas.microsoft.com/office/powerpoint/2010/main" val="1940681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3"/>
          <p:cNvSpPr>
            <a:spLocks noGrp="1" noChangeArrowheads="1"/>
          </p:cNvSpPr>
          <p:nvPr>
            <p:ph type="dt" sz="quarter" idx="1"/>
          </p:nvPr>
        </p:nvSpPr>
        <p:spPr>
          <a:noFill/>
        </p:spPr>
        <p:txBody>
          <a:bodyPr/>
          <a:lstStyle/>
          <a:p>
            <a:fld id="{2F845813-25D5-4C4F-90C2-650EBC310CEC}" type="datetime1">
              <a:rPr lang="en-GB" smtClean="0"/>
              <a:t>13/12/2022</a:t>
            </a:fld>
            <a:endParaRPr lang="en-GB"/>
          </a:p>
        </p:txBody>
      </p:sp>
      <p:sp>
        <p:nvSpPr>
          <p:cNvPr id="419843" name="Rectangle 6"/>
          <p:cNvSpPr>
            <a:spLocks noGrp="1" noChangeArrowheads="1"/>
          </p:cNvSpPr>
          <p:nvPr>
            <p:ph type="ftr" sz="quarter" idx="4"/>
          </p:nvPr>
        </p:nvSpPr>
        <p:spPr>
          <a:noFill/>
        </p:spPr>
        <p:txBody>
          <a:bodyPr/>
          <a:lstStyle/>
          <a:p>
            <a:r>
              <a:rPr lang="en-GB"/>
              <a:t>Dr. med Evelin G. Lindner</a:t>
            </a:r>
          </a:p>
        </p:txBody>
      </p:sp>
      <p:sp>
        <p:nvSpPr>
          <p:cNvPr id="419844" name="Rectangle 2"/>
          <p:cNvSpPr>
            <a:spLocks noGrp="1" noRot="1" noChangeAspect="1" noChangeArrowheads="1" noTextEdit="1"/>
          </p:cNvSpPr>
          <p:nvPr>
            <p:ph type="sldImg"/>
          </p:nvPr>
        </p:nvSpPr>
        <p:spPr>
          <a:xfrm>
            <a:off x="1265238" y="725488"/>
            <a:ext cx="4783137" cy="3587750"/>
          </a:xfrm>
          <a:ln cap="flat"/>
        </p:spPr>
      </p:sp>
      <p:sp>
        <p:nvSpPr>
          <p:cNvPr id="419845" name="Rectangle 3"/>
          <p:cNvSpPr>
            <a:spLocks noGrp="1" noChangeArrowheads="1"/>
          </p:cNvSpPr>
          <p:nvPr>
            <p:ph type="body" idx="1"/>
          </p:nvPr>
        </p:nvSpPr>
        <p:spPr>
          <a:noFill/>
          <a:ln/>
        </p:spPr>
        <p:txBody>
          <a:bodyPr/>
          <a:lstStyle/>
          <a:p>
            <a:pPr indent="0"/>
            <a:r>
              <a:rPr lang="fr-FR" dirty="0"/>
              <a:t>Dans ce discours, je commencerai par vous emmener dans un voyage vers mon expérience globale en tant que psychologue clinicienne et consultante. J’ai d’abord étudié la psychologie, puis la médecine, </a:t>
            </a:r>
            <a:r>
              <a:rPr lang="fr-FR" sz="1800" dirty="0">
                <a:effectLst/>
                <a:latin typeface="Times New Roman" panose="02020603050405020304" pitchFamily="18" charset="0"/>
                <a:ea typeface="Calibri" panose="020F0502020204030204" pitchFamily="34" charset="0"/>
              </a:rPr>
              <a:t>et pendant ces études, quand j’étais en Allemagne, j’ai travaillé comme psychothérapeute.</a:t>
            </a:r>
            <a:r>
              <a:rPr lang="fr-FR" dirty="0"/>
              <a:t> Après avoir terminé mes études, je suis allé au Caire en Égypte, où j’ai travaillé comme psychothérapeute et consultante de 1984 à 1991. À l’université, mes clients comprenaient des étudiants de toutes les nations et du personnel enseignant, tandis que dans mon cabinet privé, ils étaient égyptiens (certains orientés vers l’Occident, d’autres plus traditionnels), et des non-Égyptiens de toutes les nations, y compris des membres d’ambassades, d’instituts et d’écoles occidentaux, des dirigeants d’entreprises occidentales, des partenaires de mariages mixtes et leurs enfants. Les langues que nous avons utilisées allaient de l’anglais au français, en passant par l’allemand et le norvégien jusqu’à l’arabe égyptien. Ce travail m’a donné un aperçu unique de la différence entre les cultures plus collectivistes, comme la culture égyptienne, et les cultures individualistes occidentales, y compris les avantages et les désavantages des ces deux arrangements. Enfin, dans ma thèse de doctorat en médecine en 1994, j’ai comparé les définitions de la qualité de vie en Égypte et en Allemagne. Quelques années plus tard, en 2001, j’ai fini mon doctorat en psychologie sociale au Département de psychologie de l’Université d’Oslo en Norvège, sur le rôle de l’humiliation dans les génocides qui ont été perpétrées au Rwanda et en Somalie, en reliant cela à la dynamique d’humiliation dans l’Allemagne nazie.</a:t>
            </a:r>
          </a:p>
          <a:p>
            <a:pPr indent="180340"/>
            <a:r>
              <a:rPr lang="fr-FR" dirty="0"/>
              <a:t>A partir de ces travaux, le réseau Human Dignity and Humiliation </a:t>
            </a:r>
            <a:r>
              <a:rPr lang="fr-FR" dirty="0" err="1"/>
              <a:t>Studies</a:t>
            </a:r>
            <a:r>
              <a:rPr lang="fr-FR" dirty="0"/>
              <a:t> s’est développée, avec l’initiative World Dignity University, dont son éditeur est Dignity </a:t>
            </a:r>
            <a:r>
              <a:rPr lang="fr-FR" dirty="0" err="1"/>
              <a:t>Press</a:t>
            </a:r>
            <a:r>
              <a:rPr lang="fr-FR" dirty="0"/>
              <a:t>.</a:t>
            </a:r>
          </a:p>
          <a:p>
            <a:pPr indent="180340"/>
            <a:r>
              <a:rPr lang="fr-FR" dirty="0"/>
              <a:t>Dans ce discours, je vais commencer par partager avec vous quelques cas de mon travail qui mettent en lumière l’humiliation. Alors je passerai à une partie plus théorique de mon travail. Je vais essayer d’expliquer la différence entre les notions d’honneur et de dignité et comment l’humiliation se manifeste différemment dans ces deux univers moraux.</a:t>
            </a:r>
          </a:p>
          <a:p>
            <a:pPr indent="180340"/>
            <a:r>
              <a:rPr lang="fr-FR" dirty="0"/>
              <a:t>Actuellement, nous observons une augmentation de la polarisation partout dans le monde, avec des cycles d’humiliation qui deviennent de plus en plus virulents et dangereux — entre individus autant qu’entre les nations. Les lignes de fracture entre « nous » et « eux » s’approfondissent et au lieu de l’unité en diversité, lorsque chaque camp veut imposer l’uniformité, nous avons une division hostile. Tout cela se produit à une époque historique où le contraire est nécessaire lorsque les défis mondiaux appellent une solidarité mondiale responsable. </a:t>
            </a:r>
          </a:p>
          <a:p>
            <a:pPr indent="180340"/>
            <a:r>
              <a:rPr lang="fr-FR" dirty="0"/>
              <a:t>Je terminerai cette conversation par la question : que pouvons-nous faire ?</a:t>
            </a:r>
          </a:p>
          <a:p>
            <a:pPr indent="180340"/>
            <a:endParaRPr lang="en-GB" dirty="0"/>
          </a:p>
        </p:txBody>
      </p:sp>
    </p:spTree>
    <p:extLst>
      <p:ext uri="{BB962C8B-B14F-4D97-AF65-F5344CB8AC3E}">
        <p14:creationId xmlns:p14="http://schemas.microsoft.com/office/powerpoint/2010/main" val="3424302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6"/>
          <p:cNvSpPr>
            <a:spLocks noGrp="1" noChangeArrowheads="1"/>
          </p:cNvSpPr>
          <p:nvPr>
            <p:ph type="ftr" sz="quarter" idx="4"/>
          </p:nvPr>
        </p:nvSpPr>
        <p:spPr>
          <a:noFill/>
        </p:spPr>
        <p:txBody>
          <a:bodyPr/>
          <a:lstStyle/>
          <a:p>
            <a:pPr marL="0" marR="0" lvl="0" indent="0" algn="l" defTabSz="792937" rtl="0" eaLnBrk="0" fontAlgn="base" latinLnBrk="0" hangingPunct="0">
              <a:lnSpc>
                <a:spcPct val="100000"/>
              </a:lnSpc>
              <a:spcBef>
                <a:spcPct val="0"/>
              </a:spcBef>
              <a:spcAft>
                <a:spcPct val="0"/>
              </a:spcAft>
              <a:buClrTx/>
              <a:buSzTx/>
              <a:buFontTx/>
              <a:buNone/>
              <a:tabLst/>
              <a:defRPr/>
            </a:pPr>
            <a:r>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t>Dr. psychol. Dr. med Evelin G. Lindner</a:t>
            </a:r>
          </a:p>
        </p:txBody>
      </p:sp>
      <p:sp>
        <p:nvSpPr>
          <p:cNvPr id="394244" name="Rectangle 2"/>
          <p:cNvSpPr>
            <a:spLocks noGrp="1" noRot="1" noChangeAspect="1" noChangeArrowheads="1" noTextEdit="1"/>
          </p:cNvSpPr>
          <p:nvPr>
            <p:ph type="sldImg"/>
          </p:nvPr>
        </p:nvSpPr>
        <p:spPr>
          <a:xfrm>
            <a:off x="1265238" y="725488"/>
            <a:ext cx="4783137" cy="3587750"/>
          </a:xfrm>
          <a:ln cap="flat"/>
        </p:spPr>
      </p:sp>
      <p:sp>
        <p:nvSpPr>
          <p:cNvPr id="394245" name="Rectangle 3"/>
          <p:cNvSpPr>
            <a:spLocks noGrp="1" noChangeArrowheads="1"/>
          </p:cNvSpPr>
          <p:nvPr>
            <p:ph type="body" idx="1"/>
          </p:nvPr>
        </p:nvSpPr>
        <p:spPr>
          <a:noFill/>
          <a:ln/>
        </p:spPr>
        <p:txBody>
          <a:bodyPr/>
          <a:lstStyle/>
          <a:p>
            <a:r>
              <a:rPr lang="fr-FR" sz="1800" dirty="0">
                <a:effectLst/>
                <a:latin typeface="Times New Roman" panose="02020603050405020304" pitchFamily="18" charset="0"/>
                <a:ea typeface="Calibri" panose="020F0502020204030204" pitchFamily="34" charset="0"/>
              </a:rPr>
              <a:t>Dans ce qui suit, j’utiliserai l’approche idéal-typique développée par le sociologue Max Weber, qui permet de procéder à l’analyse et à l’action à différents niveaux d’abstraction, combinant ainsi ce que les philosophes Gilles Deleuze et Félix Guattari ont appelé </a:t>
            </a:r>
            <a:r>
              <a:rPr lang="fr-FR" sz="1800" i="1" dirty="0" err="1">
                <a:effectLst/>
                <a:latin typeface="Times New Roman" panose="02020603050405020304" pitchFamily="18" charset="0"/>
                <a:ea typeface="SimSun" panose="02010600030101010101" pitchFamily="2" charset="-122"/>
              </a:rPr>
              <a:t>rhizomatique</a:t>
            </a:r>
            <a:r>
              <a:rPr lang="fr-FR" sz="1800" dirty="0">
                <a:effectLst/>
                <a:latin typeface="Times New Roman" panose="02020603050405020304" pitchFamily="18" charset="0"/>
                <a:ea typeface="Calibri" panose="020F0502020204030204" pitchFamily="34" charset="0"/>
              </a:rPr>
              <a:t> et </a:t>
            </a:r>
            <a:r>
              <a:rPr lang="fr-FR" sz="1800" i="1" dirty="0">
                <a:effectLst/>
                <a:latin typeface="Times New Roman" panose="02020603050405020304" pitchFamily="18" charset="0"/>
                <a:ea typeface="SimSun" panose="02010600030101010101" pitchFamily="2" charset="-122"/>
              </a:rPr>
              <a:t>arborescent</a:t>
            </a:r>
            <a:r>
              <a:rPr lang="fr-FR" sz="1800" dirty="0">
                <a:effectLst/>
                <a:latin typeface="Times New Roman" panose="02020603050405020304" pitchFamily="18" charset="0"/>
                <a:ea typeface="Calibri" panose="020F0502020204030204" pitchFamily="34" charset="0"/>
              </a:rPr>
              <a:t>. Dans l’esprit de l’approche de Weber, je vais au niveau abstrait quand j’estime que cela peut être utile, tout en respectant toujours l’esprit du philosophe </a:t>
            </a:r>
            <a:r>
              <a:rPr lang="fr-FR" sz="1800" dirty="0" err="1">
                <a:effectLst/>
                <a:latin typeface="Times New Roman" panose="02020603050405020304" pitchFamily="18" charset="0"/>
                <a:ea typeface="Calibri" panose="020F0502020204030204" pitchFamily="34" charset="0"/>
              </a:rPr>
              <a:t>Isaiah</a:t>
            </a:r>
            <a:r>
              <a:rPr lang="fr-FR" sz="1800" dirty="0">
                <a:effectLst/>
                <a:latin typeface="Times New Roman" panose="02020603050405020304" pitchFamily="18" charset="0"/>
                <a:ea typeface="Calibri" panose="020F0502020204030204" pitchFamily="34" charset="0"/>
              </a:rPr>
              <a:t> Berlin, en ne prenant jamais trop au sérieux les classifications, y compris la mienne.</a:t>
            </a:r>
            <a:endParaRPr lang="de-DE" dirty="0"/>
          </a:p>
        </p:txBody>
      </p:sp>
    </p:spTree>
    <p:extLst>
      <p:ext uri="{BB962C8B-B14F-4D97-AF65-F5344CB8AC3E}">
        <p14:creationId xmlns:p14="http://schemas.microsoft.com/office/powerpoint/2010/main" val="3553904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6"/>
          <p:cNvSpPr>
            <a:spLocks noGrp="1" noChangeArrowheads="1"/>
          </p:cNvSpPr>
          <p:nvPr>
            <p:ph type="ftr" sz="quarter" idx="4"/>
          </p:nvPr>
        </p:nvSpPr>
        <p:spPr>
          <a:noFill/>
        </p:spPr>
        <p:txBody>
          <a:bodyPr/>
          <a:lstStyle/>
          <a:p>
            <a:pPr marL="0" marR="0" lvl="0" indent="0" algn="l" defTabSz="792937" rtl="0" eaLnBrk="0" fontAlgn="base" latinLnBrk="0" hangingPunct="0">
              <a:lnSpc>
                <a:spcPct val="100000"/>
              </a:lnSpc>
              <a:spcBef>
                <a:spcPct val="0"/>
              </a:spcBef>
              <a:spcAft>
                <a:spcPct val="0"/>
              </a:spcAft>
              <a:buClrTx/>
              <a:buSzTx/>
              <a:buFontTx/>
              <a:buNone/>
              <a:tabLst/>
              <a:defRPr/>
            </a:pPr>
            <a:r>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t>Dr. psychol. Dr. med Evelin G. Lindner</a:t>
            </a:r>
          </a:p>
        </p:txBody>
      </p:sp>
      <p:sp>
        <p:nvSpPr>
          <p:cNvPr id="394244" name="Rectangle 2"/>
          <p:cNvSpPr>
            <a:spLocks noGrp="1" noRot="1" noChangeAspect="1" noChangeArrowheads="1" noTextEdit="1"/>
          </p:cNvSpPr>
          <p:nvPr>
            <p:ph type="sldImg"/>
          </p:nvPr>
        </p:nvSpPr>
        <p:spPr>
          <a:xfrm>
            <a:off x="1265238" y="725488"/>
            <a:ext cx="4783137" cy="3587750"/>
          </a:xfrm>
          <a:ln cap="flat"/>
        </p:spPr>
      </p:sp>
      <p:sp>
        <p:nvSpPr>
          <p:cNvPr id="394245" name="Rectangle 3"/>
          <p:cNvSpPr>
            <a:spLocks noGrp="1" noChangeArrowheads="1"/>
          </p:cNvSpPr>
          <p:nvPr>
            <p:ph type="body" idx="1"/>
          </p:nvPr>
        </p:nvSpPr>
        <p:spPr>
          <a:noFill/>
          <a:ln/>
        </p:spPr>
        <p:txBody>
          <a:bodyPr/>
          <a:lstStyle/>
          <a:p>
            <a:pPr marL="0" marR="0" lvl="0" indent="0" algn="l" defTabSz="762000" rtl="0" eaLnBrk="0" fontAlgn="base" latinLnBrk="0" hangingPunct="0">
              <a:lnSpc>
                <a:spcPct val="100000"/>
              </a:lnSpc>
              <a:spcBef>
                <a:spcPct val="30000"/>
              </a:spcBef>
              <a:spcAft>
                <a:spcPct val="0"/>
              </a:spcAft>
              <a:buClrTx/>
              <a:buSzTx/>
              <a:buFontTx/>
              <a:buNone/>
              <a:tabLst/>
              <a:defRPr/>
            </a:pPr>
            <a:r>
              <a:rPr lang="fr-FR" sz="1800" dirty="0">
                <a:effectLst/>
                <a:latin typeface="Times New Roman" panose="02020603050405020304" pitchFamily="18" charset="0"/>
                <a:ea typeface="Calibri" panose="020F0502020204030204" pitchFamily="34" charset="0"/>
              </a:rPr>
              <a:t>Parfois, j’utilise l’exemple de l’assassinat d’honneur pour illustrer à quel point les deux univers moraux de l’honneur et de la dignité sont éloignés.</a:t>
            </a:r>
            <a:endParaRPr lang="en-US" sz="1800" dirty="0">
              <a:effectLst/>
              <a:latin typeface="Times New Roman" panose="02020603050405020304" pitchFamily="18" charset="0"/>
              <a:ea typeface="Calibri" panose="020F0502020204030204" pitchFamily="34" charset="0"/>
            </a:endParaRPr>
          </a:p>
          <a:p>
            <a:pPr marL="0" marR="0" lvl="0" indent="0" algn="l" defTabSz="762000" rtl="0" eaLnBrk="0" fontAlgn="base" latinLnBrk="0" hangingPunct="0">
              <a:lnSpc>
                <a:spcPct val="100000"/>
              </a:lnSpc>
              <a:spcBef>
                <a:spcPct val="30000"/>
              </a:spcBef>
              <a:spcAft>
                <a:spcPct val="0"/>
              </a:spcAft>
              <a:buClrTx/>
              <a:buSzTx/>
              <a:buFontTx/>
              <a:buNone/>
              <a:tabLst/>
              <a:defRPr/>
            </a:pPr>
            <a:r>
              <a:rPr lang="fr-FR" sz="1200" dirty="0">
                <a:effectLst/>
                <a:latin typeface="Times New Roman" panose="02020603050405020304" pitchFamily="18" charset="0"/>
                <a:ea typeface="Calibri" panose="020F0502020204030204" pitchFamily="34" charset="0"/>
              </a:rPr>
              <a:t>L’assassinat d’honneur est un terme souvent utilisé pour désigner un certain type de </a:t>
            </a:r>
            <a:r>
              <a:rPr lang="fr-FR" sz="1200" dirty="0" err="1">
                <a:effectLst/>
                <a:latin typeface="Times New Roman" panose="02020603050405020304" pitchFamily="18" charset="0"/>
                <a:ea typeface="Calibri" panose="020F0502020204030204" pitchFamily="34" charset="0"/>
              </a:rPr>
              <a:t>fémicide</a:t>
            </a:r>
            <a:r>
              <a:rPr lang="fr-FR" sz="1200" dirty="0">
                <a:effectLst/>
                <a:latin typeface="Times New Roman" panose="02020603050405020304" pitchFamily="18" charset="0"/>
                <a:ea typeface="Calibri" panose="020F0502020204030204" pitchFamily="34" charset="0"/>
              </a:rPr>
              <a:t>, le meurtre d’une fille par sa famille, avec le but de rétablir l’honneur de la famille qui a été humilié. Dans un contexte de dignité, d’un autre côté, tuer la fille aggrave l’humiliation plutôt que d’y remédier — la fille mérite une thérapie traumatique plutôt que la mort.</a:t>
            </a:r>
            <a:endParaRPr lang="en-US" sz="1200" dirty="0">
              <a:effectLst/>
              <a:latin typeface="Times New Roman" panose="02020603050405020304" pitchFamily="18" charset="0"/>
              <a:ea typeface="Calibri" panose="020F0502020204030204" pitchFamily="34" charset="0"/>
            </a:endParaRPr>
          </a:p>
          <a:p>
            <a:endParaRPr lang="de-DE" dirty="0"/>
          </a:p>
        </p:txBody>
      </p:sp>
    </p:spTree>
    <p:extLst>
      <p:ext uri="{BB962C8B-B14F-4D97-AF65-F5344CB8AC3E}">
        <p14:creationId xmlns:p14="http://schemas.microsoft.com/office/powerpoint/2010/main" val="3553904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3"/>
          <p:cNvSpPr>
            <a:spLocks noGrp="1" noChangeArrowheads="1"/>
          </p:cNvSpPr>
          <p:nvPr>
            <p:ph type="dt" sz="quarter" idx="1"/>
          </p:nvPr>
        </p:nvSpPr>
        <p:spPr>
          <a:noFill/>
        </p:spPr>
        <p:txBody>
          <a:bodyPr/>
          <a:lstStyle/>
          <a:p>
            <a:fld id="{2F845813-25D5-4C4F-90C2-650EBC310CEC}" type="datetime1">
              <a:rPr lang="en-GB" smtClean="0"/>
              <a:t>13/12/2022</a:t>
            </a:fld>
            <a:endParaRPr lang="en-GB"/>
          </a:p>
        </p:txBody>
      </p:sp>
      <p:sp>
        <p:nvSpPr>
          <p:cNvPr id="419843" name="Rectangle 6"/>
          <p:cNvSpPr>
            <a:spLocks noGrp="1" noChangeArrowheads="1"/>
          </p:cNvSpPr>
          <p:nvPr>
            <p:ph type="ftr" sz="quarter" idx="4"/>
          </p:nvPr>
        </p:nvSpPr>
        <p:spPr>
          <a:noFill/>
        </p:spPr>
        <p:txBody>
          <a:bodyPr/>
          <a:lstStyle/>
          <a:p>
            <a:r>
              <a:rPr lang="en-GB"/>
              <a:t>Dr. med Evelin G. Lindner</a:t>
            </a:r>
          </a:p>
        </p:txBody>
      </p:sp>
      <p:sp>
        <p:nvSpPr>
          <p:cNvPr id="419844" name="Rectangle 2"/>
          <p:cNvSpPr>
            <a:spLocks noGrp="1" noRot="1" noChangeAspect="1" noChangeArrowheads="1" noTextEdit="1"/>
          </p:cNvSpPr>
          <p:nvPr>
            <p:ph type="sldImg"/>
          </p:nvPr>
        </p:nvSpPr>
        <p:spPr>
          <a:xfrm>
            <a:off x="1265238" y="725488"/>
            <a:ext cx="4783137" cy="3587750"/>
          </a:xfrm>
          <a:ln cap="flat"/>
        </p:spPr>
      </p:sp>
      <p:sp>
        <p:nvSpPr>
          <p:cNvPr id="419845" name="Rectangle 3"/>
          <p:cNvSpPr>
            <a:spLocks noGrp="1" noChangeArrowheads="1"/>
          </p:cNvSpPr>
          <p:nvPr>
            <p:ph type="body" idx="1"/>
          </p:nvPr>
        </p:nvSpPr>
        <p:spPr>
          <a:noFill/>
          <a:ln/>
        </p:spPr>
        <p:txBody>
          <a:bodyPr/>
          <a:lstStyle/>
          <a:p>
            <a:pPr indent="0"/>
            <a:r>
              <a:rPr lang="fr-FR" sz="1800" dirty="0">
                <a:effectLst/>
                <a:latin typeface="Times New Roman" panose="02020603050405020304" pitchFamily="18" charset="0"/>
                <a:ea typeface="Calibri" panose="020F0502020204030204" pitchFamily="34" charset="0"/>
              </a:rPr>
              <a:t>Imaginez que vous êtes assis devant une mère qui pleure et dit : « Ma fille a été violée et l’honneur de notre famille est souillé, violé et humilié. Nous avons tout essayé pour résoudre ce problème, de le cacher à l’épouser avec l’agresseur, rien n’a fonctionné. Notre fille est maintenant comme un membre blessé sur le corps de notre famille et ce membre doit être amputé pour sauver le corps, pour sauver notre honneur familial, pour remédier à l’humiliation que nous avons subie ».</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Imaginez que vous écoutiez la mère comme ça. Que ressentez vous ? J’ai senti que mon humanité était humiliée par la simple pensée que tuer peut guérir l’humiliation. Tuer la fille multiplierait l’humiliation, pas la guérirait ! La fille avait besoin d’une thérapie traumatique, pas d’être tuée !</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Que se serait-il passé si j’avais dit à la mère : « Quel genre de mère terrible es-tu ? Comment peux-tu même envisager de tuer ta fille ? Tu ne l’aimes pas ? Tu as tort! J’ai raison parce que j’ai grandi dans le monde occidental ».</a:t>
            </a:r>
          </a:p>
          <a:p>
            <a:pPr indent="180340"/>
            <a:r>
              <a:rPr lang="fr-FR" sz="1800" dirty="0">
                <a:effectLst/>
                <a:latin typeface="Times New Roman" panose="02020603050405020304" pitchFamily="18" charset="0"/>
                <a:ea typeface="Calibri" panose="020F0502020204030204" pitchFamily="34" charset="0"/>
              </a:rPr>
              <a:t>La mère se serait détournée de moi sous le choc et m’aurait dit : « Espèce d’Occidentale arrogante, vous humiliez ma culture ! »</a:t>
            </a:r>
            <a:endParaRPr lang="en-GB" dirty="0"/>
          </a:p>
        </p:txBody>
      </p:sp>
    </p:spTree>
    <p:extLst>
      <p:ext uri="{BB962C8B-B14F-4D97-AF65-F5344CB8AC3E}">
        <p14:creationId xmlns:p14="http://schemas.microsoft.com/office/powerpoint/2010/main" val="3329835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3"/>
          <p:cNvSpPr>
            <a:spLocks noGrp="1" noChangeArrowheads="1"/>
          </p:cNvSpPr>
          <p:nvPr>
            <p:ph type="dt" sz="quarter" idx="1"/>
          </p:nvPr>
        </p:nvSpPr>
        <p:spPr>
          <a:noFill/>
        </p:spPr>
        <p:txBody>
          <a:bodyPr/>
          <a:lstStyle/>
          <a:p>
            <a:fld id="{23079D0F-1280-4BB7-B0EC-D9756561E05E}" type="datetime1">
              <a:rPr lang="en-GB" smtClean="0"/>
              <a:t>13/12/2022</a:t>
            </a:fld>
            <a:endParaRPr lang="en-GB"/>
          </a:p>
        </p:txBody>
      </p:sp>
      <p:sp>
        <p:nvSpPr>
          <p:cNvPr id="568323" name="Rectangle 6"/>
          <p:cNvSpPr>
            <a:spLocks noGrp="1" noChangeArrowheads="1"/>
          </p:cNvSpPr>
          <p:nvPr>
            <p:ph type="ftr" sz="quarter" idx="4"/>
          </p:nvPr>
        </p:nvSpPr>
        <p:spPr>
          <a:noFill/>
        </p:spPr>
        <p:txBody>
          <a:bodyPr/>
          <a:lstStyle/>
          <a:p>
            <a:r>
              <a:rPr lang="en-GB"/>
              <a:t>Dr. med Evelin G. Lindner</a:t>
            </a:r>
          </a:p>
        </p:txBody>
      </p:sp>
      <p:sp>
        <p:nvSpPr>
          <p:cNvPr id="568324" name="Rectangle 2"/>
          <p:cNvSpPr>
            <a:spLocks noGrp="1" noRot="1" noChangeAspect="1" noChangeArrowheads="1" noTextEdit="1"/>
          </p:cNvSpPr>
          <p:nvPr>
            <p:ph type="sldImg"/>
          </p:nvPr>
        </p:nvSpPr>
        <p:spPr>
          <a:xfrm>
            <a:off x="1265238" y="725488"/>
            <a:ext cx="4783137" cy="3587750"/>
          </a:xfrm>
          <a:ln cap="flat"/>
        </p:spPr>
      </p:sp>
      <p:sp>
        <p:nvSpPr>
          <p:cNvPr id="568325" name="Rectangle 3"/>
          <p:cNvSpPr>
            <a:spLocks noGrp="1" noChangeArrowheads="1"/>
          </p:cNvSpPr>
          <p:nvPr>
            <p:ph type="body" idx="1"/>
          </p:nvPr>
        </p:nvSpPr>
        <p:spPr>
          <a:noFill/>
          <a:ln/>
        </p:spPr>
        <p:txBody>
          <a:bodyPr/>
          <a:lstStyle/>
          <a:p>
            <a:r>
              <a:rPr lang="fr-FR" b="0" dirty="0"/>
              <a:t>Qu’observe-t-on alors ici ? Nous observons deux univers moraux irréconciliables — dans l’un la fille doit mourir, dans l’autre elle doit vivre. Et puis nous observons un méta-niveau, où les adhérents de chaque univers se sentent humiliés par les défenseurs de l’autre.</a:t>
            </a:r>
          </a:p>
          <a:p>
            <a:r>
              <a:rPr lang="fr-FR" b="0" dirty="0"/>
              <a:t>Je suppose que vous êtes tous des défenseurs des droits humains. Les défenseurs des droits humains souhaitent généralement respecter les autres cultures. Cela signifie qu’un défenseur des droits de l’homme confronté à des crimes d’honneur, et j’observe cela partout dans le monde, est pris dans un dilemme. D’un côté, vous souhaitez « respecter les autres cultures » et de l’autre côté, vous souhaitez « respecter la dignité de la fille ». Mais, et ici est le problème: vous ne pouvez pas dire simultanément : « Je respecte la dignité de la fille, donc elle doit vivre », et « Je respecte toutes les cultures, y compris les cultures d’honneur, et donc, si c’est ce que la culture d’honneur prescrit, je respecte le fait que la fille doit mourir ». « La fille doit mourir » et « la fille doit vivre » sont deux positions qui s’excluent mutuellement. </a:t>
            </a:r>
          </a:p>
          <a:p>
            <a:r>
              <a:rPr lang="fr-FR" sz="1800" dirty="0">
                <a:effectLst/>
                <a:latin typeface="Times New Roman" panose="02020603050405020304" pitchFamily="18" charset="0"/>
                <a:ea typeface="Calibri" panose="020F0502020204030204" pitchFamily="34" charset="0"/>
              </a:rPr>
              <a:t>Quelques travailleurs sociaux et thérapeutes qui je connais et </a:t>
            </a:r>
            <a:r>
              <a:rPr lang="fr-FR" b="0" dirty="0"/>
              <a:t>qui vivent dans les pays occidentaux essaient de trouver un compromis en disant à la mère : « Vous pouvez faire ce que vous voulez dans votre pays, mais tant que vous restez dans notre pays, tuer pour l’honneur n’est plus honorable mais un crime punissable ». </a:t>
            </a:r>
          </a:p>
          <a:p>
            <a:r>
              <a:rPr lang="fr-FR" b="0" dirty="0"/>
              <a:t>Pourtant, je demande, est-ce une position justifiable ? La jeune fille est-elle libre d’être tuée dès qu’elle franchit la frontière et se rend dans « son pays » ?</a:t>
            </a:r>
          </a:p>
          <a:p>
            <a:pPr indent="180340"/>
            <a:r>
              <a:rPr lang="fr-FR" sz="1800" dirty="0">
                <a:effectLst/>
                <a:latin typeface="Times New Roman" panose="02020603050405020304" pitchFamily="18" charset="0"/>
                <a:ea typeface="Calibri" panose="020F0502020204030204" pitchFamily="34" charset="0"/>
              </a:rPr>
              <a:t>Pendant des décennies, j’ai réfléchi à ma propre position et je me suis demandé : « Pourquoi ai-je le sentiment d’avoir raison ? » J’ai toujours eu conscience qu’il ne suffit pas de dire que j’ai raison parce que j’ai grandi dans le monde occidental.</a:t>
            </a:r>
            <a:endParaRPr lang="en-US" sz="1800" dirty="0">
              <a:effectLst/>
              <a:latin typeface="Times New Roman" panose="02020603050405020304" pitchFamily="18" charset="0"/>
              <a:ea typeface="Calibri" panose="020F0502020204030204" pitchFamily="34" charset="0"/>
            </a:endParaRPr>
          </a:p>
          <a:p>
            <a:r>
              <a:rPr lang="fr-FR" sz="1800" dirty="0">
                <a:effectLst/>
                <a:latin typeface="Times New Roman" panose="02020603050405020304" pitchFamily="18" charset="0"/>
                <a:ea typeface="Calibri" panose="020F0502020204030204" pitchFamily="34" charset="0"/>
              </a:rPr>
              <a:t>Dès lors, le travail de toute ma vie a consisté à trouver une réponse suffisamment substantielle à ce défi et à trouver un moyen de l’expliquer à la mère d’une manière si aimante et respectueuse qu’elle le comprenne sans se sentir humiliée.</a:t>
            </a:r>
            <a:endParaRPr lang="nb-NO" b="0" dirty="0"/>
          </a:p>
        </p:txBody>
      </p:sp>
    </p:spTree>
    <p:extLst>
      <p:ext uri="{BB962C8B-B14F-4D97-AF65-F5344CB8AC3E}">
        <p14:creationId xmlns:p14="http://schemas.microsoft.com/office/powerpoint/2010/main" val="657775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6"/>
          <p:cNvSpPr>
            <a:spLocks noGrp="1" noChangeArrowheads="1"/>
          </p:cNvSpPr>
          <p:nvPr>
            <p:ph type="ftr" sz="quarter" idx="4"/>
          </p:nvPr>
        </p:nvSpPr>
        <p:spPr>
          <a:noFill/>
        </p:spPr>
        <p:txBody>
          <a:bodyPr/>
          <a:lstStyle/>
          <a:p>
            <a:pPr marL="0" marR="0" lvl="0" indent="0" algn="l" defTabSz="792937" rtl="0" eaLnBrk="0" fontAlgn="base" latinLnBrk="0" hangingPunct="0">
              <a:lnSpc>
                <a:spcPct val="100000"/>
              </a:lnSpc>
              <a:spcBef>
                <a:spcPct val="0"/>
              </a:spcBef>
              <a:spcAft>
                <a:spcPct val="0"/>
              </a:spcAft>
              <a:buClrTx/>
              <a:buSzTx/>
              <a:buFontTx/>
              <a:buNone/>
              <a:tabLst/>
              <a:defRPr/>
            </a:pPr>
            <a:r>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t>Dr. psychol. Dr. med Evelin G. Lindner</a:t>
            </a:r>
          </a:p>
        </p:txBody>
      </p:sp>
      <p:sp>
        <p:nvSpPr>
          <p:cNvPr id="394244" name="Rectangle 2"/>
          <p:cNvSpPr>
            <a:spLocks noGrp="1" noRot="1" noChangeAspect="1" noChangeArrowheads="1" noTextEdit="1"/>
          </p:cNvSpPr>
          <p:nvPr>
            <p:ph type="sldImg"/>
          </p:nvPr>
        </p:nvSpPr>
        <p:spPr>
          <a:xfrm>
            <a:off x="1265238" y="725488"/>
            <a:ext cx="4783137" cy="3587750"/>
          </a:xfrm>
          <a:ln cap="flat"/>
        </p:spPr>
      </p:sp>
      <p:sp>
        <p:nvSpPr>
          <p:cNvPr id="394245" name="Rectangle 3"/>
          <p:cNvSpPr>
            <a:spLocks noGrp="1" noChangeArrowheads="1"/>
          </p:cNvSpPr>
          <p:nvPr>
            <p:ph type="body" idx="1"/>
          </p:nvPr>
        </p:nvSpPr>
        <p:spPr>
          <a:noFill/>
          <a:ln/>
        </p:spPr>
        <p:txBody>
          <a:bodyPr/>
          <a:lstStyle/>
          <a:p>
            <a:r>
              <a:rPr lang="fr-FR" dirty="0"/>
              <a:t>À ce point, je souhaite insérer une mise en garde. Premièrement, et vous le comprendrez plus tard dans mon exposé, je ne souhaite pas noircir la réputation de certaines régions du monde ou groupes de personnes. Au contraire.</a:t>
            </a:r>
          </a:p>
          <a:p>
            <a:r>
              <a:rPr lang="fr-FR" dirty="0"/>
              <a:t>Deuxièmement, c’est important pour moi de préciser que je suis très critique vis-à-vis des notions telles que « culture » ou « culture de l’honneur » qui totalisent et essentialisent des mentalités diverses. Quand je dis « culture de l’honneur », c’est l’abréviation d’une expression plus longue, quelque chose comme « un contexte social où prévaut un état d’esprit d’honneur ». C’est pour mettre en évidence l’inconciliabilité au cœur de la notion d’humiliation que nous rencontrons partout dans le monde ces jours-ci que j’ai utilisé l’approche idéal-typique de Max Weber pour raconter cette histoire du féminicide pour l’honneur masculin.</a:t>
            </a:r>
            <a:endParaRPr lang="de-DE" dirty="0"/>
          </a:p>
        </p:txBody>
      </p:sp>
    </p:spTree>
    <p:extLst>
      <p:ext uri="{BB962C8B-B14F-4D97-AF65-F5344CB8AC3E}">
        <p14:creationId xmlns:p14="http://schemas.microsoft.com/office/powerpoint/2010/main" val="591567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6"/>
          <p:cNvSpPr>
            <a:spLocks noGrp="1" noChangeArrowheads="1"/>
          </p:cNvSpPr>
          <p:nvPr>
            <p:ph type="ftr" sz="quarter" idx="4"/>
          </p:nvPr>
        </p:nvSpPr>
        <p:spPr>
          <a:noFill/>
        </p:spPr>
        <p:txBody>
          <a:bodyPr/>
          <a:lstStyle/>
          <a:p>
            <a:pPr marL="0" marR="0" lvl="0" indent="0" algn="l" defTabSz="792937" rtl="0" eaLnBrk="0" fontAlgn="base" latinLnBrk="0" hangingPunct="0">
              <a:lnSpc>
                <a:spcPct val="100000"/>
              </a:lnSpc>
              <a:spcBef>
                <a:spcPct val="0"/>
              </a:spcBef>
              <a:spcAft>
                <a:spcPct val="0"/>
              </a:spcAft>
              <a:buClrTx/>
              <a:buSzTx/>
              <a:buFontTx/>
              <a:buNone/>
              <a:tabLst/>
              <a:defRPr/>
            </a:pPr>
            <a:r>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t>Dr. psychol. Dr. med Evelin G. Lindner</a:t>
            </a:r>
          </a:p>
        </p:txBody>
      </p:sp>
      <p:sp>
        <p:nvSpPr>
          <p:cNvPr id="394244" name="Rectangle 2"/>
          <p:cNvSpPr>
            <a:spLocks noGrp="1" noRot="1" noChangeAspect="1" noChangeArrowheads="1" noTextEdit="1"/>
          </p:cNvSpPr>
          <p:nvPr>
            <p:ph type="sldImg"/>
          </p:nvPr>
        </p:nvSpPr>
        <p:spPr>
          <a:xfrm>
            <a:off x="1265238" y="725488"/>
            <a:ext cx="4783137" cy="3587750"/>
          </a:xfrm>
          <a:ln cap="flat"/>
        </p:spPr>
      </p:sp>
      <p:sp>
        <p:nvSpPr>
          <p:cNvPr id="394245" name="Rectangle 3"/>
          <p:cNvSpPr>
            <a:spLocks noGrp="1" noChangeArrowheads="1"/>
          </p:cNvSpPr>
          <p:nvPr>
            <p:ph type="body" idx="1"/>
          </p:nvPr>
        </p:nvSpPr>
        <p:spPr>
          <a:noFill/>
          <a:ln/>
        </p:spPr>
        <p:txBody>
          <a:bodyPr/>
          <a:lstStyle/>
          <a:p>
            <a:pPr indent="0"/>
            <a:r>
              <a:rPr lang="fr-FR" sz="1800" dirty="0">
                <a:effectLst/>
                <a:latin typeface="Times New Roman" panose="02020603050405020304" pitchFamily="18" charset="0"/>
                <a:ea typeface="Calibri" panose="020F0502020204030204" pitchFamily="34" charset="0"/>
              </a:rPr>
              <a:t>Une fois, j’ai eu une cliente, une femme, laissez-moi l’appeler Eve. Elle est venue me voir parce qu’elle souffrait de dépression.</a:t>
            </a:r>
            <a:endParaRPr lang="en-US" sz="1800" dirty="0">
              <a:effectLst/>
              <a:latin typeface="Times New Roman" panose="02020603050405020304" pitchFamily="18" charset="0"/>
              <a:ea typeface="Calibri" panose="020F0502020204030204" pitchFamily="34" charset="0"/>
            </a:endParaRPr>
          </a:p>
          <a:p>
            <a:r>
              <a:rPr lang="fr-FR" sz="1800" dirty="0">
                <a:effectLst/>
                <a:latin typeface="Times New Roman" panose="02020603050405020304" pitchFamily="18" charset="0"/>
                <a:ea typeface="Calibri" panose="020F0502020204030204" pitchFamily="34" charset="0"/>
              </a:rPr>
              <a:t>J’ai parlé à l’assistant social d’Eve parce que j’avais remarqué des ecchymoses sur ses bras et j’avais entendu dire que ses voisins avaient rapporté à plusieurs reprises des scènes de cris et de pleurs. Eve et ses enfants étaient sévèrement et régulièrement battus par son mari, appelons-le Adam. Le travailleur social craignait qu’Eve ou les enfants ne survivent pas aux coups d’Adam et a essayé de convaincre Eve de se protéger elle-même et sa progéniture en quittant son domicile dangereux pour se réfugier dans un logement protégé, du moins en temps de crise. Eve, cependant, a obstinément sapé les efforts de l’assistant social. Elle a dit : « Me battre est la façon d’Adam de m’aimer ! Je ne suis pas une victime. J’attire sa colère sur moi ! » De son côté, Adam a catégoriquement refusé d’être qualifié d’« auteur de violence », accusant le travailleur social de troubler violemment la paix de son domicile.</a:t>
            </a:r>
            <a:endParaRPr lang="de-DE" dirty="0"/>
          </a:p>
        </p:txBody>
      </p:sp>
    </p:spTree>
    <p:extLst>
      <p:ext uri="{BB962C8B-B14F-4D97-AF65-F5344CB8AC3E}">
        <p14:creationId xmlns:p14="http://schemas.microsoft.com/office/powerpoint/2010/main" val="1308690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3"/>
          <p:cNvSpPr>
            <a:spLocks noGrp="1" noChangeArrowheads="1"/>
          </p:cNvSpPr>
          <p:nvPr>
            <p:ph type="dt" sz="quarter" idx="1"/>
          </p:nvPr>
        </p:nvSpPr>
        <p:spPr>
          <a:noFill/>
        </p:spPr>
        <p:txBody>
          <a:bodyPr/>
          <a:lstStyle/>
          <a:p>
            <a:fld id="{2F845813-25D5-4C4F-90C2-650EBC310CEC}" type="datetime1">
              <a:rPr lang="en-GB" smtClean="0"/>
              <a:t>13/12/2022</a:t>
            </a:fld>
            <a:endParaRPr lang="en-GB"/>
          </a:p>
        </p:txBody>
      </p:sp>
      <p:sp>
        <p:nvSpPr>
          <p:cNvPr id="419843" name="Rectangle 6"/>
          <p:cNvSpPr>
            <a:spLocks noGrp="1" noChangeArrowheads="1"/>
          </p:cNvSpPr>
          <p:nvPr>
            <p:ph type="ftr" sz="quarter" idx="4"/>
          </p:nvPr>
        </p:nvSpPr>
        <p:spPr>
          <a:noFill/>
        </p:spPr>
        <p:txBody>
          <a:bodyPr/>
          <a:lstStyle/>
          <a:p>
            <a:r>
              <a:rPr lang="en-GB"/>
              <a:t>Dr. med Evelin G. Lindner</a:t>
            </a:r>
          </a:p>
        </p:txBody>
      </p:sp>
      <p:sp>
        <p:nvSpPr>
          <p:cNvPr id="419844" name="Rectangle 2"/>
          <p:cNvSpPr>
            <a:spLocks noGrp="1" noRot="1" noChangeAspect="1" noChangeArrowheads="1" noTextEdit="1"/>
          </p:cNvSpPr>
          <p:nvPr>
            <p:ph type="sldImg"/>
          </p:nvPr>
        </p:nvSpPr>
        <p:spPr>
          <a:xfrm>
            <a:off x="1265238" y="725488"/>
            <a:ext cx="4783137" cy="3587750"/>
          </a:xfrm>
          <a:ln cap="flat"/>
        </p:spPr>
      </p:sp>
      <p:sp>
        <p:nvSpPr>
          <p:cNvPr id="419845" name="Rectangle 3"/>
          <p:cNvSpPr>
            <a:spLocks noGrp="1" noChangeArrowheads="1"/>
          </p:cNvSpPr>
          <p:nvPr>
            <p:ph type="body" idx="1"/>
          </p:nvPr>
        </p:nvSpPr>
        <p:spPr>
          <a:noFill/>
          <a:ln/>
        </p:spPr>
        <p:txBody>
          <a:bodyPr/>
          <a:lstStyle/>
          <a:p>
            <a:pPr indent="0"/>
            <a:r>
              <a:rPr lang="fr-FR" sz="1800" dirty="0">
                <a:effectLst/>
                <a:latin typeface="Times New Roman" panose="02020603050405020304" pitchFamily="18" charset="0"/>
                <a:ea typeface="Calibri" panose="020F0502020204030204" pitchFamily="34" charset="0"/>
              </a:rPr>
              <a:t>Adam a systématiquement rabaissé Eve et a détruit toute confiance qu’elle avait en lui disant que personne d’autre que lui ne pouvait l’aimer. Elle ne valait rien sans lui et son amour, il disait. Parfois, il la soupçonnait d’avoir d’autres hommes et exigeait qu’elle lui raconte tous les détails de ses supposées liaisons. Des heures sur des heures, durant de longues nuits, il la tenait éveillée, exigeant des aveux. Parfois, elle lui disait la vérité — qu’elle n’avait personne d’autre. À d’autres moments, elle inventait des histoires folles sur d’autres hommes, juste pour dormir un peu. Dans les deux cas, Adam a fini par la battre. Il s’est alors tourné vers sa fille pour l’abuser sexuellement ou il est allé chez des prostituées, disant à Eve que les prostituées le faisaient se sentir plus comme un homme qu’elle.</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Le travailleur social m’a dit : « Je ne comprends pas la définition de l’amour d’Eve ! » Ici, elle et ses enfants sont traités, non pas comme des êtres humains, mais comme des morceaux d’argile qui doivent se transformer en la béquille parfaite pour la notion d’honneur masculin de son mari, et elle accepte ! Elle ne voit pas le mal à être effacée en tant qu’être humain avec sa propre dignité, mais pense que devenir un petit rouage effacé dans la machinerie de la personnalité de son mari est l’essence de l’amour ! Elle offre une humilité merveilleusement authentique et aimante à son mari, mais c’est tellement gâché ! » </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Pourtant, comme l’observait l’assistant social à maintes reprises, « tous les deux,</a:t>
            </a:r>
            <a:r>
              <a:rPr lang="fr-FR" sz="1800" kern="1200" dirty="0">
                <a:solidFill>
                  <a:srgbClr val="000000"/>
                </a:solidFill>
                <a:effectLst/>
                <a:latin typeface="Times New Roman" panose="02020603050405020304" pitchFamily="18" charset="0"/>
                <a:ea typeface="SimSun" panose="02010600030101010101" pitchFamily="2" charset="-122"/>
                <a:cs typeface="Microsoft Himalaya" panose="01010100010101010101" pitchFamily="2" charset="0"/>
              </a:rPr>
              <a:t> </a:t>
            </a:r>
            <a:r>
              <a:rPr lang="fr-FR" sz="1800" dirty="0">
                <a:effectLst/>
                <a:latin typeface="Times New Roman" panose="02020603050405020304" pitchFamily="18" charset="0"/>
                <a:ea typeface="Calibri" panose="020F0502020204030204" pitchFamily="34" charset="0"/>
              </a:rPr>
              <a:t>pas seulement Adam mais aussi Eve, pensent que leur stratégie — la punition violente, l’abus — si suffisamment intensifiées, conduiront à une relation heureuse — même si leur expérience est que tout ce que cette stratégie apporte, ce sont des larmes et ecchymoses ».</a:t>
            </a:r>
            <a:endParaRPr lang="en-US" sz="1800" dirty="0">
              <a:effectLst/>
              <a:latin typeface="Times New Roman" panose="02020603050405020304" pitchFamily="18" charset="0"/>
              <a:ea typeface="Calibri" panose="020F0502020204030204" pitchFamily="34" charset="0"/>
            </a:endParaRPr>
          </a:p>
          <a:p>
            <a:r>
              <a:rPr lang="fr-FR" sz="1800" dirty="0">
                <a:effectLst/>
                <a:latin typeface="Times New Roman" panose="02020603050405020304" pitchFamily="18" charset="0"/>
                <a:ea typeface="Calibri" panose="020F0502020204030204" pitchFamily="34" charset="0"/>
              </a:rPr>
              <a:t>Bref, ce que nous observons ici est une ligne de faille normative. La même stratégie est d’un côté considéré comme « bonne pour tout le monde », et Adam se tient de ce côté, tandis que l’autre côté, le travailleur social, qualifie la même situation de « mauvaise pour tout le monde ». Eve est prise entre les deux. Et tout le monde souffre.</a:t>
            </a:r>
          </a:p>
          <a:p>
            <a:endParaRPr lang="fr-FR" noProof="0" dirty="0"/>
          </a:p>
          <a:p>
            <a:pPr indent="180340"/>
            <a:r>
              <a:rPr lang="fr-FR" sz="1800" dirty="0">
                <a:effectLst/>
                <a:latin typeface="Times New Roman" panose="02020603050405020304" pitchFamily="18" charset="0"/>
                <a:ea typeface="Calibri" panose="020F0502020204030204" pitchFamily="34" charset="0"/>
              </a:rPr>
              <a:t>[Pause] Petit à petit, l’assistant social a essayé d’introduire une nouvelle définition de l’amour à Eve et Adam, une définition totalement opposée à la leur. La définition de l’amour du travailleur social est que l’amour est une rencontre de cœurs et d’esprits égaux dans l’entraide, une définition ancrée dans l’idéal des droits de l’homme d’une dignité égale pour tous. Ce point de vue est à l’opposé de ce à quoi Eve et son mari sont habitués — ils associent l’amour à la soumission féminine qui renforce les prouesses et l’honneur masculins.</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Le travailleur social a tenté d’expliquer à Eve à maintes reprises que le « châtiment domestique » est depuis longtemps interdit et qu’Adam est un humiliant qui dégrade cruellement la dignité d’Eve et ses enfants, que Eve a le droit de se sentir indûment humiliée par Adam et qu’elle a le droit de se relever de la subordination. </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L’assistant social a essayé donc de donner du pouvoir à la femme — ou, mieux, de lui donner de la confiance — car simplement donner des pouvoirs peut aller trop loin. </a:t>
            </a:r>
            <a:r>
              <a:rPr lang="fr-FR" sz="1800" dirty="0" err="1">
                <a:effectLst/>
                <a:latin typeface="Times New Roman" panose="02020603050405020304" pitchFamily="18" charset="0"/>
                <a:ea typeface="Calibri" panose="020F0502020204030204" pitchFamily="34" charset="0"/>
              </a:rPr>
              <a:t>Empowerment</a:t>
            </a:r>
            <a:r>
              <a:rPr lang="fr-FR" sz="1800" dirty="0">
                <a:effectLst/>
                <a:latin typeface="Times New Roman" panose="02020603050405020304" pitchFamily="18" charset="0"/>
                <a:ea typeface="Calibri" panose="020F0502020204030204" pitchFamily="34" charset="0"/>
              </a:rPr>
              <a:t> ne devrait pas signifier que Eve renverse la situation et commence à humilier son mari.</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L’assistant social est en même temps très patient avec Eve et évite de la culpabiliser. Parce qu’il y a des cas où des femmes, après s’être libérées elles et leurs enfants d’une situation de maltraitance, se voient reprocher de ne pas avoir dit « non » plus tôt. Certaines femmes ont alors honte de leur subordination antérieure, perdent confiance en leur bon jugement et, en s’accusant leurs même, retournent l’humiliation contre eux-mêmes.</a:t>
            </a:r>
            <a:endParaRPr lang="en-US" sz="1800" dirty="0">
              <a:effectLst/>
              <a:latin typeface="Times New Roman" panose="02020603050405020304" pitchFamily="18" charset="0"/>
              <a:ea typeface="Calibri" panose="020F0502020204030204" pitchFamily="34" charset="0"/>
            </a:endParaRPr>
          </a:p>
          <a:p>
            <a:r>
              <a:rPr lang="fr-FR" sz="1800" dirty="0">
                <a:effectLst/>
                <a:latin typeface="Times New Roman" panose="02020603050405020304" pitchFamily="18" charset="0"/>
                <a:ea typeface="Calibri" panose="020F0502020204030204" pitchFamily="34" charset="0"/>
              </a:rPr>
              <a:t>Adam, de son côté, devrait apprendre qu’il n’est plus justifié de s’arroger la supériorité sur sa femme et ses enfants. Au contraire, sa tâche est de se retirer et d’apprendre l’humilité, d’apprendre à apprécier sa femme et ses enfants comme des êtres humains égaux en dignité.</a:t>
            </a:r>
            <a:endParaRPr lang="fr-FR" noProof="0" dirty="0"/>
          </a:p>
        </p:txBody>
      </p:sp>
    </p:spTree>
    <p:extLst>
      <p:ext uri="{BB962C8B-B14F-4D97-AF65-F5344CB8AC3E}">
        <p14:creationId xmlns:p14="http://schemas.microsoft.com/office/powerpoint/2010/main" val="8661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3"/>
          <p:cNvSpPr>
            <a:spLocks noGrp="1" noChangeArrowheads="1"/>
          </p:cNvSpPr>
          <p:nvPr>
            <p:ph type="dt" sz="quarter" idx="1"/>
          </p:nvPr>
        </p:nvSpPr>
        <p:spPr>
          <a:noFill/>
        </p:spPr>
        <p:txBody>
          <a:bodyPr/>
          <a:lstStyle/>
          <a:p>
            <a:fld id="{23079D0F-1280-4BB7-B0EC-D9756561E05E}" type="datetime1">
              <a:rPr lang="en-GB" smtClean="0"/>
              <a:t>13/12/2022</a:t>
            </a:fld>
            <a:endParaRPr lang="en-GB"/>
          </a:p>
        </p:txBody>
      </p:sp>
      <p:sp>
        <p:nvSpPr>
          <p:cNvPr id="568323" name="Rectangle 6"/>
          <p:cNvSpPr>
            <a:spLocks noGrp="1" noChangeArrowheads="1"/>
          </p:cNvSpPr>
          <p:nvPr>
            <p:ph type="ftr" sz="quarter" idx="4"/>
          </p:nvPr>
        </p:nvSpPr>
        <p:spPr>
          <a:noFill/>
        </p:spPr>
        <p:txBody>
          <a:bodyPr/>
          <a:lstStyle/>
          <a:p>
            <a:r>
              <a:rPr lang="en-GB"/>
              <a:t>Dr. med Evelin G. Lindner</a:t>
            </a:r>
          </a:p>
        </p:txBody>
      </p:sp>
      <p:sp>
        <p:nvSpPr>
          <p:cNvPr id="568324" name="Rectangle 2"/>
          <p:cNvSpPr>
            <a:spLocks noGrp="1" noRot="1" noChangeAspect="1" noChangeArrowheads="1" noTextEdit="1"/>
          </p:cNvSpPr>
          <p:nvPr>
            <p:ph type="sldImg"/>
          </p:nvPr>
        </p:nvSpPr>
        <p:spPr>
          <a:xfrm>
            <a:off x="1265238" y="725488"/>
            <a:ext cx="4783137" cy="3587750"/>
          </a:xfrm>
          <a:ln cap="flat"/>
        </p:spPr>
      </p:sp>
      <p:sp>
        <p:nvSpPr>
          <p:cNvPr id="568325" name="Rectangle 3"/>
          <p:cNvSpPr>
            <a:spLocks noGrp="1" noChangeArrowheads="1"/>
          </p:cNvSpPr>
          <p:nvPr>
            <p:ph type="body" idx="1"/>
          </p:nvPr>
        </p:nvSpPr>
        <p:spPr>
          <a:noFill/>
          <a:ln/>
        </p:spPr>
        <p:txBody>
          <a:bodyPr/>
          <a:lstStyle/>
          <a:p>
            <a:pPr indent="0"/>
            <a:r>
              <a:rPr lang="fr-FR" sz="1800" dirty="0">
                <a:effectLst/>
                <a:latin typeface="Times New Roman" panose="02020603050405020304" pitchFamily="18" charset="0"/>
                <a:ea typeface="Calibri" panose="020F0502020204030204" pitchFamily="34" charset="0"/>
              </a:rPr>
              <a:t>La nouvelle définition de l’humiliation affecte tous les aspects de la vie de nos jours, du niveau micro au niveau macro. C’est le monde dans lequel nous vivons. </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fr-FR" sz="1800" dirty="0">
                <a:effectLst/>
                <a:latin typeface="Times New Roman" panose="02020603050405020304" pitchFamily="18" charset="0"/>
                <a:ea typeface="Calibri" panose="020F0502020204030204" pitchFamily="34" charset="0"/>
              </a:rPr>
              <a:t>« Briser la volonté de l’enfant » : est-ce une bonne pédagogie ? Non, c’est de la mauvaise pédagogie, c’est la maltraitance et l’abus des enfants.</a:t>
            </a:r>
            <a:endParaRPr lang="en-US" sz="1800" dirty="0">
              <a:effectLst/>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fr-FR" sz="1800" dirty="0">
                <a:effectLst/>
                <a:latin typeface="Times New Roman" panose="02020603050405020304" pitchFamily="18" charset="0"/>
                <a:ea typeface="Calibri" panose="020F0502020204030204" pitchFamily="34" charset="0"/>
              </a:rPr>
              <a:t>« Châtiment domestique » devient violence domestique. </a:t>
            </a:r>
            <a:endParaRPr lang="en-US" sz="1800" dirty="0">
              <a:effectLst/>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fr-FR" sz="1800" dirty="0">
                <a:effectLst/>
                <a:latin typeface="Times New Roman" panose="02020603050405020304" pitchFamily="18" charset="0"/>
                <a:ea typeface="Calibri" panose="020F0502020204030204" pitchFamily="34" charset="0"/>
              </a:rPr>
              <a:t>Excision génitale féminine, ou tuer des filles pour l’honneur : est-ce un devoir coutumier ? Non, c’est une mutilation, un crime d’honneur, c’est une punissable violence culturelle.</a:t>
            </a:r>
            <a:endParaRPr lang="en-US" sz="1800" dirty="0">
              <a:effectLst/>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fr-FR" sz="1800" dirty="0">
                <a:effectLst/>
                <a:latin typeface="Times New Roman" panose="02020603050405020304" pitchFamily="18" charset="0"/>
                <a:ea typeface="Calibri" panose="020F0502020204030204" pitchFamily="34" charset="0"/>
              </a:rPr>
              <a:t>Ce que nous appelons l’apartheid ne signifiait autrefois rien d’autre que la ségrégation, « la protection de notre identité ».</a:t>
            </a:r>
            <a:endParaRPr lang="en-US" sz="1800" dirty="0">
              <a:effectLst/>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fr-FR" sz="1800" dirty="0">
                <a:effectLst/>
                <a:latin typeface="Times New Roman" panose="02020603050405020304" pitchFamily="18" charset="0"/>
                <a:ea typeface="Calibri" panose="020F0502020204030204" pitchFamily="34" charset="0"/>
              </a:rPr>
              <a:t>Ce que nous appelons le colonialisme était autrefois « bâtiment glorieux d’empire ». </a:t>
            </a:r>
            <a:endParaRPr lang="en-US" sz="1800" dirty="0">
              <a:effectLst/>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fr-FR" sz="1800" dirty="0">
                <a:effectLst/>
                <a:latin typeface="Times New Roman" panose="02020603050405020304" pitchFamily="18" charset="0"/>
                <a:ea typeface="Calibri" panose="020F0502020204030204" pitchFamily="34" charset="0"/>
              </a:rPr>
              <a:t>« Connais ta place ! » c’est du racisme, sexisme, </a:t>
            </a:r>
            <a:r>
              <a:rPr lang="fr-FR" sz="1800" dirty="0" err="1">
                <a:effectLst/>
                <a:latin typeface="Times New Roman" panose="02020603050405020304" pitchFamily="18" charset="0"/>
                <a:ea typeface="Calibri" panose="020F0502020204030204" pitchFamily="34" charset="0"/>
              </a:rPr>
              <a:t>rankisme</a:t>
            </a:r>
            <a:r>
              <a:rPr lang="fr-FR" sz="1800" dirty="0">
                <a:effectLst/>
                <a:latin typeface="Times New Roman" panose="02020603050405020304" pitchFamily="18" charset="0"/>
                <a:ea typeface="Calibri" panose="020F0502020204030204" pitchFamily="34" charset="0"/>
              </a:rPr>
              <a:t> maintenant.</a:t>
            </a:r>
            <a:endParaRPr lang="en-US" sz="1800" dirty="0">
              <a:effectLst/>
              <a:latin typeface="Times New Roman" panose="02020603050405020304" pitchFamily="18" charset="0"/>
              <a:ea typeface="Calibri" panose="020F0502020204030204" pitchFamily="34" charset="0"/>
            </a:endParaRPr>
          </a:p>
          <a:p>
            <a:r>
              <a:rPr lang="fr-FR" sz="1800" dirty="0">
                <a:effectLst/>
                <a:latin typeface="Times New Roman" panose="02020603050405020304" pitchFamily="18" charset="0"/>
                <a:ea typeface="Calibri" panose="020F0502020204030204" pitchFamily="34" charset="0"/>
              </a:rPr>
              <a:t>Tuer et mutiler : est-ce une solution ? Non, la guerre, le génocide, la torture, constituent des crimes.</a:t>
            </a:r>
          </a:p>
        </p:txBody>
      </p:sp>
    </p:spTree>
    <p:extLst>
      <p:ext uri="{BB962C8B-B14F-4D97-AF65-F5344CB8AC3E}">
        <p14:creationId xmlns:p14="http://schemas.microsoft.com/office/powerpoint/2010/main" val="2504418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6"/>
          <p:cNvSpPr>
            <a:spLocks noGrp="1" noChangeArrowheads="1"/>
          </p:cNvSpPr>
          <p:nvPr>
            <p:ph type="ftr" sz="quarter" idx="4"/>
          </p:nvPr>
        </p:nvSpPr>
        <p:spPr>
          <a:noFill/>
        </p:spPr>
        <p:txBody>
          <a:bodyPr/>
          <a:lstStyle/>
          <a:p>
            <a:pPr marL="0" marR="0" lvl="0" indent="0" algn="l" defTabSz="792937" rtl="0" eaLnBrk="0" fontAlgn="base" latinLnBrk="0" hangingPunct="0">
              <a:lnSpc>
                <a:spcPct val="100000"/>
              </a:lnSpc>
              <a:spcBef>
                <a:spcPct val="0"/>
              </a:spcBef>
              <a:spcAft>
                <a:spcPct val="0"/>
              </a:spcAft>
              <a:buClrTx/>
              <a:buSzTx/>
              <a:buFontTx/>
              <a:buNone/>
              <a:tabLst/>
              <a:defRPr/>
            </a:pPr>
            <a:r>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t>Dr. psychol. Dr. med Evelin G. Lindner</a:t>
            </a:r>
          </a:p>
        </p:txBody>
      </p:sp>
      <p:sp>
        <p:nvSpPr>
          <p:cNvPr id="394244" name="Rectangle 2"/>
          <p:cNvSpPr>
            <a:spLocks noGrp="1" noRot="1" noChangeAspect="1" noChangeArrowheads="1" noTextEdit="1"/>
          </p:cNvSpPr>
          <p:nvPr>
            <p:ph type="sldImg"/>
          </p:nvPr>
        </p:nvSpPr>
        <p:spPr>
          <a:xfrm>
            <a:off x="1265238" y="725488"/>
            <a:ext cx="4783137" cy="3587750"/>
          </a:xfrm>
          <a:ln cap="flat"/>
        </p:spPr>
      </p:sp>
      <p:sp>
        <p:nvSpPr>
          <p:cNvPr id="394245" name="Rectangle 3"/>
          <p:cNvSpPr>
            <a:spLocks noGrp="1" noChangeArrowheads="1"/>
          </p:cNvSpPr>
          <p:nvPr>
            <p:ph type="body" idx="1"/>
          </p:nvPr>
        </p:nvSpPr>
        <p:spPr>
          <a:noFill/>
          <a:ln/>
        </p:spPr>
        <p:txBody>
          <a:bodyPr/>
          <a:lstStyle/>
          <a:p>
            <a:r>
              <a:rPr lang="fr-FR" sz="1800" baseline="0" dirty="0">
                <a:solidFill>
                  <a:srgbClr val="FF0000"/>
                </a:solidFill>
                <a:effectLst/>
                <a:highlight>
                  <a:srgbClr val="FF00FF"/>
                </a:highlight>
                <a:latin typeface="Times New Roman" panose="02020603050405020304" pitchFamily="18" charset="0"/>
                <a:ea typeface="Calibri" panose="020F0502020204030204" pitchFamily="34" charset="0"/>
              </a:rPr>
              <a:t>Je m’appelle Evelin Lindner. J’ai une double formation de docteur en médecine et de psychologue, avec un doctorat en médecine (Dr. </a:t>
            </a:r>
            <a:r>
              <a:rPr lang="fr-FR" sz="1800" baseline="0" dirty="0" err="1">
                <a:solidFill>
                  <a:srgbClr val="FF0000"/>
                </a:solidFill>
                <a:effectLst/>
                <a:highlight>
                  <a:srgbClr val="FF00FF"/>
                </a:highlight>
                <a:latin typeface="Times New Roman" panose="02020603050405020304" pitchFamily="18" charset="0"/>
                <a:ea typeface="Calibri" panose="020F0502020204030204" pitchFamily="34" charset="0"/>
              </a:rPr>
              <a:t>med</a:t>
            </a:r>
            <a:r>
              <a:rPr lang="fr-FR" sz="1800" baseline="0" dirty="0">
                <a:solidFill>
                  <a:srgbClr val="FF0000"/>
                </a:solidFill>
                <a:effectLst/>
                <a:highlight>
                  <a:srgbClr val="FF00FF"/>
                </a:highlight>
                <a:latin typeface="Times New Roman" panose="02020603050405020304" pitchFamily="18" charset="0"/>
                <a:ea typeface="Calibri" panose="020F0502020204030204" pitchFamily="34" charset="0"/>
              </a:rPr>
              <a:t>.) de l’Université de Hambourg en Allemagne, et un doctorat en psychologie (Dr </a:t>
            </a:r>
            <a:r>
              <a:rPr lang="fr-FR" sz="1800" baseline="0" dirty="0" err="1">
                <a:solidFill>
                  <a:srgbClr val="FF0000"/>
                </a:solidFill>
                <a:effectLst/>
                <a:highlight>
                  <a:srgbClr val="FF00FF"/>
                </a:highlight>
                <a:latin typeface="Times New Roman" panose="02020603050405020304" pitchFamily="18" charset="0"/>
                <a:ea typeface="Calibri" panose="020F0502020204030204" pitchFamily="34" charset="0"/>
              </a:rPr>
              <a:t>psychol</a:t>
            </a:r>
            <a:r>
              <a:rPr lang="fr-FR" sz="1800" baseline="0" dirty="0">
                <a:solidFill>
                  <a:srgbClr val="FF0000"/>
                </a:solidFill>
                <a:effectLst/>
                <a:highlight>
                  <a:srgbClr val="FF00FF"/>
                </a:highlight>
                <a:latin typeface="Times New Roman" panose="02020603050405020304" pitchFamily="18" charset="0"/>
                <a:ea typeface="Calibri" panose="020F0502020204030204" pitchFamily="34" charset="0"/>
              </a:rPr>
              <a:t>.) du Département de psychologie de l’Université d’Oslo en Norvège.</a:t>
            </a:r>
            <a:endParaRPr lang="de-DE" baseline="0" dirty="0">
              <a:solidFill>
                <a:srgbClr val="FF0000"/>
              </a:solidFill>
              <a:highlight>
                <a:srgbClr val="FF00FF"/>
              </a:highlight>
            </a:endParaRPr>
          </a:p>
        </p:txBody>
      </p:sp>
    </p:spTree>
    <p:extLst>
      <p:ext uri="{BB962C8B-B14F-4D97-AF65-F5344CB8AC3E}">
        <p14:creationId xmlns:p14="http://schemas.microsoft.com/office/powerpoint/2010/main" val="1943426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6"/>
          <p:cNvSpPr>
            <a:spLocks noGrp="1" noChangeArrowheads="1"/>
          </p:cNvSpPr>
          <p:nvPr>
            <p:ph type="ftr" sz="quarter" idx="4"/>
          </p:nvPr>
        </p:nvSpPr>
        <p:spPr>
          <a:noFill/>
        </p:spPr>
        <p:txBody>
          <a:bodyPr/>
          <a:lstStyle/>
          <a:p>
            <a:pPr marL="0" marR="0" lvl="0" indent="0" algn="l" defTabSz="792937" rtl="0" eaLnBrk="0" fontAlgn="base" latinLnBrk="0" hangingPunct="0">
              <a:lnSpc>
                <a:spcPct val="100000"/>
              </a:lnSpc>
              <a:spcBef>
                <a:spcPct val="0"/>
              </a:spcBef>
              <a:spcAft>
                <a:spcPct val="0"/>
              </a:spcAft>
              <a:buClrTx/>
              <a:buSzTx/>
              <a:buFontTx/>
              <a:buNone/>
              <a:tabLst/>
              <a:defRPr/>
            </a:pPr>
            <a:r>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t>Dr. psychol. Dr. med Evelin G. Lindner</a:t>
            </a:r>
          </a:p>
        </p:txBody>
      </p:sp>
      <p:sp>
        <p:nvSpPr>
          <p:cNvPr id="394244" name="Rectangle 2"/>
          <p:cNvSpPr>
            <a:spLocks noGrp="1" noRot="1" noChangeAspect="1" noChangeArrowheads="1" noTextEdit="1"/>
          </p:cNvSpPr>
          <p:nvPr>
            <p:ph type="sldImg"/>
          </p:nvPr>
        </p:nvSpPr>
        <p:spPr>
          <a:xfrm>
            <a:off x="1265238" y="725488"/>
            <a:ext cx="4783137" cy="3587750"/>
          </a:xfrm>
          <a:ln cap="flat"/>
        </p:spPr>
      </p:sp>
      <p:sp>
        <p:nvSpPr>
          <p:cNvPr id="394245" name="Rectangle 3"/>
          <p:cNvSpPr>
            <a:spLocks noGrp="1" noChangeArrowheads="1"/>
          </p:cNvSpPr>
          <p:nvPr>
            <p:ph type="body" idx="1"/>
          </p:nvPr>
        </p:nvSpPr>
        <p:spPr>
          <a:noFill/>
          <a:ln/>
        </p:spPr>
        <p:txBody>
          <a:bodyPr/>
          <a:lstStyle/>
          <a:p>
            <a:pPr indent="0"/>
            <a:r>
              <a:rPr lang="fr-FR" sz="1800" dirty="0">
                <a:effectLst/>
                <a:latin typeface="Times New Roman" panose="02020603050405020304" pitchFamily="18" charset="0"/>
                <a:ea typeface="Calibri" panose="020F0502020204030204" pitchFamily="34" charset="0"/>
              </a:rPr>
              <a:t>Comme nous vivons dans un monde avec deux univers moraux qui sont irréconciliables à la base, ces deux univers peuvent facilement glisser dans une confrontation amère, et lorsque cela se produit, la transition provoque des méta-cycles d’humiliation, qui, à leur tour, peuvent se terminer par des conflits violents.</a:t>
            </a:r>
            <a:endParaRPr lang="en-US" sz="1800" dirty="0">
              <a:effectLst/>
              <a:latin typeface="Times New Roman" panose="02020603050405020304" pitchFamily="18" charset="0"/>
              <a:ea typeface="Calibri" panose="020F0502020204030204" pitchFamily="34" charset="0"/>
            </a:endParaRPr>
          </a:p>
          <a:p>
            <a:r>
              <a:rPr lang="fr-FR" sz="1800" dirty="0">
                <a:effectLst/>
                <a:latin typeface="Times New Roman" panose="02020603050405020304" pitchFamily="18" charset="0"/>
                <a:ea typeface="Calibri" panose="020F0502020204030204" pitchFamily="34" charset="0"/>
              </a:rPr>
              <a:t>La grande question de notre époque est : comment construire des ponts qui n’humilient pas ?</a:t>
            </a:r>
            <a:endParaRPr lang="de-DE" dirty="0"/>
          </a:p>
        </p:txBody>
      </p:sp>
    </p:spTree>
    <p:extLst>
      <p:ext uri="{BB962C8B-B14F-4D97-AF65-F5344CB8AC3E}">
        <p14:creationId xmlns:p14="http://schemas.microsoft.com/office/powerpoint/2010/main" val="137561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6"/>
          <p:cNvSpPr>
            <a:spLocks noGrp="1" noChangeArrowheads="1"/>
          </p:cNvSpPr>
          <p:nvPr>
            <p:ph type="ftr" sz="quarter" idx="4"/>
          </p:nvPr>
        </p:nvSpPr>
        <p:spPr>
          <a:noFill/>
        </p:spPr>
        <p:txBody>
          <a:bodyPr/>
          <a:lstStyle/>
          <a:p>
            <a:pPr marL="0" marR="0" lvl="0" indent="0" algn="l" defTabSz="792937" rtl="0" eaLnBrk="0" fontAlgn="base" latinLnBrk="0" hangingPunct="0">
              <a:lnSpc>
                <a:spcPct val="100000"/>
              </a:lnSpc>
              <a:spcBef>
                <a:spcPct val="0"/>
              </a:spcBef>
              <a:spcAft>
                <a:spcPct val="0"/>
              </a:spcAft>
              <a:buClrTx/>
              <a:buSzTx/>
              <a:buFontTx/>
              <a:buNone/>
              <a:tabLst/>
              <a:defRPr/>
            </a:pPr>
            <a:r>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t>Dr. psychol. Dr. med Evelin G. Lindner</a:t>
            </a:r>
          </a:p>
        </p:txBody>
      </p:sp>
      <p:sp>
        <p:nvSpPr>
          <p:cNvPr id="394244" name="Rectangle 2"/>
          <p:cNvSpPr>
            <a:spLocks noGrp="1" noRot="1" noChangeAspect="1" noChangeArrowheads="1" noTextEdit="1"/>
          </p:cNvSpPr>
          <p:nvPr>
            <p:ph type="sldImg"/>
          </p:nvPr>
        </p:nvSpPr>
        <p:spPr>
          <a:xfrm>
            <a:off x="1265238" y="725488"/>
            <a:ext cx="4783137" cy="3587750"/>
          </a:xfrm>
          <a:ln cap="flat"/>
        </p:spPr>
      </p:sp>
      <p:sp>
        <p:nvSpPr>
          <p:cNvPr id="394245" name="Rectangle 3"/>
          <p:cNvSpPr>
            <a:spLocks noGrp="1" noChangeArrowheads="1"/>
          </p:cNvSpPr>
          <p:nvPr>
            <p:ph type="body" idx="1"/>
          </p:nvPr>
        </p:nvSpPr>
        <p:spPr>
          <a:noFill/>
          <a:ln/>
        </p:spPr>
        <p:txBody>
          <a:bodyPr/>
          <a:lstStyle/>
          <a:p>
            <a:pPr indent="0"/>
            <a:r>
              <a:rPr lang="fr-FR" sz="1800" dirty="0">
                <a:effectLst/>
                <a:latin typeface="Times New Roman" panose="02020603050405020304" pitchFamily="18" charset="0"/>
                <a:ea typeface="Calibri" panose="020F0502020204030204" pitchFamily="34" charset="0"/>
              </a:rPr>
              <a:t>Nous arrivons maintenant à la deuxième partie de cet exposé, la théorie</a:t>
            </a:r>
          </a:p>
          <a:p>
            <a:pPr indent="180340"/>
            <a:r>
              <a:rPr lang="fr-FR" sz="1800" dirty="0">
                <a:effectLst/>
                <a:latin typeface="Times New Roman" panose="02020603050405020304" pitchFamily="18" charset="0"/>
                <a:ea typeface="Calibri" panose="020F0502020204030204" pitchFamily="34" charset="0"/>
              </a:rPr>
              <a:t>Nous vivons dans un monde avec deux univers moraux qui sont irréconciliables à la base. D’un côté, nous avons ce que la spécialiste des sciences sociales </a:t>
            </a:r>
            <a:r>
              <a:rPr lang="fr-FR" sz="1800" dirty="0" err="1">
                <a:effectLst/>
                <a:latin typeface="Times New Roman" panose="02020603050405020304" pitchFamily="18" charset="0"/>
                <a:ea typeface="Calibri" panose="020F0502020204030204" pitchFamily="34" charset="0"/>
              </a:rPr>
              <a:t>Riane</a:t>
            </a:r>
            <a:r>
              <a:rPr lang="fr-FR" sz="1800" dirty="0">
                <a:effectLst/>
                <a:latin typeface="Times New Roman" panose="02020603050405020304" pitchFamily="18" charset="0"/>
                <a:ea typeface="Calibri" panose="020F0502020204030204" pitchFamily="34" charset="0"/>
              </a:rPr>
              <a:t> Eisler appelle le </a:t>
            </a:r>
            <a:r>
              <a:rPr lang="fr-FR" sz="1800" i="1" dirty="0">
                <a:effectLst/>
                <a:latin typeface="Times New Roman" panose="02020603050405020304" pitchFamily="18" charset="0"/>
                <a:ea typeface="Calibri" panose="020F0502020204030204" pitchFamily="34" charset="0"/>
              </a:rPr>
              <a:t>modèle du dominateur</a:t>
            </a:r>
            <a:r>
              <a:rPr lang="fr-FR" sz="1800" dirty="0">
                <a:effectLst/>
                <a:latin typeface="Times New Roman" panose="02020603050405020304" pitchFamily="18" charset="0"/>
                <a:ea typeface="Calibri" panose="020F0502020204030204" pitchFamily="34" charset="0"/>
              </a:rPr>
              <a:t> de la société — et de l’autre, nous avons le </a:t>
            </a:r>
            <a:r>
              <a:rPr lang="fr-FR" sz="1800" i="1" dirty="0">
                <a:effectLst/>
                <a:latin typeface="Times New Roman" panose="02020603050405020304" pitchFamily="18" charset="0"/>
                <a:ea typeface="Calibri" panose="020F0502020204030204" pitchFamily="34" charset="0"/>
              </a:rPr>
              <a:t>modèle de mutualité en partenariat</a:t>
            </a:r>
            <a:r>
              <a:rPr lang="fr-FR" sz="1800" dirty="0">
                <a:effectLst/>
                <a:latin typeface="Times New Roman" panose="02020603050405020304" pitchFamily="18" charset="0"/>
                <a:ea typeface="Calibri" panose="020F0502020204030204" pitchFamily="34" charset="0"/>
              </a:rPr>
              <a:t>. D’un côté la plus petite unité c’est la famille, de l’autre c’est l’individu. D’un côté le corps à protéger c’est la famille — ou la tribu, ou la nation — de l’autre c’est l’individu.</a:t>
            </a: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20446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3"/>
          <p:cNvSpPr>
            <a:spLocks noGrp="1" noChangeArrowheads="1"/>
          </p:cNvSpPr>
          <p:nvPr>
            <p:ph type="dt" sz="quarter" idx="1"/>
          </p:nvPr>
        </p:nvSpPr>
        <p:spPr>
          <a:noFill/>
        </p:spPr>
        <p:txBody>
          <a:bodyPr/>
          <a:lstStyle/>
          <a:p>
            <a:fld id="{2F845813-25D5-4C4F-90C2-650EBC310CEC}" type="datetime1">
              <a:rPr lang="en-GB" smtClean="0"/>
              <a:t>13/12/2022</a:t>
            </a:fld>
            <a:endParaRPr lang="en-GB"/>
          </a:p>
        </p:txBody>
      </p:sp>
      <p:sp>
        <p:nvSpPr>
          <p:cNvPr id="419843" name="Rectangle 6"/>
          <p:cNvSpPr>
            <a:spLocks noGrp="1" noChangeArrowheads="1"/>
          </p:cNvSpPr>
          <p:nvPr>
            <p:ph type="ftr" sz="quarter" idx="4"/>
          </p:nvPr>
        </p:nvSpPr>
        <p:spPr>
          <a:noFill/>
        </p:spPr>
        <p:txBody>
          <a:bodyPr/>
          <a:lstStyle/>
          <a:p>
            <a:r>
              <a:rPr lang="en-GB"/>
              <a:t>Dr. med Evelin G. Lindner</a:t>
            </a:r>
          </a:p>
        </p:txBody>
      </p:sp>
      <p:sp>
        <p:nvSpPr>
          <p:cNvPr id="419844" name="Rectangle 2"/>
          <p:cNvSpPr>
            <a:spLocks noGrp="1" noRot="1" noChangeAspect="1" noChangeArrowheads="1" noTextEdit="1"/>
          </p:cNvSpPr>
          <p:nvPr>
            <p:ph type="sldImg"/>
          </p:nvPr>
        </p:nvSpPr>
        <p:spPr>
          <a:xfrm>
            <a:off x="1265238" y="725488"/>
            <a:ext cx="4783137" cy="3587750"/>
          </a:xfrm>
          <a:ln cap="flat"/>
        </p:spPr>
      </p:sp>
      <p:sp>
        <p:nvSpPr>
          <p:cNvPr id="419845" name="Rectangle 3"/>
          <p:cNvSpPr>
            <a:spLocks noGrp="1" noChangeArrowheads="1"/>
          </p:cNvSpPr>
          <p:nvPr>
            <p:ph type="body" idx="1"/>
          </p:nvPr>
        </p:nvSpPr>
        <p:spPr>
          <a:noFill/>
          <a:ln/>
        </p:spPr>
        <p:txBody>
          <a:bodyPr/>
          <a:lstStyle/>
          <a:p>
            <a:pPr indent="0"/>
            <a:r>
              <a:rPr lang="fr-FR" sz="1800" dirty="0">
                <a:effectLst/>
                <a:latin typeface="Times New Roman" panose="02020603050405020304" pitchFamily="18" charset="0"/>
                <a:ea typeface="Calibri" panose="020F0502020204030204" pitchFamily="34" charset="0"/>
              </a:rPr>
              <a:t>Dans les sociétés qui suivent le modèle du dominateur, les hommes représentent généralement la « tête » du « corps » de la famille, de la tribu ou du village — les hommes sont ceux qui ont le droit d’élaborer des stratégies, de diriger dans la sphère publique, de montrer la direction — et de bénéficier de privilèges en retour. Les femmes font partie de la sphère privée et représentent les « membres » de ce corps, et leur valeur réside dans le fait qu’elles incarnent la preuve que leurs hommes peuvent les protéger contre les intrus masculins hostiles. Dans ce scénario, très souvent, les femmes servent comme de « cadeaux » à offrir en mariage à d’autres hommes. L’hymen intact d’une fille non mariée représente la preuve de l’honneur de ceux qui </a:t>
            </a:r>
            <a:r>
              <a:rPr lang="fr-FR" sz="1800" strike="sngStrike" dirty="0">
                <a:solidFill>
                  <a:srgbClr val="FF0000"/>
                </a:solidFill>
                <a:effectLst/>
                <a:latin typeface="Times New Roman" panose="02020603050405020304" pitchFamily="18" charset="0"/>
                <a:ea typeface="Calibri" panose="020F0502020204030204" pitchFamily="34" charset="0"/>
              </a:rPr>
              <a:t>l’</a:t>
            </a:r>
            <a:r>
              <a:rPr lang="fr-FR" sz="1800" strike="sngStrike" dirty="0" err="1">
                <a:solidFill>
                  <a:srgbClr val="FF0000"/>
                </a:solidFill>
                <a:effectLst/>
                <a:latin typeface="Times New Roman" panose="02020603050405020304" pitchFamily="18" charset="0"/>
                <a:ea typeface="Calibri" panose="020F0502020204030204" pitchFamily="34" charset="0"/>
              </a:rPr>
              <a:t>offrent</a:t>
            </a:r>
            <a:r>
              <a:rPr lang="fr-FR" sz="1800" u="sng" dirty="0" err="1">
                <a:solidFill>
                  <a:srgbClr val="008080"/>
                </a:solidFill>
                <a:effectLst/>
                <a:latin typeface="Times New Roman" panose="02020603050405020304" pitchFamily="18" charset="0"/>
                <a:ea typeface="Calibri" panose="020F0502020204030204" pitchFamily="34" charset="0"/>
              </a:rPr>
              <a:t>offrent</a:t>
            </a:r>
            <a:r>
              <a:rPr lang="fr-FR" sz="1800" dirty="0">
                <a:effectLst/>
                <a:latin typeface="Times New Roman" panose="02020603050405020304" pitchFamily="18" charset="0"/>
                <a:ea typeface="Calibri" panose="020F0502020204030204" pitchFamily="34" charset="0"/>
              </a:rPr>
              <a:t> ce cadeau, tandis qu’un hymen violé signifie l’humiliation, l’humiliation de l’honneur des hommes auxquels appartient la fille.</a:t>
            </a:r>
            <a:endParaRPr lang="en-US" sz="1800" dirty="0">
              <a:effectLst/>
              <a:latin typeface="Times New Roman" panose="02020603050405020304" pitchFamily="18" charset="0"/>
              <a:ea typeface="Calibri" panose="020F0502020204030204" pitchFamily="34" charset="0"/>
            </a:endParaRPr>
          </a:p>
          <a:p>
            <a:pPr indent="180340"/>
            <a:endParaRPr lang="fr-FR" dirty="0"/>
          </a:p>
          <a:p>
            <a:pPr indent="180340"/>
            <a:r>
              <a:rPr lang="fr-FR" sz="1800" dirty="0">
                <a:effectLst/>
                <a:latin typeface="Times New Roman" panose="02020603050405020304" pitchFamily="18" charset="0"/>
                <a:ea typeface="Calibri" panose="020F0502020204030204" pitchFamily="34" charset="0"/>
              </a:rPr>
              <a:t>Nous savons tous que parfois un membre doit être sacrifié pour sauver le corps et une intervention chirurgicale est nécessaire, aussi douloureuse soit-elle. Dans le contexte dominateur, une fille non mariée qui a été violée peut être considérée comme un membre endommagé sur le corps de la famille. Certaines filles, conscientes du fardeau qu’elles représentent pour leur famille, peuvent même choisir de mettre fin à leurs jours eux mêmes.</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Laissez-moi vous poser une question provocatrice : comment pouvons-nous, vous et moi, justifier que la fille doive vivre ? Comment pouvons-nous justifier que la plus petite unité à protéger soit l’individu et non la famille en tant que collectif avec son statut social fondé sur l’honneur de ses hommes ? Après tout, beaucoup parmi nous admirent les jeunes hommes et femmes qui sacrifient leur vie comme soldats au profit de leur collectif — non ? Ce sacrifice n’est-il pas louable ?</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J’ai investi le travail de ma vie à justifier pourquoi la fille doit vivre et pourquoi la restauration de l’honneur humilié ne devrait pas se faire d’une manière qui humilie la dignité.</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Ce que j’ai trouvé, c’est que la dynamique compliquée de l’humiliation s’inscrit dans l’histoire humaine dans son entièreté. </a:t>
            </a:r>
          </a:p>
          <a:p>
            <a:pPr indent="180340"/>
            <a:r>
              <a:rPr lang="fr-FR" sz="1800" dirty="0">
                <a:effectLst/>
                <a:latin typeface="Times New Roman" panose="02020603050405020304" pitchFamily="18" charset="0"/>
                <a:ea typeface="Calibri" panose="020F0502020204030204" pitchFamily="34" charset="0"/>
              </a:rPr>
              <a:t>J’ai dû, alors, étudier le parcours d’</a:t>
            </a:r>
            <a:r>
              <a:rPr lang="fr-FR" sz="1800" i="1" dirty="0">
                <a:effectLst/>
                <a:latin typeface="Times New Roman" panose="02020603050405020304" pitchFamily="18" charset="0"/>
                <a:ea typeface="Calibri" panose="020F0502020204030204" pitchFamily="34" charset="0"/>
              </a:rPr>
              <a:t>Homo sapiens</a:t>
            </a:r>
            <a:r>
              <a:rPr lang="fr-FR" sz="1800" dirty="0">
                <a:effectLst/>
                <a:latin typeface="Times New Roman" panose="02020603050405020304" pitchFamily="18" charset="0"/>
                <a:ea typeface="Calibri" panose="020F0502020204030204" pitchFamily="34" charset="0"/>
              </a:rPr>
              <a:t> depuis ses débuts.</a:t>
            </a:r>
            <a:endParaRPr lang="en-GB" dirty="0"/>
          </a:p>
        </p:txBody>
      </p:sp>
    </p:spTree>
    <p:extLst>
      <p:ext uri="{BB962C8B-B14F-4D97-AF65-F5344CB8AC3E}">
        <p14:creationId xmlns:p14="http://schemas.microsoft.com/office/powerpoint/2010/main" val="2151117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6"/>
          <p:cNvSpPr>
            <a:spLocks noGrp="1" noChangeArrowheads="1"/>
          </p:cNvSpPr>
          <p:nvPr>
            <p:ph type="ftr" sz="quarter" idx="4"/>
          </p:nvPr>
        </p:nvSpPr>
        <p:spPr>
          <a:noFill/>
        </p:spPr>
        <p:txBody>
          <a:bodyPr/>
          <a:lstStyle/>
          <a:p>
            <a:pPr marL="0" marR="0" lvl="0" indent="0" algn="l" defTabSz="792937" rtl="0" eaLnBrk="0" fontAlgn="base" latinLnBrk="0" hangingPunct="0">
              <a:lnSpc>
                <a:spcPct val="100000"/>
              </a:lnSpc>
              <a:spcBef>
                <a:spcPct val="0"/>
              </a:spcBef>
              <a:spcAft>
                <a:spcPct val="0"/>
              </a:spcAft>
              <a:buClrTx/>
              <a:buSzTx/>
              <a:buFontTx/>
              <a:buNone/>
              <a:tabLst/>
              <a:defRPr/>
            </a:pPr>
            <a:r>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t>Dr. psychol. Dr. med Evelin G. Lindner</a:t>
            </a:r>
          </a:p>
        </p:txBody>
      </p:sp>
      <p:sp>
        <p:nvSpPr>
          <p:cNvPr id="394244" name="Rectangle 2"/>
          <p:cNvSpPr>
            <a:spLocks noGrp="1" noRot="1" noChangeAspect="1" noChangeArrowheads="1" noTextEdit="1"/>
          </p:cNvSpPr>
          <p:nvPr>
            <p:ph type="sldImg"/>
          </p:nvPr>
        </p:nvSpPr>
        <p:spPr>
          <a:xfrm>
            <a:off x="1265238" y="725488"/>
            <a:ext cx="4783137" cy="3587750"/>
          </a:xfrm>
          <a:ln cap="flat"/>
        </p:spPr>
      </p:sp>
      <p:sp>
        <p:nvSpPr>
          <p:cNvPr id="394245" name="Rectangle 3"/>
          <p:cNvSpPr>
            <a:spLocks noGrp="1" noChangeArrowheads="1"/>
          </p:cNvSpPr>
          <p:nvPr>
            <p:ph type="body" idx="1"/>
          </p:nvPr>
        </p:nvSpPr>
        <p:spPr>
          <a:noFill/>
          <a:ln/>
        </p:spPr>
        <p:txBody>
          <a:bodyPr/>
          <a:lstStyle/>
          <a:p>
            <a:pPr indent="0"/>
            <a:r>
              <a:rPr lang="fr-FR" sz="1800" dirty="0">
                <a:effectLst/>
                <a:latin typeface="Times New Roman" panose="02020603050405020304" pitchFamily="18" charset="0"/>
                <a:ea typeface="Calibri" panose="020F0502020204030204" pitchFamily="34" charset="0"/>
              </a:rPr>
              <a:t>Que trouvons-nous au cœur de l’humiliation ?</a:t>
            </a: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75702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3"/>
          <p:cNvSpPr>
            <a:spLocks noGrp="1" noChangeArrowheads="1"/>
          </p:cNvSpPr>
          <p:nvPr>
            <p:ph type="dt" sz="quarter" idx="1"/>
          </p:nvPr>
        </p:nvSpPr>
        <p:spPr>
          <a:noFill/>
        </p:spPr>
        <p:txBody>
          <a:bodyPr/>
          <a:lstStyle/>
          <a:p>
            <a:fld id="{EB816DBA-9CA7-43AA-B6B3-B6E01DCA79C2}" type="datetime1">
              <a:rPr lang="en-GB" smtClean="0"/>
              <a:t>13/12/2022</a:t>
            </a:fld>
            <a:endParaRPr lang="en-GB"/>
          </a:p>
        </p:txBody>
      </p:sp>
      <p:sp>
        <p:nvSpPr>
          <p:cNvPr id="532483" name="Rectangle 6"/>
          <p:cNvSpPr>
            <a:spLocks noGrp="1" noChangeArrowheads="1"/>
          </p:cNvSpPr>
          <p:nvPr>
            <p:ph type="ftr" sz="quarter" idx="4"/>
          </p:nvPr>
        </p:nvSpPr>
        <p:spPr>
          <a:noFill/>
        </p:spPr>
        <p:txBody>
          <a:bodyPr/>
          <a:lstStyle/>
          <a:p>
            <a:r>
              <a:rPr lang="en-GB"/>
              <a:t>Dr. med Evelin G. Lindner</a:t>
            </a:r>
          </a:p>
        </p:txBody>
      </p:sp>
      <p:sp>
        <p:nvSpPr>
          <p:cNvPr id="532484" name="Rectangle 2"/>
          <p:cNvSpPr>
            <a:spLocks noGrp="1" noRot="1" noChangeAspect="1" noChangeArrowheads="1" noTextEdit="1"/>
          </p:cNvSpPr>
          <p:nvPr>
            <p:ph type="sldImg"/>
          </p:nvPr>
        </p:nvSpPr>
        <p:spPr>
          <a:xfrm>
            <a:off x="1265238" y="725488"/>
            <a:ext cx="4783137" cy="3587750"/>
          </a:xfrm>
          <a:ln cap="flat"/>
        </p:spPr>
      </p:sp>
      <p:sp>
        <p:nvSpPr>
          <p:cNvPr id="532485" name="Rectangle 3"/>
          <p:cNvSpPr>
            <a:spLocks noGrp="1" noChangeArrowheads="1"/>
          </p:cNvSpPr>
          <p:nvPr>
            <p:ph type="body" idx="1"/>
          </p:nvPr>
        </p:nvSpPr>
        <p:spPr>
          <a:noFill/>
          <a:ln/>
        </p:spPr>
        <p:txBody>
          <a:bodyPr/>
          <a:lstStyle/>
          <a:p>
            <a:pPr>
              <a:defRPr/>
            </a:pPr>
            <a:r>
              <a:rPr lang="fr-FR" altLang="zh-CN" sz="1200" dirty="0">
                <a:effectLst>
                  <a:outerShdw blurRad="38100" dist="38100" dir="2700000" algn="tl">
                    <a:srgbClr val="000000"/>
                  </a:outerShdw>
                </a:effectLst>
                <a:latin typeface="Calibri" pitchFamily="34" charset="0"/>
                <a:ea typeface="SimSun" pitchFamily="2" charset="-122"/>
              </a:rPr>
              <a:t>Le terme « humiliation » a ses racines dans le mot latin humus, ou terre — il a un mouvement descendant en son centre</a:t>
            </a:r>
          </a:p>
          <a:p>
            <a:pPr>
              <a:defRPr/>
            </a:pPr>
            <a:r>
              <a:rPr lang="en-GB" altLang="zh-CN" sz="1200" dirty="0">
                <a:effectLst>
                  <a:outerShdw blurRad="38100" dist="38100" dir="2700000" algn="tl">
                    <a:srgbClr val="000000"/>
                  </a:outerShdw>
                </a:effectLst>
                <a:latin typeface="Calibri" pitchFamily="34" charset="0"/>
                <a:ea typeface="SimSun" pitchFamily="2" charset="-122"/>
              </a:rPr>
              <a:t>a-</a:t>
            </a:r>
            <a:r>
              <a:rPr lang="en-GB" altLang="zh-CN" sz="1200" dirty="0" err="1">
                <a:effectLst>
                  <a:outerShdw blurRad="38100" dist="38100" dir="2700000" algn="tl">
                    <a:srgbClr val="000000"/>
                  </a:outerShdw>
                </a:effectLst>
                <a:latin typeface="Calibri" pitchFamily="34" charset="0"/>
                <a:ea typeface="SimSun" pitchFamily="2" charset="-122"/>
              </a:rPr>
              <a:t>baisse</a:t>
            </a:r>
            <a:r>
              <a:rPr lang="en-GB" altLang="zh-CN" sz="1200" dirty="0">
                <a:effectLst>
                  <a:outerShdw blurRad="38100" dist="38100" dir="2700000" algn="tl">
                    <a:srgbClr val="000000"/>
                  </a:outerShdw>
                </a:effectLst>
                <a:latin typeface="Calibri" pitchFamily="34" charset="0"/>
                <a:ea typeface="SimSun" pitchFamily="2" charset="-122"/>
              </a:rPr>
              <a:t>-</a:t>
            </a:r>
            <a:r>
              <a:rPr lang="en-GB" altLang="zh-CN" sz="1200" dirty="0" err="1">
                <a:effectLst>
                  <a:outerShdw blurRad="38100" dist="38100" dir="2700000" algn="tl">
                    <a:srgbClr val="000000"/>
                  </a:outerShdw>
                </a:effectLst>
                <a:latin typeface="Calibri" pitchFamily="34" charset="0"/>
                <a:ea typeface="SimSun" pitchFamily="2" charset="-122"/>
              </a:rPr>
              <a:t>ment</a:t>
            </a:r>
            <a:endParaRPr lang="en-GB" altLang="zh-CN" sz="1200" dirty="0">
              <a:effectLst>
                <a:outerShdw blurRad="38100" dist="38100" dir="2700000" algn="tl">
                  <a:srgbClr val="000000"/>
                </a:outerShdw>
              </a:effectLst>
              <a:latin typeface="Calibri" pitchFamily="34" charset="0"/>
              <a:ea typeface="SimSun" pitchFamily="2" charset="-122"/>
            </a:endParaRPr>
          </a:p>
          <a:p>
            <a:pPr>
              <a:defRPr/>
            </a:pPr>
            <a:r>
              <a:rPr lang="en-GB" altLang="zh-CN" sz="1200" dirty="0">
                <a:effectLst>
                  <a:outerShdw blurRad="38100" dist="38100" dir="2700000" algn="tl">
                    <a:srgbClr val="000000"/>
                  </a:outerShdw>
                </a:effectLst>
                <a:latin typeface="Calibri" pitchFamily="34" charset="0"/>
                <a:ea typeface="SimSun" pitchFamily="2" charset="-122"/>
              </a:rPr>
              <a:t>de-gradation</a:t>
            </a:r>
          </a:p>
          <a:p>
            <a:pPr>
              <a:defRPr/>
            </a:pPr>
            <a:r>
              <a:rPr lang="en-GB" altLang="zh-CN" sz="1200" dirty="0">
                <a:effectLst>
                  <a:outerShdw blurRad="38100" dist="38100" dir="2700000" algn="tl">
                    <a:srgbClr val="000000"/>
                  </a:outerShdw>
                </a:effectLst>
                <a:latin typeface="Calibri" pitchFamily="34" charset="0"/>
                <a:ea typeface="SimSun" pitchFamily="2" charset="-122"/>
              </a:rPr>
              <a:t>ned-</a:t>
            </a:r>
            <a:r>
              <a:rPr lang="en-GB" altLang="zh-CN" sz="1200" dirty="0" err="1">
                <a:effectLst>
                  <a:outerShdw blurRad="38100" dist="38100" dir="2700000" algn="tl">
                    <a:srgbClr val="000000"/>
                  </a:outerShdw>
                </a:effectLst>
                <a:latin typeface="Calibri" pitchFamily="34" charset="0"/>
                <a:ea typeface="SimSun" pitchFamily="2" charset="-122"/>
              </a:rPr>
              <a:t>verdigelse</a:t>
            </a:r>
            <a:r>
              <a:rPr lang="en-GB" altLang="zh-CN" sz="1200" dirty="0">
                <a:effectLst>
                  <a:outerShdw blurRad="38100" dist="38100" dir="2700000" algn="tl">
                    <a:srgbClr val="000000"/>
                  </a:outerShdw>
                </a:effectLst>
                <a:latin typeface="Calibri" pitchFamily="34" charset="0"/>
                <a:ea typeface="SimSun" pitchFamily="2" charset="-122"/>
              </a:rPr>
              <a:t> (</a:t>
            </a:r>
            <a:r>
              <a:rPr lang="en-GB" altLang="zh-CN" sz="1200" dirty="0" err="1">
                <a:effectLst>
                  <a:outerShdw blurRad="38100" dist="38100" dir="2700000" algn="tl">
                    <a:srgbClr val="000000"/>
                  </a:outerShdw>
                </a:effectLst>
                <a:latin typeface="Calibri" pitchFamily="34" charset="0"/>
                <a:ea typeface="SimSun" pitchFamily="2" charset="-122"/>
              </a:rPr>
              <a:t>Norvégien</a:t>
            </a:r>
            <a:r>
              <a:rPr lang="en-GB" altLang="zh-CN" sz="1200" dirty="0">
                <a:effectLst>
                  <a:outerShdw blurRad="38100" dist="38100" dir="2700000" algn="tl">
                    <a:srgbClr val="000000"/>
                  </a:outerShdw>
                </a:effectLst>
                <a:latin typeface="Calibri" pitchFamily="34" charset="0"/>
                <a:ea typeface="SimSun" pitchFamily="2" charset="-122"/>
              </a:rPr>
              <a:t>)</a:t>
            </a:r>
          </a:p>
          <a:p>
            <a:pPr>
              <a:defRPr/>
            </a:pPr>
            <a:r>
              <a:rPr lang="en-GB" altLang="zh-CN" sz="1200" dirty="0">
                <a:effectLst>
                  <a:outerShdw blurRad="38100" dist="38100" dir="2700000" algn="tl">
                    <a:srgbClr val="000000"/>
                  </a:outerShdw>
                </a:effectLst>
                <a:latin typeface="Calibri" pitchFamily="34" charset="0"/>
                <a:ea typeface="SimSun" pitchFamily="2" charset="-122"/>
              </a:rPr>
              <a:t>Er-</a:t>
            </a:r>
            <a:r>
              <a:rPr lang="en-GB" altLang="zh-CN" sz="1200" dirty="0" err="1">
                <a:effectLst>
                  <a:outerShdw blurRad="38100" dist="38100" dir="2700000" algn="tl">
                    <a:srgbClr val="000000"/>
                  </a:outerShdw>
                </a:effectLst>
                <a:latin typeface="Calibri" pitchFamily="34" charset="0"/>
                <a:ea typeface="SimSun" pitchFamily="2" charset="-122"/>
              </a:rPr>
              <a:t>niedrig</a:t>
            </a:r>
            <a:r>
              <a:rPr lang="en-GB" altLang="zh-CN" sz="1200" dirty="0">
                <a:effectLst>
                  <a:outerShdw blurRad="38100" dist="38100" dir="2700000" algn="tl">
                    <a:srgbClr val="000000"/>
                  </a:outerShdw>
                </a:effectLst>
                <a:latin typeface="Calibri" pitchFamily="34" charset="0"/>
                <a:ea typeface="SimSun" pitchFamily="2" charset="-122"/>
              </a:rPr>
              <a:t>-</a:t>
            </a:r>
            <a:r>
              <a:rPr lang="en-GB" altLang="zh-CN" sz="1200" dirty="0" err="1">
                <a:effectLst>
                  <a:outerShdw blurRad="38100" dist="38100" dir="2700000" algn="tl">
                    <a:srgbClr val="000000"/>
                  </a:outerShdw>
                </a:effectLst>
                <a:latin typeface="Calibri" pitchFamily="34" charset="0"/>
                <a:ea typeface="SimSun" pitchFamily="2" charset="-122"/>
              </a:rPr>
              <a:t>ung</a:t>
            </a:r>
            <a:r>
              <a:rPr lang="en-GB" altLang="zh-CN" sz="1200" dirty="0">
                <a:effectLst>
                  <a:outerShdw blurRad="38100" dist="38100" dir="2700000" algn="tl">
                    <a:srgbClr val="000000"/>
                  </a:outerShdw>
                </a:effectLst>
                <a:latin typeface="Calibri" pitchFamily="34" charset="0"/>
                <a:ea typeface="SimSun" pitchFamily="2" charset="-122"/>
              </a:rPr>
              <a:t> (</a:t>
            </a:r>
            <a:r>
              <a:rPr lang="en-GB" altLang="zh-CN" sz="1200" dirty="0" err="1">
                <a:effectLst>
                  <a:outerShdw blurRad="38100" dist="38100" dir="2700000" algn="tl">
                    <a:srgbClr val="000000"/>
                  </a:outerShdw>
                </a:effectLst>
                <a:latin typeface="Calibri" pitchFamily="34" charset="0"/>
                <a:ea typeface="SimSun" pitchFamily="2" charset="-122"/>
              </a:rPr>
              <a:t>Allemand</a:t>
            </a:r>
            <a:r>
              <a:rPr lang="en-GB" altLang="zh-CN" sz="1200" dirty="0">
                <a:effectLst>
                  <a:outerShdw blurRad="38100" dist="38100" dir="2700000" algn="tl">
                    <a:srgbClr val="000000"/>
                  </a:outerShdw>
                </a:effectLst>
                <a:latin typeface="Calibri" pitchFamily="34" charset="0"/>
                <a:ea typeface="SimSun" pitchFamily="2" charset="-122"/>
              </a:rPr>
              <a:t>)</a:t>
            </a:r>
          </a:p>
          <a:p>
            <a:pPr>
              <a:defRPr/>
            </a:pPr>
            <a:endParaRPr lang="en-GB" altLang="zh-CN" sz="1200" dirty="0">
              <a:effectLst>
                <a:outerShdw blurRad="38100" dist="38100" dir="2700000" algn="tl">
                  <a:srgbClr val="000000"/>
                </a:outerShdw>
              </a:effectLst>
              <a:latin typeface="Calibri" pitchFamily="34" charset="0"/>
              <a:ea typeface="SimSun" pitchFamily="2" charset="-122"/>
            </a:endParaRPr>
          </a:p>
        </p:txBody>
      </p:sp>
    </p:spTree>
    <p:extLst>
      <p:ext uri="{BB962C8B-B14F-4D97-AF65-F5344CB8AC3E}">
        <p14:creationId xmlns:p14="http://schemas.microsoft.com/office/powerpoint/2010/main" val="1018375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3"/>
          <p:cNvSpPr>
            <a:spLocks noGrp="1" noChangeArrowheads="1"/>
          </p:cNvSpPr>
          <p:nvPr>
            <p:ph type="dt" sz="quarter" idx="1"/>
          </p:nvPr>
        </p:nvSpPr>
        <p:spPr>
          <a:noFill/>
        </p:spPr>
        <p:txBody>
          <a:bodyPr/>
          <a:lstStyle/>
          <a:p>
            <a:fld id="{84C6EAB4-36A8-4E26-86FB-BC2ECC8BBC00}" type="datetime1">
              <a:rPr lang="en-GB" smtClean="0">
                <a:solidFill>
                  <a:srgbClr val="000000"/>
                </a:solidFill>
              </a:rPr>
              <a:pPr/>
              <a:t>13/12/2022</a:t>
            </a:fld>
            <a:endParaRPr lang="en-GB">
              <a:solidFill>
                <a:srgbClr val="000000"/>
              </a:solidFill>
            </a:endParaRPr>
          </a:p>
        </p:txBody>
      </p:sp>
      <p:sp>
        <p:nvSpPr>
          <p:cNvPr id="532483" name="Rectangle 6"/>
          <p:cNvSpPr>
            <a:spLocks noGrp="1" noChangeArrowheads="1"/>
          </p:cNvSpPr>
          <p:nvPr>
            <p:ph type="ftr" sz="quarter" idx="4"/>
          </p:nvPr>
        </p:nvSpPr>
        <p:spPr>
          <a:noFill/>
        </p:spPr>
        <p:txBody>
          <a:bodyPr/>
          <a:lstStyle/>
          <a:p>
            <a:r>
              <a:rPr lang="en-GB">
                <a:solidFill>
                  <a:srgbClr val="000000"/>
                </a:solidFill>
              </a:rPr>
              <a:t>Dr. med Evelin G. Lindner</a:t>
            </a:r>
          </a:p>
        </p:txBody>
      </p:sp>
      <p:sp>
        <p:nvSpPr>
          <p:cNvPr id="532484" name="Rectangle 2"/>
          <p:cNvSpPr>
            <a:spLocks noGrp="1" noRot="1" noChangeAspect="1" noChangeArrowheads="1" noTextEdit="1"/>
          </p:cNvSpPr>
          <p:nvPr>
            <p:ph type="sldImg"/>
          </p:nvPr>
        </p:nvSpPr>
        <p:spPr>
          <a:xfrm>
            <a:off x="1265238" y="725488"/>
            <a:ext cx="4783137" cy="3587750"/>
          </a:xfrm>
          <a:ln cap="flat"/>
        </p:spPr>
      </p:sp>
      <p:sp>
        <p:nvSpPr>
          <p:cNvPr id="532485" name="Rectangle 3"/>
          <p:cNvSpPr>
            <a:spLocks noGrp="1" noChangeArrowheads="1"/>
          </p:cNvSpPr>
          <p:nvPr>
            <p:ph type="body" idx="1"/>
          </p:nvPr>
        </p:nvSpPr>
        <p:spPr>
          <a:noFill/>
          <a:ln/>
        </p:spPr>
        <p:txBody>
          <a:bodyPr/>
          <a:lstStyle/>
          <a:p>
            <a:r>
              <a:rPr lang="fr-FR" dirty="0"/>
              <a:t>L’humiliation est un acte relationnel, </a:t>
            </a:r>
          </a:p>
          <a:p>
            <a:r>
              <a:rPr lang="fr-FR" dirty="0"/>
              <a:t>un état émotionnel </a:t>
            </a:r>
          </a:p>
          <a:p>
            <a:r>
              <a:rPr lang="fr-FR" dirty="0"/>
              <a:t>et un mécanisme social systémique</a:t>
            </a:r>
          </a:p>
          <a:p>
            <a:endParaRPr lang="en-GB" dirty="0"/>
          </a:p>
        </p:txBody>
      </p:sp>
    </p:spTree>
    <p:extLst>
      <p:ext uri="{BB962C8B-B14F-4D97-AF65-F5344CB8AC3E}">
        <p14:creationId xmlns:p14="http://schemas.microsoft.com/office/powerpoint/2010/main" val="229398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6"/>
          <p:cNvSpPr>
            <a:spLocks noGrp="1" noChangeArrowheads="1"/>
          </p:cNvSpPr>
          <p:nvPr>
            <p:ph type="ftr" sz="quarter" idx="4"/>
          </p:nvPr>
        </p:nvSpPr>
        <p:spPr>
          <a:noFill/>
        </p:spPr>
        <p:txBody>
          <a:bodyPr/>
          <a:lstStyle/>
          <a:p>
            <a:pPr marL="0" marR="0" lvl="0" indent="0" algn="l" defTabSz="792937" rtl="0" eaLnBrk="0" fontAlgn="base" latinLnBrk="0" hangingPunct="0">
              <a:lnSpc>
                <a:spcPct val="100000"/>
              </a:lnSpc>
              <a:spcBef>
                <a:spcPct val="0"/>
              </a:spcBef>
              <a:spcAft>
                <a:spcPct val="0"/>
              </a:spcAft>
              <a:buClrTx/>
              <a:buSzTx/>
              <a:buFontTx/>
              <a:buNone/>
              <a:tabLst/>
              <a:defRPr/>
            </a:pPr>
            <a:r>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t>Dr. psychol. Dr. med Evelin G. Lindner</a:t>
            </a:r>
          </a:p>
        </p:txBody>
      </p:sp>
      <p:sp>
        <p:nvSpPr>
          <p:cNvPr id="394244" name="Rectangle 2"/>
          <p:cNvSpPr>
            <a:spLocks noGrp="1" noRot="1" noChangeAspect="1" noChangeArrowheads="1" noTextEdit="1"/>
          </p:cNvSpPr>
          <p:nvPr>
            <p:ph type="sldImg"/>
          </p:nvPr>
        </p:nvSpPr>
        <p:spPr>
          <a:xfrm>
            <a:off x="1265238" y="725488"/>
            <a:ext cx="4783137" cy="3587750"/>
          </a:xfrm>
          <a:ln cap="flat"/>
        </p:spPr>
      </p:sp>
      <p:sp>
        <p:nvSpPr>
          <p:cNvPr id="394245" name="Rectangle 3"/>
          <p:cNvSpPr>
            <a:spLocks noGrp="1" noChangeArrowheads="1"/>
          </p:cNvSpPr>
          <p:nvPr>
            <p:ph type="body" idx="1"/>
          </p:nvPr>
        </p:nvSpPr>
        <p:spPr>
          <a:noFill/>
          <a:ln/>
        </p:spPr>
        <p:txBody>
          <a:bodyPr/>
          <a:lstStyle/>
          <a:p>
            <a:pPr indent="0"/>
            <a:r>
              <a:rPr lang="fr-FR" sz="1800" dirty="0">
                <a:effectLst/>
                <a:latin typeface="Times New Roman" panose="02020603050405020304" pitchFamily="18" charset="0"/>
                <a:ea typeface="Calibri" panose="020F0502020204030204" pitchFamily="34" charset="0"/>
              </a:rPr>
              <a:t>Pour comprendre pourquoi l’humiliation est conceptualisée et appliquée si différemment aujourd’hui, nous devons jeter un regard sur la longue histoire de l’humanité.</a:t>
            </a: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59521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3"/>
          <p:cNvSpPr>
            <a:spLocks noGrp="1" noChangeArrowheads="1"/>
          </p:cNvSpPr>
          <p:nvPr>
            <p:ph type="dt" sz="quarter" idx="1"/>
          </p:nvPr>
        </p:nvSpPr>
        <p:spPr>
          <a:noFill/>
        </p:spPr>
        <p:txBody>
          <a:bodyPr/>
          <a:lstStyle/>
          <a:p>
            <a:fld id="{65665CE1-B932-41F2-A408-19DDB7362BA7}" type="datetime1">
              <a:rPr lang="en-GB" smtClean="0"/>
              <a:t>13/12/2022</a:t>
            </a:fld>
            <a:endParaRPr lang="en-GB"/>
          </a:p>
        </p:txBody>
      </p:sp>
      <p:sp>
        <p:nvSpPr>
          <p:cNvPr id="535555" name="Rectangle 6"/>
          <p:cNvSpPr>
            <a:spLocks noGrp="1" noChangeArrowheads="1"/>
          </p:cNvSpPr>
          <p:nvPr>
            <p:ph type="ftr" sz="quarter" idx="4"/>
          </p:nvPr>
        </p:nvSpPr>
        <p:spPr>
          <a:noFill/>
        </p:spPr>
        <p:txBody>
          <a:bodyPr/>
          <a:lstStyle/>
          <a:p>
            <a:r>
              <a:rPr lang="en-GB"/>
              <a:t>Dr. med Evelin G. Lindner</a:t>
            </a:r>
          </a:p>
        </p:txBody>
      </p:sp>
      <p:sp>
        <p:nvSpPr>
          <p:cNvPr id="535556" name="Rectangle 2"/>
          <p:cNvSpPr>
            <a:spLocks noGrp="1" noRot="1" noChangeAspect="1" noChangeArrowheads="1" noTextEdit="1"/>
          </p:cNvSpPr>
          <p:nvPr>
            <p:ph type="sldImg"/>
          </p:nvPr>
        </p:nvSpPr>
        <p:spPr>
          <a:xfrm>
            <a:off x="1265238" y="725488"/>
            <a:ext cx="4783137" cy="3587750"/>
          </a:xfrm>
          <a:ln cap="flat"/>
        </p:spPr>
      </p:sp>
      <p:sp>
        <p:nvSpPr>
          <p:cNvPr id="535557" name="Rectangle 3"/>
          <p:cNvSpPr>
            <a:spLocks noGrp="1" noChangeArrowheads="1"/>
          </p:cNvSpPr>
          <p:nvPr>
            <p:ph type="body" idx="1"/>
          </p:nvPr>
        </p:nvSpPr>
        <p:spPr>
          <a:noFill/>
          <a:ln/>
        </p:spPr>
        <p:txBody>
          <a:bodyPr/>
          <a:lstStyle/>
          <a:p>
            <a:pPr indent="0"/>
            <a:r>
              <a:rPr lang="fr-FR" sz="1800" dirty="0">
                <a:effectLst/>
                <a:latin typeface="Times New Roman" panose="02020603050405020304" pitchFamily="18" charset="0"/>
                <a:ea typeface="Calibri" panose="020F0502020204030204" pitchFamily="34" charset="0"/>
              </a:rPr>
              <a:t>Nous, les </a:t>
            </a:r>
            <a:r>
              <a:rPr lang="fr-FR" sz="1800" i="1" dirty="0">
                <a:effectLst/>
                <a:latin typeface="Times New Roman" panose="02020603050405020304" pitchFamily="18" charset="0"/>
                <a:ea typeface="SimSun" panose="02010600030101010101" pitchFamily="2" charset="-122"/>
              </a:rPr>
              <a:t>Homo sapiens</a:t>
            </a:r>
            <a:r>
              <a:rPr lang="fr-FR" sz="1800" dirty="0">
                <a:effectLst/>
                <a:latin typeface="Times New Roman" panose="02020603050405020304" pitchFamily="18" charset="0"/>
                <a:ea typeface="Calibri" panose="020F0502020204030204" pitchFamily="34" charset="0"/>
              </a:rPr>
              <a:t> modernes que nous sommes, parcourons cette planète depuis environ deux ou trois cent mille ans. Pour les 97 premiers pour cent, nous vivions en petites bandes plutôt égalitaires et allions là où la nourriture sauvage était abondante. </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Il y a environ dix mille ans, que cette « fête » a pris fin. Si la planète était plus grande, nous suivrions toujours la nourriture sauvage. Pourtant, à un certain moment, ce que les anthropologues appellent la </a:t>
            </a:r>
            <a:r>
              <a:rPr lang="fr-FR" sz="1800" i="1" dirty="0">
                <a:effectLst/>
                <a:latin typeface="Times New Roman" panose="02020603050405020304" pitchFamily="18" charset="0"/>
                <a:ea typeface="SimSun" panose="02010600030101010101" pitchFamily="2" charset="-122"/>
              </a:rPr>
              <a:t>circonscription</a:t>
            </a:r>
            <a:r>
              <a:rPr lang="fr-FR" sz="1800" dirty="0">
                <a:effectLst/>
                <a:latin typeface="Times New Roman" panose="02020603050405020304" pitchFamily="18" charset="0"/>
                <a:ea typeface="Calibri" panose="020F0502020204030204" pitchFamily="34" charset="0"/>
              </a:rPr>
              <a:t> est entré en vigueur. Nous avions peuplé tous les continents — on pouvait dire que notre premier « cycle de mondialisation » était terminé. C’était aussi la fin d’une période glaciaire. Beaucoup parmi nos ancêtres sont devenus sédentaires et ont essayé d’extraire les ressources dont ils avaient besoin du sol sous leurs pieds plutôt que de suivre la nourriture sauvage. Ceci est connu à la Révolution néolithique. Les trois derniers pour cent de notre histoire sont remplis de guerres systématiques car nous avons eu peur de nos voisins de la vallée voisine. Les trois derniers pour cent de notre histoire ont été éclipsés par le cruel </a:t>
            </a:r>
            <a:r>
              <a:rPr lang="fr-FR" sz="1800" i="1" dirty="0">
                <a:effectLst/>
                <a:latin typeface="Times New Roman" panose="02020603050405020304" pitchFamily="18" charset="0"/>
                <a:ea typeface="SimSun" panose="02010600030101010101" pitchFamily="2" charset="-122"/>
              </a:rPr>
              <a:t>dilemme de la sécurité</a:t>
            </a:r>
            <a:r>
              <a:rPr lang="fr-FR" sz="1800" dirty="0">
                <a:effectLst/>
                <a:latin typeface="Times New Roman" panose="02020603050405020304" pitchFamily="18" charset="0"/>
                <a:ea typeface="Calibri" panose="020F0502020204030204" pitchFamily="34" charset="0"/>
              </a:rPr>
              <a:t> avec sa terrible devise « Si vous voulez la paix, préparez-vous à la guerre ».</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Dans ce contexte, nos ancêtres ont développé le modèle du dominateur de la société, avec un homme fort au sommet, dont le devoir était d’humilier à la fois les ennemis et les subalternes afin de tenir les ennemis à distance et les siens en ligne. </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Scientifique des systèmes </a:t>
            </a:r>
            <a:r>
              <a:rPr lang="fr-FR" sz="1800" dirty="0" err="1">
                <a:effectLst/>
                <a:latin typeface="Times New Roman" panose="02020603050405020304" pitchFamily="18" charset="0"/>
                <a:ea typeface="Calibri" panose="020F0502020204030204" pitchFamily="34" charset="0"/>
              </a:rPr>
              <a:t>Riane</a:t>
            </a:r>
            <a:r>
              <a:rPr lang="fr-FR" sz="1800" dirty="0">
                <a:effectLst/>
                <a:latin typeface="Times New Roman" panose="02020603050405020304" pitchFamily="18" charset="0"/>
                <a:ea typeface="Calibri" panose="020F0502020204030204" pitchFamily="34" charset="0"/>
              </a:rPr>
              <a:t> Eisler mentionné ci-dessus a développé une théorie de la transformation culturelle à travers laquelle elle décrit comment, au cours des derniers millénaires, dans le monde entier, des sociétés qui était par ailleurs largement divergentes ont suivi des modèles de société basés sur la coercition, avec les mâles alpha dominant en tête de la meute. Des samouraïs du Japon aux Aztèques de Méso-Amérique, nos ancêtres vivaient dans des hiérarchies de domination sous un régime rigidement dominé par les hommes forts, à la fois dans la famille et dans l’État. Les hiérarchies de domination étaient maintenues par un élevé degré de violence institutionnalisée et socialement acceptée, allant des coups portés sur la femme et l’enfant au sein de la famille à la guerre d’agression au niveau tribal ou national plus large.</a:t>
            </a:r>
            <a:endParaRPr lang="en-US" sz="1800" dirty="0">
              <a:effectLst/>
              <a:latin typeface="Times New Roman" panose="02020603050405020304" pitchFamily="18" charset="0"/>
              <a:ea typeface="Calibri" panose="020F0502020204030204" pitchFamily="34" charset="0"/>
            </a:endParaRPr>
          </a:p>
          <a:p>
            <a:r>
              <a:rPr lang="fr-FR" sz="1800" dirty="0">
                <a:effectLst/>
                <a:latin typeface="Times New Roman" panose="02020603050405020304" pitchFamily="18" charset="0"/>
                <a:ea typeface="Calibri" panose="020F0502020204030204" pitchFamily="34" charset="0"/>
              </a:rPr>
              <a:t>Dans ce contexte, les crimes d’honneur et la subordination et l’abus des femmes et enfants ont leur place.</a:t>
            </a:r>
            <a:endParaRPr lang="nb-NO" dirty="0"/>
          </a:p>
        </p:txBody>
      </p:sp>
    </p:spTree>
    <p:extLst>
      <p:ext uri="{BB962C8B-B14F-4D97-AF65-F5344CB8AC3E}">
        <p14:creationId xmlns:p14="http://schemas.microsoft.com/office/powerpoint/2010/main" val="107778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3"/>
          <p:cNvSpPr>
            <a:spLocks noGrp="1" noChangeArrowheads="1"/>
          </p:cNvSpPr>
          <p:nvPr>
            <p:ph type="dt" sz="quarter" idx="1"/>
          </p:nvPr>
        </p:nvSpPr>
        <p:spPr>
          <a:noFill/>
        </p:spPr>
        <p:txBody>
          <a:bodyPr/>
          <a:lstStyle/>
          <a:p>
            <a:fld id="{A4F211EA-EAFA-41F8-8E89-B7D8E2BD5D22}" type="datetime1">
              <a:rPr lang="en-GB" smtClean="0">
                <a:solidFill>
                  <a:srgbClr val="000000"/>
                </a:solidFill>
              </a:rPr>
              <a:pPr/>
              <a:t>13/12/2022</a:t>
            </a:fld>
            <a:endParaRPr lang="en-GB">
              <a:solidFill>
                <a:srgbClr val="000000"/>
              </a:solidFill>
            </a:endParaRPr>
          </a:p>
        </p:txBody>
      </p:sp>
      <p:sp>
        <p:nvSpPr>
          <p:cNvPr id="445443" name="Rectangle 6"/>
          <p:cNvSpPr>
            <a:spLocks noGrp="1" noChangeArrowheads="1"/>
          </p:cNvSpPr>
          <p:nvPr>
            <p:ph type="ftr" sz="quarter" idx="4"/>
          </p:nvPr>
        </p:nvSpPr>
        <p:spPr>
          <a:noFill/>
        </p:spPr>
        <p:txBody>
          <a:bodyPr/>
          <a:lstStyle/>
          <a:p>
            <a:r>
              <a:rPr lang="en-GB">
                <a:solidFill>
                  <a:srgbClr val="000000"/>
                </a:solidFill>
              </a:rPr>
              <a:t>Dr. med Evelin G. Lindner</a:t>
            </a:r>
          </a:p>
        </p:txBody>
      </p:sp>
      <p:sp>
        <p:nvSpPr>
          <p:cNvPr id="445444" name="Rectangle 2"/>
          <p:cNvSpPr>
            <a:spLocks noGrp="1" noRot="1" noChangeAspect="1" noChangeArrowheads="1" noTextEdit="1"/>
          </p:cNvSpPr>
          <p:nvPr>
            <p:ph type="sldImg"/>
          </p:nvPr>
        </p:nvSpPr>
        <p:spPr>
          <a:xfrm>
            <a:off x="1265238" y="725488"/>
            <a:ext cx="4783137" cy="3587750"/>
          </a:xfrm>
          <a:ln cap="flat"/>
        </p:spPr>
      </p:sp>
      <p:sp>
        <p:nvSpPr>
          <p:cNvPr id="445445" name="Rectangle 3"/>
          <p:cNvSpPr>
            <a:spLocks noGrp="1" noChangeArrowheads="1"/>
          </p:cNvSpPr>
          <p:nvPr>
            <p:ph type="body" idx="1"/>
          </p:nvPr>
        </p:nvSpPr>
        <p:spPr>
          <a:noFill/>
          <a:ln/>
        </p:spPr>
        <p:txBody>
          <a:bodyPr/>
          <a:lstStyle/>
          <a:p>
            <a:pPr indent="0"/>
            <a:r>
              <a:rPr lang="fr-FR" sz="1800" dirty="0">
                <a:effectLst/>
                <a:latin typeface="Times New Roman" panose="02020603050405020304" pitchFamily="18" charset="0"/>
                <a:ea typeface="Calibri" panose="020F0502020204030204" pitchFamily="34" charset="0"/>
              </a:rPr>
              <a:t>Puis vint le tournant. La phrase fondamentale de la Déclaration universelle des droits de l’homme adoptée le 10 décembre 1948 est la suivante : « Tous les êtres humains naissent libres et égaux en dignité et en droits ». Au cours des millénaires passés, de telles phrase auraient été inconcevables — et elles le sont encore aujourd’hui dans de nombreuses régions du monde. La plupart des sociétés au cours des millénaires passés auraient considéré des phrases très différentes comme ordonnées par Dieu ou données par la nature, ressemblant peut-être à ceci : « Tous les êtres humains naissent inégaux en valeur et en droits, car tout le monde est né dans leur rang et est censé y rester, à l’exception de ceux qui ont gravi ou décroché l’échelle de statut de leurs propres actions ou non-actions. Comme conséquence inévitable, il y aura toujours certains qui seront plus libres que d’autres, et il y aura toujours des élites d’hommes forts qui présideront des collectifs de subordonnés ».</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En d’autres termes, la phrase « Tous les êtres humains naissent libres et égaux en dignité et en droits » est comme un revirement moral totale. C’est comme si nous, en tant qu’humanité, regardions en arrière les dix derniers millénaires et considérions ce que nous avons fait avant comme illégitime — nous ne souhaitons plus accepter que certaines personnes soient des esclaves et d’autres des maîtres, nous ne souhaitons plus accepter que des maîtres ont le droit d’humilier ceux qu’ils considèrent comme leurs subordonnés ou que les maîtres ont même le devoir de le faire et que cela est considéré comme </a:t>
            </a:r>
            <a:r>
              <a:rPr lang="fr-FR" sz="1800" dirty="0" err="1">
                <a:effectLst/>
                <a:latin typeface="Times New Roman" panose="02020603050405020304" pitchFamily="18" charset="0"/>
                <a:ea typeface="Calibri" panose="020F0502020204030204" pitchFamily="34" charset="0"/>
              </a:rPr>
              <a:t>pro-social</a:t>
            </a:r>
            <a:r>
              <a:rPr lang="fr-FR" sz="1800" dirty="0">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80029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3"/>
          <p:cNvSpPr>
            <a:spLocks noGrp="1" noChangeArrowheads="1"/>
          </p:cNvSpPr>
          <p:nvPr>
            <p:ph type="dt" sz="quarter" idx="1"/>
          </p:nvPr>
        </p:nvSpPr>
        <p:spPr>
          <a:noFill/>
        </p:spPr>
        <p:txBody>
          <a:bodyPr/>
          <a:lstStyle/>
          <a:p>
            <a:fld id="{A4F211EA-EAFA-41F8-8E89-B7D8E2BD5D22}" type="datetime1">
              <a:rPr lang="en-GB" smtClean="0">
                <a:solidFill>
                  <a:srgbClr val="000000"/>
                </a:solidFill>
              </a:rPr>
              <a:pPr/>
              <a:t>13/12/2022</a:t>
            </a:fld>
            <a:endParaRPr lang="en-GB">
              <a:solidFill>
                <a:srgbClr val="000000"/>
              </a:solidFill>
            </a:endParaRPr>
          </a:p>
        </p:txBody>
      </p:sp>
      <p:sp>
        <p:nvSpPr>
          <p:cNvPr id="445443" name="Rectangle 6"/>
          <p:cNvSpPr>
            <a:spLocks noGrp="1" noChangeArrowheads="1"/>
          </p:cNvSpPr>
          <p:nvPr>
            <p:ph type="ftr" sz="quarter" idx="4"/>
          </p:nvPr>
        </p:nvSpPr>
        <p:spPr>
          <a:noFill/>
        </p:spPr>
        <p:txBody>
          <a:bodyPr/>
          <a:lstStyle/>
          <a:p>
            <a:r>
              <a:rPr lang="en-GB">
                <a:solidFill>
                  <a:srgbClr val="000000"/>
                </a:solidFill>
              </a:rPr>
              <a:t>Dr. med Evelin G. Lindner</a:t>
            </a:r>
          </a:p>
        </p:txBody>
      </p:sp>
      <p:sp>
        <p:nvSpPr>
          <p:cNvPr id="445444" name="Rectangle 2"/>
          <p:cNvSpPr>
            <a:spLocks noGrp="1" noRot="1" noChangeAspect="1" noChangeArrowheads="1" noTextEdit="1"/>
          </p:cNvSpPr>
          <p:nvPr>
            <p:ph type="sldImg"/>
          </p:nvPr>
        </p:nvSpPr>
        <p:spPr>
          <a:xfrm>
            <a:off x="1265238" y="725488"/>
            <a:ext cx="4783137" cy="3587750"/>
          </a:xfrm>
          <a:ln cap="flat"/>
        </p:spPr>
      </p:sp>
      <p:sp>
        <p:nvSpPr>
          <p:cNvPr id="445445" name="Rectangle 3"/>
          <p:cNvSpPr>
            <a:spLocks noGrp="1" noChangeArrowheads="1"/>
          </p:cNvSpPr>
          <p:nvPr>
            <p:ph type="body" idx="1"/>
          </p:nvPr>
        </p:nvSpPr>
        <p:spPr>
          <a:noFill/>
          <a:ln/>
        </p:spPr>
        <p:txBody>
          <a:bodyPr/>
          <a:lstStyle/>
          <a:p>
            <a:pPr indent="0"/>
            <a:r>
              <a:rPr lang="fr-FR" sz="1800" dirty="0">
                <a:effectLst/>
                <a:latin typeface="Times New Roman" panose="02020603050405020304" pitchFamily="18" charset="0"/>
                <a:ea typeface="Calibri" panose="020F0502020204030204" pitchFamily="34" charset="0"/>
              </a:rPr>
              <a:t>Dans ce qui suit, je partage avec vous une représentation graphique simplifiée que j’ai créée du voyage moral de l’Homo sapiens moderne depuis que nous avons commencé à marcher sur cette planète.</a:t>
            </a: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1244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3"/>
          <p:cNvSpPr>
            <a:spLocks noGrp="1" noChangeArrowheads="1"/>
          </p:cNvSpPr>
          <p:nvPr>
            <p:ph type="dt" sz="quarter" idx="1"/>
          </p:nvPr>
        </p:nvSpPr>
        <p:spPr>
          <a:noFill/>
        </p:spPr>
        <p:txBody>
          <a:bodyPr/>
          <a:lstStyle/>
          <a:p>
            <a:fld id="{531F2769-5872-4B64-85DA-FF70F95713D9}" type="datetime1">
              <a:rPr lang="en-GB" smtClean="0"/>
              <a:t>13/12/2022</a:t>
            </a:fld>
            <a:endParaRPr lang="en-GB"/>
          </a:p>
        </p:txBody>
      </p:sp>
      <p:sp>
        <p:nvSpPr>
          <p:cNvPr id="414723" name="Rectangle 6"/>
          <p:cNvSpPr>
            <a:spLocks noGrp="1" noChangeArrowheads="1"/>
          </p:cNvSpPr>
          <p:nvPr>
            <p:ph type="ftr" sz="quarter" idx="4"/>
          </p:nvPr>
        </p:nvSpPr>
        <p:spPr>
          <a:noFill/>
        </p:spPr>
        <p:txBody>
          <a:bodyPr/>
          <a:lstStyle/>
          <a:p>
            <a:r>
              <a:rPr lang="en-GB"/>
              <a:t>Dr. med Evelin G. Lindner</a:t>
            </a:r>
          </a:p>
        </p:txBody>
      </p:sp>
      <p:sp>
        <p:nvSpPr>
          <p:cNvPr id="414724" name="Rectangle 2"/>
          <p:cNvSpPr>
            <a:spLocks noGrp="1" noRot="1" noChangeAspect="1" noChangeArrowheads="1" noTextEdit="1"/>
          </p:cNvSpPr>
          <p:nvPr>
            <p:ph type="sldImg"/>
          </p:nvPr>
        </p:nvSpPr>
        <p:spPr>
          <a:xfrm>
            <a:off x="1265238" y="725488"/>
            <a:ext cx="4783137" cy="3587750"/>
          </a:xfrm>
          <a:ln cap="flat"/>
        </p:spPr>
      </p:sp>
      <p:sp>
        <p:nvSpPr>
          <p:cNvPr id="414725" name="Rectangle 3"/>
          <p:cNvSpPr>
            <a:spLocks noGrp="1" noChangeArrowheads="1"/>
          </p:cNvSpPr>
          <p:nvPr>
            <p:ph type="body" idx="1"/>
          </p:nvPr>
        </p:nvSpPr>
        <p:spPr>
          <a:noFill/>
          <a:ln/>
        </p:spPr>
        <p:txBody>
          <a:bodyPr/>
          <a:lstStyle/>
          <a:p>
            <a:r>
              <a:rPr lang="fr-FR" sz="1200" dirty="0">
                <a:effectLst/>
                <a:latin typeface="Times New Roman" panose="02020603050405020304" pitchFamily="18" charset="0"/>
                <a:ea typeface="Calibri" panose="020F0502020204030204" pitchFamily="34" charset="0"/>
              </a:rPr>
              <a:t>Je suis le président fondateur de Human Dignity and Humiliation Studies (HumanDHS), Études sur la dignité humaine et l’humiliation, une communauté transdisciplinaire mondiale d’universitaires et de praticiens qui souhaitent stimuler un changement systémique, à l’échelle mondiale et locale, pour ouvrir plus d’espace pour que la dignité, le respect mutuel et l’estime s’enracinent et se développent.</a:t>
            </a:r>
            <a:endParaRPr lang="nb-NO" dirty="0"/>
          </a:p>
        </p:txBody>
      </p:sp>
    </p:spTree>
    <p:extLst>
      <p:ext uri="{BB962C8B-B14F-4D97-AF65-F5344CB8AC3E}">
        <p14:creationId xmlns:p14="http://schemas.microsoft.com/office/powerpoint/2010/main" val="1701645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3"/>
          <p:cNvSpPr>
            <a:spLocks noGrp="1" noChangeArrowheads="1"/>
          </p:cNvSpPr>
          <p:nvPr>
            <p:ph type="dt" sz="quarter" idx="1"/>
          </p:nvPr>
        </p:nvSpPr>
        <p:spPr>
          <a:noFill/>
        </p:spPr>
        <p:txBody>
          <a:bodyPr/>
          <a:lstStyle/>
          <a:p>
            <a:fld id="{7F7808A1-E580-4658-BB54-BCA5DEED109F}" type="datetime1">
              <a:rPr lang="en-GB" smtClean="0">
                <a:solidFill>
                  <a:srgbClr val="000000"/>
                </a:solidFill>
              </a:rPr>
              <a:pPr/>
              <a:t>13/12/2022</a:t>
            </a:fld>
            <a:endParaRPr lang="en-GB">
              <a:solidFill>
                <a:srgbClr val="000000"/>
              </a:solidFill>
            </a:endParaRPr>
          </a:p>
        </p:txBody>
      </p:sp>
      <p:sp>
        <p:nvSpPr>
          <p:cNvPr id="543747" name="Rectangle 6"/>
          <p:cNvSpPr>
            <a:spLocks noGrp="1" noChangeArrowheads="1"/>
          </p:cNvSpPr>
          <p:nvPr>
            <p:ph type="ftr" sz="quarter" idx="4"/>
          </p:nvPr>
        </p:nvSpPr>
        <p:spPr>
          <a:noFill/>
        </p:spPr>
        <p:txBody>
          <a:bodyPr/>
          <a:lstStyle/>
          <a:p>
            <a:r>
              <a:rPr lang="en-GB">
                <a:solidFill>
                  <a:srgbClr val="000000"/>
                </a:solidFill>
              </a:rPr>
              <a:t>Dr. med Evelin G. Lindner</a:t>
            </a:r>
          </a:p>
        </p:txBody>
      </p:sp>
      <p:sp>
        <p:nvSpPr>
          <p:cNvPr id="543748" name="Rectangle 2"/>
          <p:cNvSpPr>
            <a:spLocks noGrp="1" noRot="1" noChangeAspect="1" noChangeArrowheads="1" noTextEdit="1"/>
          </p:cNvSpPr>
          <p:nvPr>
            <p:ph type="sldImg"/>
          </p:nvPr>
        </p:nvSpPr>
        <p:spPr>
          <a:xfrm>
            <a:off x="1265238" y="725488"/>
            <a:ext cx="4783137" cy="3587750"/>
          </a:xfrm>
          <a:ln cap="flat"/>
        </p:spPr>
      </p:sp>
      <p:sp>
        <p:nvSpPr>
          <p:cNvPr id="543749" name="Rectangle 3"/>
          <p:cNvSpPr>
            <a:spLocks noGrp="1" noChangeArrowheads="1"/>
          </p:cNvSpPr>
          <p:nvPr>
            <p:ph type="body" idx="1"/>
          </p:nvPr>
        </p:nvSpPr>
        <p:spPr>
          <a:noFill/>
          <a:ln/>
        </p:spPr>
        <p:txBody>
          <a:bodyPr/>
          <a:lstStyle/>
          <a:p>
            <a:r>
              <a:rPr lang="fr-FR" sz="1800" dirty="0">
                <a:effectLst/>
                <a:latin typeface="Times New Roman" panose="02020603050405020304" pitchFamily="18" charset="0"/>
                <a:ea typeface="Calibri" panose="020F0502020204030204" pitchFamily="34" charset="0"/>
              </a:rPr>
              <a:t>Dans notre histoire, nous sommes passés de la vie en petites bandes égalitaires, puis, à partir de la Révolution néolithique, nous avons construit de grandes sociétés hiérarchisées, dans lesquelles humilier les subordonnés était considéré comme un devoir pour les maîtres, et en l’an 1948, nous, en tant qu’humanité, ont décidé d’effondrer à nouveau le gradient du pouvoir, d’interdire l’humiliation et de prendre soin les uns des autres et de notre planète comme des égaux en dignité et en solidarité.</a:t>
            </a:r>
            <a:endParaRPr lang="nb-NO" dirty="0">
              <a:cs typeface="Times New Roman" pitchFamily="18" charset="0"/>
            </a:endParaRPr>
          </a:p>
        </p:txBody>
      </p:sp>
    </p:spTree>
    <p:extLst>
      <p:ext uri="{BB962C8B-B14F-4D97-AF65-F5344CB8AC3E}">
        <p14:creationId xmlns:p14="http://schemas.microsoft.com/office/powerpoint/2010/main" val="1445970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3"/>
          <p:cNvSpPr>
            <a:spLocks noGrp="1" noChangeArrowheads="1"/>
          </p:cNvSpPr>
          <p:nvPr>
            <p:ph type="dt" sz="quarter" idx="1"/>
          </p:nvPr>
        </p:nvSpPr>
        <p:spPr>
          <a:noFill/>
        </p:spPr>
        <p:txBody>
          <a:bodyPr/>
          <a:lstStyle/>
          <a:p>
            <a:fld id="{4F5BA2DD-786F-4054-844C-217C4BC6A520}" type="datetime1">
              <a:rPr lang="en-GB" smtClean="0">
                <a:solidFill>
                  <a:srgbClr val="000000"/>
                </a:solidFill>
              </a:rPr>
              <a:pPr/>
              <a:t>13/12/2022</a:t>
            </a:fld>
            <a:endParaRPr lang="en-GB">
              <a:solidFill>
                <a:srgbClr val="000000"/>
              </a:solidFill>
            </a:endParaRPr>
          </a:p>
        </p:txBody>
      </p:sp>
      <p:sp>
        <p:nvSpPr>
          <p:cNvPr id="535555" name="Rectangle 6"/>
          <p:cNvSpPr>
            <a:spLocks noGrp="1" noChangeArrowheads="1"/>
          </p:cNvSpPr>
          <p:nvPr>
            <p:ph type="ftr" sz="quarter" idx="4"/>
          </p:nvPr>
        </p:nvSpPr>
        <p:spPr>
          <a:noFill/>
        </p:spPr>
        <p:txBody>
          <a:bodyPr/>
          <a:lstStyle/>
          <a:p>
            <a:r>
              <a:rPr lang="en-GB">
                <a:solidFill>
                  <a:srgbClr val="000000"/>
                </a:solidFill>
              </a:rPr>
              <a:t>Dr. med Evelin G. Lindner</a:t>
            </a:r>
          </a:p>
        </p:txBody>
      </p:sp>
      <p:sp>
        <p:nvSpPr>
          <p:cNvPr id="535556" name="Rectangle 2"/>
          <p:cNvSpPr>
            <a:spLocks noGrp="1" noRot="1" noChangeAspect="1" noChangeArrowheads="1" noTextEdit="1"/>
          </p:cNvSpPr>
          <p:nvPr>
            <p:ph type="sldImg"/>
          </p:nvPr>
        </p:nvSpPr>
        <p:spPr>
          <a:xfrm>
            <a:off x="1265238" y="725488"/>
            <a:ext cx="4783137" cy="3587750"/>
          </a:xfrm>
          <a:ln cap="flat"/>
        </p:spPr>
      </p:sp>
      <p:sp>
        <p:nvSpPr>
          <p:cNvPr id="535557" name="Rectangle 3"/>
          <p:cNvSpPr>
            <a:spLocks noGrp="1" noChangeArrowheads="1"/>
          </p:cNvSpPr>
          <p:nvPr>
            <p:ph type="body" idx="1"/>
          </p:nvPr>
        </p:nvSpPr>
        <p:spPr>
          <a:noFill/>
          <a:ln/>
        </p:spPr>
        <p:txBody>
          <a:bodyPr/>
          <a:lstStyle/>
          <a:p>
            <a:pPr marL="0" marR="0" lvl="0" indent="0" algn="l" defTabSz="792937" rtl="0" eaLnBrk="0" fontAlgn="base" latinLnBrk="0" hangingPunct="0">
              <a:lnSpc>
                <a:spcPct val="100000"/>
              </a:lnSpc>
              <a:spcBef>
                <a:spcPct val="30000"/>
              </a:spcBef>
              <a:spcAft>
                <a:spcPct val="0"/>
              </a:spcAft>
              <a:buClrTx/>
              <a:buSzTx/>
              <a:buFontTx/>
              <a:buNone/>
              <a:tabLst/>
              <a:defRPr/>
            </a:pPr>
            <a:r>
              <a:rPr lang="fr-FR" dirty="0"/>
              <a:t>Nous sommes au milieu du deuxième tournant, avec l’année 1948 comme signifiant le plus important.</a:t>
            </a:r>
            <a:endParaRPr lang="nb-NO" dirty="0"/>
          </a:p>
        </p:txBody>
      </p:sp>
    </p:spTree>
    <p:extLst>
      <p:ext uri="{BB962C8B-B14F-4D97-AF65-F5344CB8AC3E}">
        <p14:creationId xmlns:p14="http://schemas.microsoft.com/office/powerpoint/2010/main" val="3666182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3"/>
          <p:cNvSpPr>
            <a:spLocks noGrp="1" noChangeArrowheads="1"/>
          </p:cNvSpPr>
          <p:nvPr>
            <p:ph type="dt" sz="quarter" idx="1"/>
          </p:nvPr>
        </p:nvSpPr>
        <p:spPr>
          <a:noFill/>
        </p:spPr>
        <p:txBody>
          <a:bodyPr/>
          <a:lstStyle/>
          <a:p>
            <a:fld id="{A4F211EA-EAFA-41F8-8E89-B7D8E2BD5D22}" type="datetime1">
              <a:rPr lang="en-GB" smtClean="0">
                <a:solidFill>
                  <a:srgbClr val="000000"/>
                </a:solidFill>
              </a:rPr>
              <a:pPr/>
              <a:t>13/12/2022</a:t>
            </a:fld>
            <a:endParaRPr lang="en-GB">
              <a:solidFill>
                <a:srgbClr val="000000"/>
              </a:solidFill>
            </a:endParaRPr>
          </a:p>
        </p:txBody>
      </p:sp>
      <p:sp>
        <p:nvSpPr>
          <p:cNvPr id="445443" name="Rectangle 6"/>
          <p:cNvSpPr>
            <a:spLocks noGrp="1" noChangeArrowheads="1"/>
          </p:cNvSpPr>
          <p:nvPr>
            <p:ph type="ftr" sz="quarter" idx="4"/>
          </p:nvPr>
        </p:nvSpPr>
        <p:spPr>
          <a:noFill/>
        </p:spPr>
        <p:txBody>
          <a:bodyPr/>
          <a:lstStyle/>
          <a:p>
            <a:r>
              <a:rPr lang="en-GB">
                <a:solidFill>
                  <a:srgbClr val="000000"/>
                </a:solidFill>
              </a:rPr>
              <a:t>Dr. med Evelin G. Lindner</a:t>
            </a:r>
          </a:p>
        </p:txBody>
      </p:sp>
      <p:sp>
        <p:nvSpPr>
          <p:cNvPr id="445444" name="Rectangle 2"/>
          <p:cNvSpPr>
            <a:spLocks noGrp="1" noRot="1" noChangeAspect="1" noChangeArrowheads="1" noTextEdit="1"/>
          </p:cNvSpPr>
          <p:nvPr>
            <p:ph type="sldImg"/>
          </p:nvPr>
        </p:nvSpPr>
        <p:spPr>
          <a:xfrm>
            <a:off x="1265238" y="725488"/>
            <a:ext cx="4783137" cy="3587750"/>
          </a:xfrm>
          <a:ln cap="flat"/>
        </p:spPr>
      </p:sp>
      <p:sp>
        <p:nvSpPr>
          <p:cNvPr id="445445" name="Rectangle 3"/>
          <p:cNvSpPr>
            <a:spLocks noGrp="1" noChangeArrowheads="1"/>
          </p:cNvSpPr>
          <p:nvPr>
            <p:ph type="body" idx="1"/>
          </p:nvPr>
        </p:nvSpPr>
        <p:spPr>
          <a:noFill/>
          <a:ln/>
        </p:spPr>
        <p:txBody>
          <a:bodyPr/>
          <a:lstStyle/>
          <a:p>
            <a:pPr indent="0"/>
            <a:r>
              <a:rPr lang="fr-FR" sz="1800" dirty="0">
                <a:effectLst/>
                <a:latin typeface="Times New Roman" panose="02020603050405020304" pitchFamily="18" charset="0"/>
                <a:ea typeface="Calibri" panose="020F0502020204030204" pitchFamily="34" charset="0"/>
              </a:rPr>
              <a:t>Si les recherches sur l’humiliation deviennent plus nombreuses aujourd’hui, c’est lié au fait que l’humiliation de la dignité est beaucoup plus blessante que l’humiliation de l’honneur. Une autre raison est que plus de gens se sentent humiliés qu’auparavant. Ces deux raisons sont liées à l’avènement des idéaux des droits de l’homme, l’idée que chaque individu mérite d’être traité comme égal en dignité.</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Les idéaux des droits de l’homme représentent une invitation et une promesse. Ils invitent tous les êtres humains à se considérer comme membres d’une même famille humaine, où tous s’unissent dans un esprit de solidarité sous la promesse d’être égaux en dignité. C’est un message de joie pour tous les opprimés du monde, ils se sentent ravis et libérés d’avoir avaler l’humiliation dans une humilité servile — du coup, ils sont autorisés à se sentir blessés lorsqu’ils sont traités avec humiliation, ils peuvent rejeter un tel traitement. C’est le message que l’assistant social a tenté d’apporter à Eve.</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Les supérieurs, au contraire – les Adam on peut dire — ressentent souvent l’opposé, car pour beaucoup d’entre eux, cette invitation représente une menace. Ils résistent à la perte de leurs privilèges, ils se sentent humiliés par l’invitation et la promesse, alors ils cherchent des moyens de trahir les deux, l’invitation et la promesse.</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L’humiliation et la colère parmi les opprimés atteint son apogée lorsque les idéaux des droits de l’homme sont prêchés avec pathos pour se révéler ensuite une rhétorique vide de sens. « Reconnaître l’humanité hypocritement et trahir la promesse, en niant l’humanité professée, humilie de la manière la plus dévastatrice ».</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Comme résultat, le monde est maintenant rempli de sentiments d’humiliation de tous côtés — l’invitation et la promesse sont si nouvelles et controversées que toutes les personnes impliquées se sentent humiliées, et des cycles d’humiliation s’ensuivent.</a:t>
            </a:r>
            <a:endParaRPr lang="en-US" sz="1800" dirty="0">
              <a:effectLst/>
              <a:latin typeface="Times New Roman" panose="02020603050405020304" pitchFamily="18" charset="0"/>
              <a:ea typeface="Calibri" panose="020F0502020204030204" pitchFamily="34" charset="0"/>
            </a:endParaRPr>
          </a:p>
          <a:p>
            <a:pPr marL="0" marR="0" lvl="0" indent="180340" algn="l" defTabSz="762000" rtl="0" eaLnBrk="0" fontAlgn="base" latinLnBrk="0" hangingPunct="0">
              <a:lnSpc>
                <a:spcPct val="100000"/>
              </a:lnSpc>
              <a:spcBef>
                <a:spcPct val="30000"/>
              </a:spcBef>
              <a:spcAft>
                <a:spcPct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indent="180340"/>
            <a:endParaRPr lang="fr-FR"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741317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3"/>
          <p:cNvSpPr>
            <a:spLocks noGrp="1" noChangeArrowheads="1"/>
          </p:cNvSpPr>
          <p:nvPr>
            <p:ph type="dt" sz="quarter" idx="1"/>
          </p:nvPr>
        </p:nvSpPr>
        <p:spPr>
          <a:noFill/>
        </p:spPr>
        <p:txBody>
          <a:bodyPr/>
          <a:lstStyle/>
          <a:p>
            <a:fld id="{68FA57AF-E17D-4D12-9B81-6B32BFECBA30}" type="datetime1">
              <a:rPr lang="en-GB" smtClean="0">
                <a:solidFill>
                  <a:srgbClr val="000000"/>
                </a:solidFill>
              </a:rPr>
              <a:pPr/>
              <a:t>13/12/2022</a:t>
            </a:fld>
            <a:endParaRPr lang="en-GB">
              <a:solidFill>
                <a:srgbClr val="000000"/>
              </a:solidFill>
            </a:endParaRPr>
          </a:p>
        </p:txBody>
      </p:sp>
      <p:sp>
        <p:nvSpPr>
          <p:cNvPr id="572419" name="Rectangle 6"/>
          <p:cNvSpPr>
            <a:spLocks noGrp="1" noChangeArrowheads="1"/>
          </p:cNvSpPr>
          <p:nvPr>
            <p:ph type="ftr" sz="quarter" idx="4"/>
          </p:nvPr>
        </p:nvSpPr>
        <p:spPr>
          <a:noFill/>
        </p:spPr>
        <p:txBody>
          <a:bodyPr/>
          <a:lstStyle/>
          <a:p>
            <a:r>
              <a:rPr lang="en-GB">
                <a:solidFill>
                  <a:srgbClr val="000000"/>
                </a:solidFill>
              </a:rPr>
              <a:t>Dr. med Evelin G. Lindner</a:t>
            </a:r>
          </a:p>
        </p:txBody>
      </p:sp>
      <p:sp>
        <p:nvSpPr>
          <p:cNvPr id="572420" name="Rectangle 2"/>
          <p:cNvSpPr>
            <a:spLocks noGrp="1" noRot="1" noChangeAspect="1" noChangeArrowheads="1" noTextEdit="1"/>
          </p:cNvSpPr>
          <p:nvPr>
            <p:ph type="sldImg"/>
          </p:nvPr>
        </p:nvSpPr>
        <p:spPr>
          <a:xfrm>
            <a:off x="1265238" y="725488"/>
            <a:ext cx="4783137" cy="3587750"/>
          </a:xfrm>
          <a:ln cap="flat"/>
        </p:spPr>
      </p:sp>
      <p:sp>
        <p:nvSpPr>
          <p:cNvPr id="572421" name="Rectangle 3"/>
          <p:cNvSpPr>
            <a:spLocks noGrp="1" noChangeArrowheads="1"/>
          </p:cNvSpPr>
          <p:nvPr>
            <p:ph type="body" idx="1"/>
          </p:nvPr>
        </p:nvSpPr>
        <p:spPr>
          <a:noFill/>
          <a:ln/>
        </p:spPr>
        <p:txBody>
          <a:bodyPr/>
          <a:lstStyle/>
          <a:p>
            <a:pPr marL="228600" indent="180340"/>
            <a:endParaRPr lang="en-US" sz="1800" dirty="0">
              <a:effectLst/>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fr-FR" sz="1800" dirty="0">
                <a:effectLst/>
                <a:latin typeface="Times New Roman" panose="02020603050405020304" pitchFamily="18" charset="0"/>
                <a:ea typeface="SimSun" panose="02010600030101010101" pitchFamily="2" charset="-122"/>
              </a:rPr>
              <a:t>Dans un contexte d’honneur </a:t>
            </a:r>
            <a:r>
              <a:rPr lang="fr-FR" sz="1800" dirty="0" err="1">
                <a:effectLst/>
                <a:latin typeface="Times New Roman" panose="02020603050405020304" pitchFamily="18" charset="0"/>
                <a:ea typeface="SimSun" panose="02010600030101010101" pitchFamily="2" charset="-122"/>
              </a:rPr>
              <a:t>traditionell</a:t>
            </a:r>
            <a:r>
              <a:rPr lang="fr-FR" sz="1800" dirty="0">
                <a:effectLst/>
                <a:latin typeface="Times New Roman" panose="02020603050405020304" pitchFamily="18" charset="0"/>
                <a:ea typeface="SimSun" panose="02010600030101010101" pitchFamily="2" charset="-122"/>
              </a:rPr>
              <a:t>, seuls les aristocrates ont le droit de se mettre en colère lorsqu’ils se sentent humiliés ― seuls les égaux au pouvoir peuvent se défier en duel ― les impuissants ne le peuvent pas.</a:t>
            </a:r>
            <a:endParaRPr lang="en-US" sz="1800" dirty="0">
              <a:effectLst/>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fr-FR" sz="1800" dirty="0">
                <a:effectLst/>
                <a:latin typeface="Times New Roman" panose="02020603050405020304" pitchFamily="18" charset="0"/>
                <a:ea typeface="SimSun" panose="02010600030101010101" pitchFamily="2" charset="-122"/>
              </a:rPr>
              <a:t>Dans un contexte d’dignité, tout le monde a le droit de se mettre en colère lorsqu’il se sent humilié, et cela à un moment où ces sentiments sont ressentis plus intensément et par plus des gens qu’auparavant.</a:t>
            </a:r>
            <a:endParaRPr lang="en-US" sz="1800" dirty="0">
              <a:effectLst/>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fr-FR" sz="1800" dirty="0">
                <a:effectLst/>
                <a:latin typeface="Times New Roman" panose="02020603050405020304" pitchFamily="18" charset="0"/>
                <a:ea typeface="SimSun" panose="02010600030101010101" pitchFamily="2" charset="-122"/>
              </a:rPr>
              <a:t>Dans un contexte d’honneur, l’humilité servile et la honte asservi sont considérées comme vertu pour les impuissants, alors qu’il est considéré comme un devoir pour les puissants « d’enseigner » aux impuissants l’humilité servile en les humiliant.</a:t>
            </a:r>
            <a:endParaRPr lang="en-US" sz="1800" dirty="0">
              <a:effectLst/>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fr-FR" sz="1800" dirty="0">
                <a:effectLst/>
                <a:latin typeface="Times New Roman" panose="02020603050405020304" pitchFamily="18" charset="0"/>
                <a:ea typeface="SimSun" panose="02010600030101010101" pitchFamily="2" charset="-122"/>
              </a:rPr>
              <a:t>Dans un contexte de dignité, l’humilité et honte servile ne sont plus considérées comme vertueuses ― cependant, la capacité d’avoir honte d’un comportement arrogant reste une vertu : le nouvel idéal est l’humilité digne et fière.</a:t>
            </a:r>
            <a:endParaRPr lang="en-US" sz="1800" dirty="0">
              <a:effectLst/>
              <a:latin typeface="Times New Roman" panose="02020603050405020304" pitchFamily="18" charset="0"/>
              <a:ea typeface="Calibri" panose="020F0502020204030204" pitchFamily="34" charset="0"/>
            </a:endParaRPr>
          </a:p>
          <a:p>
            <a:pPr marL="237881" marR="0" lvl="0" indent="-237881" algn="l" defTabSz="762000" rtl="0" eaLnBrk="0" fontAlgn="base" latinLnBrk="0" hangingPunct="0">
              <a:lnSpc>
                <a:spcPct val="100000"/>
              </a:lnSpc>
              <a:spcBef>
                <a:spcPct val="30000"/>
              </a:spcBef>
              <a:spcAft>
                <a:spcPct val="0"/>
              </a:spcAft>
              <a:buClrTx/>
              <a:buSzTx/>
              <a:buFontTx/>
              <a:buNone/>
              <a:tabLst/>
              <a:defRPr/>
            </a:pPr>
            <a:endParaRPr lang="fr-FR" sz="1200" b="0" baseline="0" noProof="0" dirty="0">
              <a:solidFill>
                <a:schemeClr val="tx1"/>
              </a:solidFill>
              <a:effectLst>
                <a:outerShdw blurRad="38100" dist="38100" dir="2700000" algn="tl">
                  <a:srgbClr val="000000">
                    <a:alpha val="43137"/>
                  </a:srgbClr>
                </a:outerShdw>
              </a:effectLst>
              <a:latin typeface="+mn-lt"/>
            </a:endParaRPr>
          </a:p>
          <a:p>
            <a:pPr marL="237881" marR="0" lvl="0" indent="-237881" algn="l" defTabSz="762000" rtl="0" eaLnBrk="0" fontAlgn="base" latinLnBrk="0" hangingPunct="0">
              <a:lnSpc>
                <a:spcPct val="100000"/>
              </a:lnSpc>
              <a:spcBef>
                <a:spcPct val="30000"/>
              </a:spcBef>
              <a:spcAft>
                <a:spcPct val="0"/>
              </a:spcAft>
              <a:buClrTx/>
              <a:buSzTx/>
              <a:buFontTx/>
              <a:buNone/>
              <a:tabLst/>
              <a:defRPr/>
            </a:pPr>
            <a:endParaRPr lang="en-GB" sz="1200" b="0" noProof="0" dirty="0">
              <a:solidFill>
                <a:schemeClr val="tx1"/>
              </a:solidFill>
              <a:effectLst>
                <a:outerShdw blurRad="38100" dist="38100" dir="2700000" algn="tl">
                  <a:srgbClr val="000000">
                    <a:alpha val="43137"/>
                  </a:srgbClr>
                </a:outerShdw>
              </a:effectLst>
              <a:latin typeface="+mn-lt"/>
            </a:endParaRPr>
          </a:p>
          <a:p>
            <a:pPr marL="237881" indent="-237881"/>
            <a:endParaRPr lang="nb-NO" dirty="0"/>
          </a:p>
        </p:txBody>
      </p:sp>
    </p:spTree>
    <p:extLst>
      <p:ext uri="{BB962C8B-B14F-4D97-AF65-F5344CB8AC3E}">
        <p14:creationId xmlns:p14="http://schemas.microsoft.com/office/powerpoint/2010/main" val="19601436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3"/>
          <p:cNvSpPr>
            <a:spLocks noGrp="1" noChangeArrowheads="1"/>
          </p:cNvSpPr>
          <p:nvPr>
            <p:ph type="dt" sz="quarter" idx="1"/>
          </p:nvPr>
        </p:nvSpPr>
        <p:spPr>
          <a:noFill/>
        </p:spPr>
        <p:txBody>
          <a:bodyPr/>
          <a:lstStyle/>
          <a:p>
            <a:fld id="{A4F211EA-EAFA-41F8-8E89-B7D8E2BD5D22}" type="datetime1">
              <a:rPr lang="en-GB" smtClean="0">
                <a:solidFill>
                  <a:srgbClr val="000000"/>
                </a:solidFill>
              </a:rPr>
              <a:pPr/>
              <a:t>13/12/2022</a:t>
            </a:fld>
            <a:endParaRPr lang="en-GB">
              <a:solidFill>
                <a:srgbClr val="000000"/>
              </a:solidFill>
            </a:endParaRPr>
          </a:p>
        </p:txBody>
      </p:sp>
      <p:sp>
        <p:nvSpPr>
          <p:cNvPr id="445443" name="Rectangle 6"/>
          <p:cNvSpPr>
            <a:spLocks noGrp="1" noChangeArrowheads="1"/>
          </p:cNvSpPr>
          <p:nvPr>
            <p:ph type="ftr" sz="quarter" idx="4"/>
          </p:nvPr>
        </p:nvSpPr>
        <p:spPr>
          <a:noFill/>
        </p:spPr>
        <p:txBody>
          <a:bodyPr/>
          <a:lstStyle/>
          <a:p>
            <a:r>
              <a:rPr lang="en-GB">
                <a:solidFill>
                  <a:srgbClr val="000000"/>
                </a:solidFill>
              </a:rPr>
              <a:t>Dr. med Evelin G. Lindner</a:t>
            </a:r>
          </a:p>
        </p:txBody>
      </p:sp>
      <p:sp>
        <p:nvSpPr>
          <p:cNvPr id="445444" name="Rectangle 2"/>
          <p:cNvSpPr>
            <a:spLocks noGrp="1" noRot="1" noChangeAspect="1" noChangeArrowheads="1" noTextEdit="1"/>
          </p:cNvSpPr>
          <p:nvPr>
            <p:ph type="sldImg"/>
          </p:nvPr>
        </p:nvSpPr>
        <p:spPr>
          <a:xfrm>
            <a:off x="1265238" y="725488"/>
            <a:ext cx="4783137" cy="3587750"/>
          </a:xfrm>
          <a:ln cap="flat"/>
        </p:spPr>
      </p:sp>
      <p:sp>
        <p:nvSpPr>
          <p:cNvPr id="445445" name="Rectangle 3"/>
          <p:cNvSpPr>
            <a:spLocks noGrp="1" noChangeArrowheads="1"/>
          </p:cNvSpPr>
          <p:nvPr>
            <p:ph type="body" idx="1"/>
          </p:nvPr>
        </p:nvSpPr>
        <p:spPr>
          <a:noFill/>
          <a:ln/>
        </p:spPr>
        <p:txBody>
          <a:bodyPr/>
          <a:lstStyle/>
          <a:p>
            <a:pPr marL="0" marR="0" lvl="0" indent="0" algn="l" defTabSz="762000" rtl="0" eaLnBrk="0" fontAlgn="base" latinLnBrk="0" hangingPunct="0">
              <a:lnSpc>
                <a:spcPct val="100000"/>
              </a:lnSpc>
              <a:spcBef>
                <a:spcPct val="30000"/>
              </a:spcBef>
              <a:spcAft>
                <a:spcPct val="0"/>
              </a:spcAft>
              <a:buClrTx/>
              <a:buSzTx/>
              <a:buFontTx/>
              <a:buNone/>
              <a:tabLst/>
              <a:defRPr/>
            </a:pPr>
            <a:r>
              <a:rPr lang="fr-FR" sz="1800" dirty="0">
                <a:effectLst/>
                <a:latin typeface="Times New Roman" panose="02020603050405020304" pitchFamily="18" charset="0"/>
                <a:ea typeface="Calibri" panose="020F0502020204030204" pitchFamily="34" charset="0"/>
              </a:rPr>
              <a:t>Que dirais-je à toutes les mères dont les filles ont été violées ? Que dirais-je à tous les couples qui pensent que la coercition violente mène au bien-être ? Que pouvez-vous dire lorsque vous vous trouvez dans de telles situations de dilemme ?</a:t>
            </a:r>
            <a:endParaRPr lang="en-US" sz="1800" dirty="0">
              <a:effectLst/>
              <a:latin typeface="Times New Roman" panose="02020603050405020304" pitchFamily="18" charset="0"/>
              <a:ea typeface="Calibri" panose="020F0502020204030204" pitchFamily="34" charset="0"/>
            </a:endParaRPr>
          </a:p>
          <a:p>
            <a:r>
              <a:rPr lang="fr-FR" sz="1800" dirty="0">
                <a:effectLst/>
                <a:latin typeface="Times New Roman" panose="02020603050405020304" pitchFamily="18" charset="0"/>
                <a:ea typeface="Calibri" panose="020F0502020204030204" pitchFamily="34" charset="0"/>
              </a:rPr>
              <a:t>Il y a des dimensions locales et mondiales à la voie à suivre, et je vous invite, ainsi que tout le monde, à embrasser ces deux dimensions.</a:t>
            </a: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60903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3"/>
          <p:cNvSpPr>
            <a:spLocks noGrp="1" noChangeArrowheads="1"/>
          </p:cNvSpPr>
          <p:nvPr>
            <p:ph type="dt" sz="quarter" idx="1"/>
          </p:nvPr>
        </p:nvSpPr>
        <p:spPr>
          <a:noFill/>
        </p:spPr>
        <p:txBody>
          <a:bodyPr/>
          <a:lstStyle/>
          <a:p>
            <a:fld id="{2F845813-25D5-4C4F-90C2-650EBC310CEC}" type="datetime1">
              <a:rPr lang="en-GB" smtClean="0"/>
              <a:t>13/12/2022</a:t>
            </a:fld>
            <a:endParaRPr lang="en-GB"/>
          </a:p>
        </p:txBody>
      </p:sp>
      <p:sp>
        <p:nvSpPr>
          <p:cNvPr id="419843" name="Rectangle 6"/>
          <p:cNvSpPr>
            <a:spLocks noGrp="1" noChangeArrowheads="1"/>
          </p:cNvSpPr>
          <p:nvPr>
            <p:ph type="ftr" sz="quarter" idx="4"/>
          </p:nvPr>
        </p:nvSpPr>
        <p:spPr>
          <a:noFill/>
        </p:spPr>
        <p:txBody>
          <a:bodyPr/>
          <a:lstStyle/>
          <a:p>
            <a:r>
              <a:rPr lang="en-GB"/>
              <a:t>Dr. med Evelin G. Lindner</a:t>
            </a:r>
          </a:p>
        </p:txBody>
      </p:sp>
      <p:sp>
        <p:nvSpPr>
          <p:cNvPr id="419844" name="Rectangle 2"/>
          <p:cNvSpPr>
            <a:spLocks noGrp="1" noRot="1" noChangeAspect="1" noChangeArrowheads="1" noTextEdit="1"/>
          </p:cNvSpPr>
          <p:nvPr>
            <p:ph type="sldImg"/>
          </p:nvPr>
        </p:nvSpPr>
        <p:spPr>
          <a:xfrm>
            <a:off x="1265238" y="725488"/>
            <a:ext cx="4783137" cy="3587750"/>
          </a:xfrm>
          <a:ln cap="flat"/>
        </p:spPr>
      </p:sp>
      <p:sp>
        <p:nvSpPr>
          <p:cNvPr id="419845" name="Rectangle 3"/>
          <p:cNvSpPr>
            <a:spLocks noGrp="1" noChangeArrowheads="1"/>
          </p:cNvSpPr>
          <p:nvPr>
            <p:ph type="body" idx="1"/>
          </p:nvPr>
        </p:nvSpPr>
        <p:spPr>
          <a:noFill/>
          <a:ln/>
        </p:spPr>
        <p:txBody>
          <a:bodyPr/>
          <a:lstStyle/>
          <a:p>
            <a:pPr indent="0"/>
            <a:r>
              <a:rPr lang="fr-FR" sz="1800" dirty="0">
                <a:effectLst/>
                <a:latin typeface="Times New Roman" panose="02020603050405020304" pitchFamily="18" charset="0"/>
                <a:ea typeface="Calibri" panose="020F0502020204030204" pitchFamily="34" charset="0"/>
              </a:rPr>
              <a:t>Prendre en compte la dimension mondiale signifie regarder en arrière dans l’histoire humaine. Il peut sembler étrange que pour résoudre les problèmes d’aujourd’hui, il faille regarder en arrière dans l’histoire. Nous vivons à une époque de crises multiples et il est d’une importance cruciale pour nous de comprendre que la stratégie de compétition pour la domination s’est placée au premier plan de survie humaine à l’époque de la Révolution néolithique et que nos ancêtres auraient dû abandonner cette stratégie dès que possible et la remplacer par des solutions plus durables, mais ils n’ont pas pu le faire, car ils étaient pris dans le dilemme de la sécurité. La compétition pour la domination et l’esprit d’honneur sont nés de ce dilemme. Malheureusement, il est resté définitif pour la vie humaine sur Terre au cours des derniers millénaires, les derniers trois pour cent de notre temps sur la planète en tant qu’</a:t>
            </a:r>
            <a:r>
              <a:rPr lang="fr-FR" sz="1800" i="1" dirty="0">
                <a:effectLst/>
                <a:latin typeface="Times New Roman" panose="02020603050405020304" pitchFamily="18" charset="0"/>
                <a:ea typeface="Calibri" panose="020F0502020204030204" pitchFamily="34" charset="0"/>
              </a:rPr>
              <a:t>Homo sapiens</a:t>
            </a:r>
            <a:r>
              <a:rPr lang="fr-FR" sz="1800" dirty="0">
                <a:effectLst/>
                <a:latin typeface="Times New Roman" panose="02020603050405020304" pitchFamily="18" charset="0"/>
                <a:ea typeface="Calibri" panose="020F0502020204030204" pitchFamily="34" charset="0"/>
              </a:rPr>
              <a:t>, et, malheureusement, il continue jusqu’à aujourd’hui. Au cours des millénaires passés, cette stratégie a apporté quelques « victoires » et certaines mesures de paix et de bien-être à quelques chanceux à court terme. Maintenant, au vingt-et-unième siècle, cependant, cette stratégie se révèle sous-optimale, au mieux, et finalement collectivement suicidaire.</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Si nous, en tant qu’humanité, ne parvenons pas à réviser radicalement nos modes de vie sur cette planète, le plus noble de nos efforts se transformera en son contraire. La seule solution est de surmonter ce dilemme de la sécurité, et la seule façon d’y parvenir passe par la coopération mondiale. Ce n’est que lorsque nous aurons atteint cet objectif que nous pourrons tous adopter l’esprit de la dignité égale, un esprit qui, entre autres, permet des solutions dignes à l’humiliation de la dignité, il permet d’abandonner la vengeance violente pour l’humiliation de l’honneur.</a:t>
            </a:r>
          </a:p>
          <a:p>
            <a:pPr indent="180340"/>
            <a:endParaRPr lang="fr-FR"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Voici notre opportunité : la guerre froide est terminée, le monde est plus que jamais interconnecté à l’échelle mondiale et nous avons accès à des connaissances et à des outils comme jamais auparavant. Nous pouvons faire mieux que de décourager la guerre en nous dominant les uns les autres. Nous devons empêcher de futures guerres comme celles qui font rage ces jours-ci en Ukraine ou au Yémen ou en Syrie ou ailleurs.</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Il n’est plus nécessaire de limiter nos choix aux slogans </a:t>
            </a:r>
            <a:r>
              <a:rPr lang="fr-FR" sz="1800" i="1" dirty="0">
                <a:effectLst/>
                <a:latin typeface="Times New Roman" panose="02020603050405020304" pitchFamily="18" charset="0"/>
                <a:ea typeface="Calibri" panose="020F0502020204030204" pitchFamily="34" charset="0"/>
              </a:rPr>
              <a:t>Si tu veux la paix, prépare la guerre</a:t>
            </a:r>
            <a:r>
              <a:rPr lang="fr-FR" sz="1800" dirty="0">
                <a:effectLst/>
                <a:latin typeface="Times New Roman" panose="02020603050405020304" pitchFamily="18" charset="0"/>
                <a:ea typeface="Calibri" panose="020F0502020204030204" pitchFamily="34" charset="0"/>
              </a:rPr>
              <a:t> ou </a:t>
            </a:r>
            <a:r>
              <a:rPr lang="fr-FR" sz="1800" i="1" dirty="0">
                <a:effectLst/>
                <a:latin typeface="Times New Roman" panose="02020603050405020304" pitchFamily="18" charset="0"/>
                <a:ea typeface="Calibri" panose="020F0502020204030204" pitchFamily="34" charset="0"/>
              </a:rPr>
              <a:t>Si tu veux la prospérité, investis dans l’exploitation</a:t>
            </a:r>
            <a:r>
              <a:rPr lang="fr-FR" sz="1800" dirty="0">
                <a:effectLst/>
                <a:latin typeface="Times New Roman" panose="02020603050405020304" pitchFamily="18" charset="0"/>
                <a:ea typeface="Calibri" panose="020F0502020204030204" pitchFamily="34" charset="0"/>
              </a:rPr>
              <a:t>. Nous pouvons tenir compte de ce que les organisations de paix du monde entier soulignent, qu’il est possible de suivre les paroles du Mahatma Gandhi : </a:t>
            </a:r>
            <a:r>
              <a:rPr lang="fr-FR" sz="1800" i="1" dirty="0">
                <a:effectLst/>
                <a:latin typeface="Times New Roman" panose="02020603050405020304" pitchFamily="18" charset="0"/>
                <a:ea typeface="Calibri" panose="020F0502020204030204" pitchFamily="34" charset="0"/>
              </a:rPr>
              <a:t>Il n’y a pas de chemin vers la paix. La paix est le chemin</a:t>
            </a:r>
            <a:r>
              <a:rPr lang="fr-FR" sz="1800" dirty="0">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Voici l’énigme de notre époque : deux camps s’affrontent ces jours-ci, d’un côté se tiennent ceux qui plaident pour la paix par le partenariat mondial, le dialogue et la coopération, et de l’autre ceux qui pensent gagner la paix par la domination, le contrôle, et, si nécessaire, la violence et la guerre. L’Adam de mon histoire le croit en ce dernier, tout comme Eve. Le camp de dominateurs accuse le camp du partenariat d’un naïf manque de préparation quand if faut s’opposer au mal, tandis que le camp du partenariat prévient qu’une préparation trop enthousiaste créera ce qu’il veut dissuader, qu’il crée l’hostilité même qu’on veut éviter. Les deux parties sont exaspérées l’une contre l’autre. Fidèle à sa croyance en une nature humaine mauvaise, le côté dominateur ridiculise et humilie le côté partenariat. Les défenseurs de la bonté de la nature humaine — comme moi — doivent veiller à ne pas saper notre propre message en le diffusant de manière combative et humiliante, parce que cela aliène nos adversaires plutôt que de les gagner. Les deux parties accusent l’autre d’augmenter les chances que les choses qu’elles veulent empêcher se produisent — du terrorisme et du génocide à la guerre, de l’effondrement du climat à la perte de biodiversité.</a:t>
            </a:r>
          </a:p>
          <a:p>
            <a:pPr indent="180340"/>
            <a:r>
              <a:rPr lang="fr-FR" sz="1800" dirty="0">
                <a:effectLst/>
                <a:latin typeface="Times New Roman" panose="02020603050405020304" pitchFamily="18" charset="0"/>
                <a:ea typeface="Calibri" panose="020F0502020204030204" pitchFamily="34" charset="0"/>
              </a:rPr>
              <a:t>Le drame d’Adam et Eve suit le même scénario, seulement au niveau micro.</a:t>
            </a:r>
          </a:p>
          <a:p>
            <a:endParaRPr lang="fr-FR"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Moi, je fais partie du camp du partenariat, et je suppose que vous aussi. Cependant, il y a un problème. Les sociétés occidentales, en arrachant l’individu au collectif, ont jeté le bébé avec l’eau du bain. Le résultat est la solitude et l’anomie là où il devrait y avoir une dignité égale pour tous en solidarité. Cette situation est de plus en plus exacerbée par la montée des inégalités. Un « ministre de la prévention du suicide » et un « ministre de la solitude » ont dû être nommés dans des pays comme la Grande-Bretagne.</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Comme cet état anomique fait désormais partie d’une « campagne de colonisation » mondiale en provenance de l’Occident, il vide le monde de ses ressources sociales et écologiques et laisse derrière lui un habitat ravagé où des « perdants », « the losers », socialement isolé et déconnectés, sont aveuglés par l’illusion qu’ils peuvent devenir « gagnants », « winners », s’ils travaillent suffisamment dur pour pouvoir « s’acheter la bonne vie ».</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Ce qui est négligé, et je l’observe partout, ce sont les avantages des arrangements collectivistes, leur capacité à créer des relations qui fournissent à la société un ciment social — la liberté ne doit pas nécessairement se terminer par une solitude anomique ! Les arrangements plus collectivistes ne sont pas condamnés à être des hiérarchies autoritaires qui excluent l’égalité en dignité, je suggère, ils peuvent également favoriser des relations dans lesquelles chaque personne est valorisée, protégée et nourrie plutôt que sacrifiée au nom d’un système monétaire mondial. </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Dans l’organisation mondiale pour la dignité que mes collègues et moi construisons depuis vingt ans — notre réseau mondial d’études sur la dignité humaine et l’humiliation — nous cultivons précisément ce type d’unité en liberté.</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C’est ce que je dis à toutes les mères dont les filles ont été violées ou à tous les couples qui pensent que la coercition violente mène au bien-être. </a:t>
            </a:r>
            <a:endParaRPr lang="en-US" sz="1800" dirty="0">
              <a:effectLst/>
              <a:latin typeface="Times New Roman" panose="02020603050405020304" pitchFamily="18" charset="0"/>
              <a:ea typeface="Calibri" panose="020F0502020204030204" pitchFamily="34" charset="0"/>
            </a:endParaRPr>
          </a:p>
          <a:p>
            <a:r>
              <a:rPr lang="fr-FR" sz="1800" dirty="0">
                <a:effectLst/>
                <a:latin typeface="Times New Roman" panose="02020603050405020304" pitchFamily="18" charset="0"/>
                <a:ea typeface="Calibri" panose="020F0502020204030204" pitchFamily="34" charset="0"/>
              </a:rPr>
              <a:t>Je dis : construisons un monde où nous sommes tous égaux dans le travail pour la dignité en solidarité. Bâtissons un monde où les concepts de bonté ne reposent plus sur des stratégies de compétition pour la domination ou sur l’irresponsabilité pharisaïque.</a:t>
            </a:r>
            <a:endParaRPr lang="en-GB" dirty="0"/>
          </a:p>
        </p:txBody>
      </p:sp>
    </p:spTree>
    <p:extLst>
      <p:ext uri="{BB962C8B-B14F-4D97-AF65-F5344CB8AC3E}">
        <p14:creationId xmlns:p14="http://schemas.microsoft.com/office/powerpoint/2010/main" val="2932270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3"/>
          <p:cNvSpPr>
            <a:spLocks noGrp="1" noChangeArrowheads="1"/>
          </p:cNvSpPr>
          <p:nvPr>
            <p:ph type="dt" sz="quarter" idx="1"/>
          </p:nvPr>
        </p:nvSpPr>
        <p:spPr>
          <a:noFill/>
        </p:spPr>
        <p:txBody>
          <a:bodyPr/>
          <a:lstStyle/>
          <a:p>
            <a:fld id="{5BC1A584-E5C0-4D02-945F-8E249FF34DCA}" type="datetime1">
              <a:rPr lang="en-GB" smtClean="0">
                <a:solidFill>
                  <a:srgbClr val="000000"/>
                </a:solidFill>
              </a:rPr>
              <a:pPr/>
              <a:t>13/12/2022</a:t>
            </a:fld>
            <a:endParaRPr lang="en-GB">
              <a:solidFill>
                <a:srgbClr val="000000"/>
              </a:solidFill>
            </a:endParaRPr>
          </a:p>
        </p:txBody>
      </p:sp>
      <p:sp>
        <p:nvSpPr>
          <p:cNvPr id="578563" name="Rectangle 6"/>
          <p:cNvSpPr>
            <a:spLocks noGrp="1" noChangeArrowheads="1"/>
          </p:cNvSpPr>
          <p:nvPr>
            <p:ph type="ftr" sz="quarter" idx="4"/>
          </p:nvPr>
        </p:nvSpPr>
        <p:spPr>
          <a:noFill/>
        </p:spPr>
        <p:txBody>
          <a:bodyPr/>
          <a:lstStyle/>
          <a:p>
            <a:r>
              <a:rPr lang="en-GB">
                <a:solidFill>
                  <a:srgbClr val="000000"/>
                </a:solidFill>
              </a:rPr>
              <a:t>Dr. med Evelin G. Lindner</a:t>
            </a:r>
          </a:p>
        </p:txBody>
      </p:sp>
      <p:sp>
        <p:nvSpPr>
          <p:cNvPr id="578564" name="Rectangle 2"/>
          <p:cNvSpPr>
            <a:spLocks noGrp="1" noRot="1" noChangeAspect="1" noChangeArrowheads="1" noTextEdit="1"/>
          </p:cNvSpPr>
          <p:nvPr>
            <p:ph type="sldImg"/>
          </p:nvPr>
        </p:nvSpPr>
        <p:spPr>
          <a:xfrm>
            <a:off x="1265238" y="725488"/>
            <a:ext cx="4783137" cy="3587750"/>
          </a:xfrm>
          <a:ln cap="flat"/>
        </p:spPr>
      </p:sp>
      <p:sp>
        <p:nvSpPr>
          <p:cNvPr id="578565" name="Rectangle 3"/>
          <p:cNvSpPr>
            <a:spLocks noGrp="1" noChangeArrowheads="1"/>
          </p:cNvSpPr>
          <p:nvPr>
            <p:ph type="body" idx="1"/>
          </p:nvPr>
        </p:nvSpPr>
        <p:spPr>
          <a:noFill/>
          <a:ln/>
        </p:spPr>
        <p:txBody>
          <a:bodyPr/>
          <a:lstStyle/>
          <a:p>
            <a:r>
              <a:rPr lang="fr-FR" sz="1800" dirty="0">
                <a:effectLst/>
                <a:latin typeface="Times New Roman" panose="02020603050405020304" pitchFamily="18" charset="0"/>
                <a:ea typeface="Times New Roman" panose="02020603050405020304" pitchFamily="18" charset="0"/>
              </a:rPr>
              <a:t>J’ai inventé le terme </a:t>
            </a:r>
            <a:r>
              <a:rPr lang="fr-FR" sz="1800" dirty="0" err="1">
                <a:effectLst/>
                <a:latin typeface="Times New Roman" panose="02020603050405020304" pitchFamily="18" charset="0"/>
                <a:ea typeface="Times New Roman" panose="02020603050405020304" pitchFamily="18" charset="0"/>
              </a:rPr>
              <a:t>dignisme</a:t>
            </a:r>
            <a:r>
              <a:rPr lang="fr-FR" sz="1800" dirty="0">
                <a:effectLst/>
                <a:latin typeface="Times New Roman" panose="02020603050405020304" pitchFamily="18" charset="0"/>
                <a:ea typeface="Times New Roman" panose="02020603050405020304" pitchFamily="18" charset="0"/>
              </a:rPr>
              <a:t> (dignité + </a:t>
            </a:r>
            <a:r>
              <a:rPr lang="fr-FR" sz="1800" dirty="0" err="1">
                <a:effectLst/>
                <a:latin typeface="Times New Roman" panose="02020603050405020304" pitchFamily="18" charset="0"/>
                <a:ea typeface="Times New Roman" panose="02020603050405020304" pitchFamily="18" charset="0"/>
              </a:rPr>
              <a:t>isme</a:t>
            </a:r>
            <a:r>
              <a:rPr lang="fr-FR" sz="1800" dirty="0">
                <a:effectLst/>
                <a:latin typeface="Times New Roman" panose="02020603050405020304" pitchFamily="18" charset="0"/>
                <a:ea typeface="Times New Roman" panose="02020603050405020304" pitchFamily="18" charset="0"/>
              </a:rPr>
              <a:t>) pour remplacer la terminologie du capitalisme, du socialisme ou du communisme comme mots d’ordre. J’ai observé, chaque fois que j’ai donné des conférences partout dans le monde, que ces termes sont des boutons chauds chargés de cycles d’humiliation passés et que le simple fait de les prononcer déclenche facilement de nouveaux cycles d’humiliation. Mon objectif est de me détourner des mentalités rétrogrades combatives et de viser des objectifs positifs tournés vers l’avenir qui peuvent tous nous unir :</a:t>
            </a:r>
            <a:endParaRPr lang="nb-NO" dirty="0"/>
          </a:p>
        </p:txBody>
      </p:sp>
    </p:spTree>
    <p:extLst>
      <p:ext uri="{BB962C8B-B14F-4D97-AF65-F5344CB8AC3E}">
        <p14:creationId xmlns:p14="http://schemas.microsoft.com/office/powerpoint/2010/main" val="2215698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3"/>
          <p:cNvSpPr>
            <a:spLocks noGrp="1" noChangeArrowheads="1"/>
          </p:cNvSpPr>
          <p:nvPr>
            <p:ph type="dt" sz="quarter" idx="1"/>
          </p:nvPr>
        </p:nvSpPr>
        <p:spPr>
          <a:noFill/>
        </p:spPr>
        <p:txBody>
          <a:bodyPr/>
          <a:lstStyle/>
          <a:p>
            <a:fld id="{0394247F-EE95-4297-B32A-82361A038EF9}" type="datetime1">
              <a:rPr lang="en-GB" smtClean="0"/>
              <a:t>13/12/2022</a:t>
            </a:fld>
            <a:endParaRPr lang="en-GB"/>
          </a:p>
        </p:txBody>
      </p:sp>
      <p:sp>
        <p:nvSpPr>
          <p:cNvPr id="596995" name="Rectangle 6"/>
          <p:cNvSpPr>
            <a:spLocks noGrp="1" noChangeArrowheads="1"/>
          </p:cNvSpPr>
          <p:nvPr>
            <p:ph type="ftr" sz="quarter" idx="4"/>
          </p:nvPr>
        </p:nvSpPr>
        <p:spPr>
          <a:noFill/>
        </p:spPr>
        <p:txBody>
          <a:bodyPr/>
          <a:lstStyle/>
          <a:p>
            <a:r>
              <a:rPr lang="en-GB"/>
              <a:t>Dr. med Evelin G. Lindner</a:t>
            </a:r>
          </a:p>
        </p:txBody>
      </p:sp>
      <p:sp>
        <p:nvSpPr>
          <p:cNvPr id="596996" name="Rectangle 2"/>
          <p:cNvSpPr>
            <a:spLocks noGrp="1" noRot="1" noChangeAspect="1" noChangeArrowheads="1" noTextEdit="1"/>
          </p:cNvSpPr>
          <p:nvPr>
            <p:ph type="sldImg"/>
          </p:nvPr>
        </p:nvSpPr>
        <p:spPr>
          <a:xfrm>
            <a:off x="1265238" y="725488"/>
            <a:ext cx="4783137" cy="3587750"/>
          </a:xfrm>
          <a:ln cap="flat"/>
        </p:spPr>
      </p:sp>
      <p:sp>
        <p:nvSpPr>
          <p:cNvPr id="596997" name="Rectangle 3"/>
          <p:cNvSpPr>
            <a:spLocks noGrp="1" noChangeArrowheads="1"/>
          </p:cNvSpPr>
          <p:nvPr>
            <p:ph type="body" idx="1"/>
          </p:nvPr>
        </p:nvSpPr>
        <p:spPr>
          <a:noFill/>
          <a:ln/>
        </p:spPr>
        <p:txBody>
          <a:bodyPr/>
          <a:lstStyle/>
          <a:p>
            <a:r>
              <a:rPr lang="fr-FR" sz="1800" dirty="0">
                <a:effectLst/>
                <a:latin typeface="Times New Roman" panose="02020603050405020304" pitchFamily="18" charset="0"/>
                <a:ea typeface="Times New Roman" panose="02020603050405020304" pitchFamily="18" charset="0"/>
              </a:rPr>
              <a:t>Le </a:t>
            </a:r>
            <a:r>
              <a:rPr lang="fr-FR" sz="1800" dirty="0" err="1">
                <a:effectLst/>
                <a:latin typeface="Times New Roman" panose="02020603050405020304" pitchFamily="18" charset="0"/>
                <a:ea typeface="Times New Roman" panose="02020603050405020304" pitchFamily="18" charset="0"/>
              </a:rPr>
              <a:t>dignisme</a:t>
            </a:r>
            <a:r>
              <a:rPr lang="fr-FR" sz="1800" dirty="0">
                <a:effectLst/>
                <a:latin typeface="Times New Roman" panose="02020603050405020304" pitchFamily="18" charset="0"/>
                <a:ea typeface="Times New Roman" panose="02020603050405020304" pitchFamily="18" charset="0"/>
              </a:rPr>
              <a:t> décrit un monde </a:t>
            </a:r>
            <a:r>
              <a:rPr lang="fr-FR" dirty="0"/>
              <a:t>où chaque nouveau-né trouve de l’espace et est nourri pour s’épanouir le plus haut et le mieux, intégré dans un contexte social d’appréciation et de connexion affectueuses. Un monde où la capacité de charge de la planète guide les moyens de satisfaire les besoins fondamentaux de chacun. Un monde où nous sommes unis pour instaurer la confiance, respecter la dignité humaine et célébrer la diversité, où nous empêchons l’unité de dégénérer en uniformité oppressive et empêchons la diversité de glisser vers une division hostile.</a:t>
            </a:r>
          </a:p>
          <a:p>
            <a:r>
              <a:rPr lang="fr-FR" dirty="0"/>
              <a:t>Le </a:t>
            </a:r>
            <a:r>
              <a:rPr lang="fr-FR" dirty="0" err="1"/>
              <a:t>dignisme</a:t>
            </a:r>
            <a:r>
              <a:rPr lang="fr-FR" dirty="0"/>
              <a:t> signifie mettre fin aux cycles d’humiliation du passé et empêcher que de nouveaux émergent. Le </a:t>
            </a:r>
            <a:r>
              <a:rPr lang="fr-FR" dirty="0" err="1"/>
              <a:t>dignisme</a:t>
            </a:r>
            <a:r>
              <a:rPr lang="fr-FR" dirty="0"/>
              <a:t> signifie aimer le bien commun de toute l’humanité en tant que cohabitants d’un unique habitat fini. Le </a:t>
            </a:r>
            <a:r>
              <a:rPr lang="fr-FR" dirty="0" err="1"/>
              <a:t>dignisme</a:t>
            </a:r>
            <a:r>
              <a:rPr lang="fr-FR" dirty="0"/>
              <a:t> tisse ensemble tous les aspects dignes de toutes les cultures du monde dans un village global décent.</a:t>
            </a:r>
          </a:p>
          <a:p>
            <a:endParaRPr lang="fr-FR" dirty="0"/>
          </a:p>
          <a:p>
            <a:endParaRPr lang="nb-NO" dirty="0"/>
          </a:p>
        </p:txBody>
      </p:sp>
    </p:spTree>
    <p:extLst>
      <p:ext uri="{BB962C8B-B14F-4D97-AF65-F5344CB8AC3E}">
        <p14:creationId xmlns:p14="http://schemas.microsoft.com/office/powerpoint/2010/main" val="2813313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3"/>
          <p:cNvSpPr>
            <a:spLocks noGrp="1" noChangeArrowheads="1"/>
          </p:cNvSpPr>
          <p:nvPr>
            <p:ph type="dt" sz="quarter" idx="1"/>
          </p:nvPr>
        </p:nvSpPr>
        <p:spPr>
          <a:noFill/>
        </p:spPr>
        <p:txBody>
          <a:bodyPr/>
          <a:lstStyle/>
          <a:p>
            <a:fld id="{437A8202-2117-407D-8A7E-9F891652F6BB}" type="datetime1">
              <a:rPr lang="en-GB" smtClean="0"/>
              <a:t>13/12/2022</a:t>
            </a:fld>
            <a:endParaRPr lang="en-GB"/>
          </a:p>
        </p:txBody>
      </p:sp>
      <p:sp>
        <p:nvSpPr>
          <p:cNvPr id="413699" name="Rectangle 6"/>
          <p:cNvSpPr>
            <a:spLocks noGrp="1" noChangeArrowheads="1"/>
          </p:cNvSpPr>
          <p:nvPr>
            <p:ph type="ftr" sz="quarter" idx="4"/>
          </p:nvPr>
        </p:nvSpPr>
        <p:spPr>
          <a:noFill/>
        </p:spPr>
        <p:txBody>
          <a:bodyPr/>
          <a:lstStyle/>
          <a:p>
            <a:r>
              <a:rPr lang="en-GB"/>
              <a:t>Dr. med Evelin G. Lindner</a:t>
            </a:r>
          </a:p>
        </p:txBody>
      </p:sp>
      <p:sp>
        <p:nvSpPr>
          <p:cNvPr id="413700" name="Rectangle 2"/>
          <p:cNvSpPr>
            <a:spLocks noGrp="1" noRot="1" noChangeAspect="1" noChangeArrowheads="1" noTextEdit="1"/>
          </p:cNvSpPr>
          <p:nvPr>
            <p:ph type="sldImg"/>
          </p:nvPr>
        </p:nvSpPr>
        <p:spPr>
          <a:xfrm>
            <a:off x="1265238" y="725488"/>
            <a:ext cx="4783137" cy="3587750"/>
          </a:xfrm>
          <a:ln cap="flat"/>
        </p:spPr>
      </p:sp>
      <p:sp>
        <p:nvSpPr>
          <p:cNvPr id="413701" name="Rectangle 3"/>
          <p:cNvSpPr>
            <a:spLocks noGrp="1" noChangeArrowheads="1"/>
          </p:cNvSpPr>
          <p:nvPr>
            <p:ph type="body" idx="1"/>
          </p:nvPr>
        </p:nvSpPr>
        <p:spPr>
          <a:noFill/>
          <a:ln/>
        </p:spPr>
        <p:txBody>
          <a:bodyPr/>
          <a:lstStyle/>
          <a:p>
            <a:pPr>
              <a:buFontTx/>
              <a:buNone/>
            </a:pPr>
            <a:r>
              <a:rPr lang="fr-FR" dirty="0"/>
              <a:t>La </a:t>
            </a:r>
            <a:r>
              <a:rPr lang="fr-FR" dirty="0" err="1"/>
              <a:t>co-création</a:t>
            </a:r>
            <a:r>
              <a:rPr lang="fr-FR" dirty="0"/>
              <a:t> d’un village mondial décent est à notre portée.</a:t>
            </a:r>
          </a:p>
          <a:p>
            <a:pPr>
              <a:buFontTx/>
              <a:buNone/>
            </a:pPr>
            <a:r>
              <a:rPr lang="fr-FR" dirty="0"/>
              <a:t>Contrairement à nos ancêtres, nous pouvons voir des images de notre marbre bleu du point de vue d’un astronaute. Contrairement à nos ancêtres, nous avons le privilège de ressentir l’effet de survol par rapport à notre planète — nous pouvons le voir de l’extérieur. Cela rend notre horizon suffisamment large pour comprendre que nous, les humains, ne sommes qu’une espèce parmi de nombreuses espèces qui partagent toutes la même petite planète et que seule la coopération mondiale peut nous sauver. Nous « </a:t>
            </a:r>
            <a:r>
              <a:rPr lang="fr-FR" dirty="0" err="1"/>
              <a:t>Earthlings</a:t>
            </a:r>
            <a:r>
              <a:rPr lang="fr-FR" dirty="0"/>
              <a:t> «,  « terriens » pouvons sentir « l’écologie du vivant » se dérouler dans un espace </a:t>
            </a:r>
            <a:r>
              <a:rPr lang="fr-FR" i="1" dirty="0" err="1"/>
              <a:t>biopoétique</a:t>
            </a:r>
            <a:r>
              <a:rPr lang="fr-FR" dirty="0"/>
              <a:t> circonscrit et partagé entre tous les êtres, nous pouvons embrasser la </a:t>
            </a:r>
            <a:r>
              <a:rPr lang="fr-FR" i="1" dirty="0"/>
              <a:t>biophilie</a:t>
            </a:r>
            <a:r>
              <a:rPr lang="fr-FR" dirty="0"/>
              <a:t>. </a:t>
            </a:r>
          </a:p>
          <a:p>
            <a:pPr>
              <a:buFontTx/>
              <a:buNone/>
            </a:pPr>
            <a:endParaRPr lang="fr-FR" dirty="0"/>
          </a:p>
          <a:p>
            <a:pPr>
              <a:buFontTx/>
              <a:buNone/>
            </a:pPr>
            <a:r>
              <a:rPr lang="fr-FR" sz="1800" dirty="0">
                <a:effectLst/>
                <a:latin typeface="Times New Roman" panose="02020603050405020304" pitchFamily="18" charset="0"/>
                <a:ea typeface="Times New Roman" panose="02020603050405020304" pitchFamily="18" charset="0"/>
              </a:rPr>
              <a:t>[Pause] </a:t>
            </a:r>
            <a:r>
              <a:rPr lang="fr-FR" dirty="0"/>
              <a:t>Pour la première fois dans notre histoire humaine, nous sommes équipés pour créer la confiance mutuelle nécessaire pour parvenir à la solidarité à l’échelle mondiale. Chaque personne peut apporter sa contribution. L’objectif doit être de passer de Nations Désunies à des Peuples Globalement Unis.</a:t>
            </a:r>
          </a:p>
          <a:p>
            <a:pPr>
              <a:buFontTx/>
              <a:buNone/>
            </a:pPr>
            <a:r>
              <a:rPr lang="fr-FR" dirty="0"/>
              <a:t>Nous avons toutes les ressources nécessaires pour récolter les bénéfices procurés par le rassemblement mondial de l’humanité. Nous pouvons puiser dans toutes les expériences, passées et présentes, de la sagesse autochtone la plus ancienne aux connaissances scientifiques les plus récentes. Bref, la </a:t>
            </a:r>
            <a:r>
              <a:rPr lang="fr-FR" dirty="0" err="1"/>
              <a:t>co-création</a:t>
            </a:r>
            <a:r>
              <a:rPr lang="fr-FR" dirty="0"/>
              <a:t> d’un village planétaire décent est à notre portée.</a:t>
            </a:r>
            <a:endParaRPr lang="nb-NO" dirty="0"/>
          </a:p>
        </p:txBody>
      </p:sp>
    </p:spTree>
    <p:extLst>
      <p:ext uri="{BB962C8B-B14F-4D97-AF65-F5344CB8AC3E}">
        <p14:creationId xmlns:p14="http://schemas.microsoft.com/office/powerpoint/2010/main" val="38958648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3"/>
          <p:cNvSpPr>
            <a:spLocks noGrp="1" noChangeArrowheads="1"/>
          </p:cNvSpPr>
          <p:nvPr>
            <p:ph type="dt" sz="quarter" idx="1"/>
          </p:nvPr>
        </p:nvSpPr>
        <p:spPr>
          <a:noFill/>
        </p:spPr>
        <p:txBody>
          <a:bodyPr/>
          <a:lstStyle/>
          <a:p>
            <a:fld id="{0AC75396-7F8C-472C-923D-4B8754357272}" type="datetime1">
              <a:rPr lang="en-GB" smtClean="0"/>
              <a:t>13/12/2022</a:t>
            </a:fld>
            <a:endParaRPr lang="en-GB"/>
          </a:p>
        </p:txBody>
      </p:sp>
      <p:sp>
        <p:nvSpPr>
          <p:cNvPr id="775171" name="Rectangle 6"/>
          <p:cNvSpPr>
            <a:spLocks noGrp="1" noChangeArrowheads="1"/>
          </p:cNvSpPr>
          <p:nvPr>
            <p:ph type="ftr" sz="quarter" idx="4"/>
          </p:nvPr>
        </p:nvSpPr>
        <p:spPr>
          <a:noFill/>
        </p:spPr>
        <p:txBody>
          <a:bodyPr/>
          <a:lstStyle/>
          <a:p>
            <a:r>
              <a:rPr lang="en-GB"/>
              <a:t>Dr. med Evelin G. Lindner</a:t>
            </a:r>
          </a:p>
        </p:txBody>
      </p:sp>
      <p:sp>
        <p:nvSpPr>
          <p:cNvPr id="775172" name="Rectangle 2"/>
          <p:cNvSpPr>
            <a:spLocks noGrp="1" noRot="1" noChangeAspect="1" noChangeArrowheads="1" noTextEdit="1"/>
          </p:cNvSpPr>
          <p:nvPr>
            <p:ph type="sldImg"/>
          </p:nvPr>
        </p:nvSpPr>
        <p:spPr>
          <a:xfrm>
            <a:off x="1265238" y="725488"/>
            <a:ext cx="4783137" cy="3587750"/>
          </a:xfrm>
          <a:ln/>
        </p:spPr>
      </p:sp>
      <p:sp>
        <p:nvSpPr>
          <p:cNvPr id="775173" name="Rectangle 3"/>
          <p:cNvSpPr>
            <a:spLocks noGrp="1" noChangeArrowheads="1"/>
          </p:cNvSpPr>
          <p:nvPr>
            <p:ph type="body" idx="1"/>
          </p:nvPr>
        </p:nvSpPr>
        <p:spPr>
          <a:noFill/>
          <a:ln/>
        </p:spPr>
        <p:txBody>
          <a:bodyPr/>
          <a:lstStyle/>
          <a:p>
            <a:r>
              <a:rPr lang="fr-FR" dirty="0"/>
              <a:t>Je tiens à vous remercier pour votre attention. Je vous souhaite toute la force dont vous avez besoin pour votre travail important !</a:t>
            </a:r>
          </a:p>
          <a:p>
            <a:r>
              <a:rPr lang="fr-FR" dirty="0"/>
              <a:t>La partie principale de mon exposé touche maintenant à sa fin, mais si vous avez le temps et que cela vous intéresse, j’aimerais partager brièvement mon travail avec vous.</a:t>
            </a:r>
            <a:endParaRPr lang="en-US" dirty="0"/>
          </a:p>
        </p:txBody>
      </p:sp>
    </p:spTree>
    <p:extLst>
      <p:ext uri="{BB962C8B-B14F-4D97-AF65-F5344CB8AC3E}">
        <p14:creationId xmlns:p14="http://schemas.microsoft.com/office/powerpoint/2010/main" val="223556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3"/>
          <p:cNvSpPr>
            <a:spLocks noGrp="1" noChangeArrowheads="1"/>
          </p:cNvSpPr>
          <p:nvPr>
            <p:ph type="dt" sz="quarter" idx="1"/>
          </p:nvPr>
        </p:nvSpPr>
        <p:spPr>
          <a:noFill/>
        </p:spPr>
        <p:txBody>
          <a:bodyPr/>
          <a:lstStyle/>
          <a:p>
            <a:fld id="{2E5DBB42-1E92-4739-AAEB-E5D75B2B5AA9}" type="datetime1">
              <a:rPr lang="en-GB" smtClean="0"/>
              <a:t>13/12/2022</a:t>
            </a:fld>
            <a:endParaRPr lang="en-GB"/>
          </a:p>
        </p:txBody>
      </p:sp>
      <p:sp>
        <p:nvSpPr>
          <p:cNvPr id="414723" name="Rectangle 6"/>
          <p:cNvSpPr>
            <a:spLocks noGrp="1" noChangeArrowheads="1"/>
          </p:cNvSpPr>
          <p:nvPr>
            <p:ph type="ftr" sz="quarter" idx="4"/>
          </p:nvPr>
        </p:nvSpPr>
        <p:spPr>
          <a:noFill/>
        </p:spPr>
        <p:txBody>
          <a:bodyPr/>
          <a:lstStyle/>
          <a:p>
            <a:r>
              <a:rPr lang="en-GB"/>
              <a:t>Dr. med Evelin G. Lindner</a:t>
            </a:r>
          </a:p>
        </p:txBody>
      </p:sp>
      <p:sp>
        <p:nvSpPr>
          <p:cNvPr id="414724" name="Rectangle 2"/>
          <p:cNvSpPr>
            <a:spLocks noGrp="1" noRot="1" noChangeAspect="1" noChangeArrowheads="1" noTextEdit="1"/>
          </p:cNvSpPr>
          <p:nvPr>
            <p:ph type="sldImg"/>
          </p:nvPr>
        </p:nvSpPr>
        <p:spPr>
          <a:xfrm>
            <a:off x="1265238" y="725488"/>
            <a:ext cx="4783137" cy="3587750"/>
          </a:xfrm>
          <a:ln cap="flat"/>
        </p:spPr>
      </p:sp>
      <p:sp>
        <p:nvSpPr>
          <p:cNvPr id="414725" name="Rectangle 3"/>
          <p:cNvSpPr>
            <a:spLocks noGrp="1" noChangeArrowheads="1"/>
          </p:cNvSpPr>
          <p:nvPr>
            <p:ph type="body" idx="1"/>
          </p:nvPr>
        </p:nvSpPr>
        <p:spPr>
          <a:noFill/>
          <a:ln/>
        </p:spPr>
        <p:txBody>
          <a:bodyPr/>
          <a:lstStyle/>
          <a:p>
            <a:pPr defTabSz="792937">
              <a:defRPr/>
            </a:pPr>
            <a:r>
              <a:rPr lang="en-US" sz="1800" dirty="0">
                <a:effectLst/>
                <a:latin typeface="Times New Roman" panose="02020603050405020304" pitchFamily="18" charset="0"/>
                <a:ea typeface="Calibri" panose="020F0502020204030204" pitchFamily="34" charset="0"/>
              </a:rPr>
              <a:t>Je suis </a:t>
            </a:r>
            <a:r>
              <a:rPr lang="en-US" sz="1800" dirty="0" err="1">
                <a:effectLst/>
                <a:latin typeface="Times New Roman" panose="02020603050405020304" pitchFamily="18" charset="0"/>
                <a:ea typeface="Calibri" panose="020F0502020204030204" pitchFamily="34" charset="0"/>
              </a:rPr>
              <a:t>également</a:t>
            </a:r>
            <a:r>
              <a:rPr lang="en-US" sz="1800" dirty="0">
                <a:effectLst/>
                <a:latin typeface="Times New Roman" panose="02020603050405020304" pitchFamily="18" charset="0"/>
                <a:ea typeface="Calibri" panose="020F0502020204030204" pitchFamily="34" charset="0"/>
              </a:rPr>
              <a:t> co-</a:t>
            </a:r>
            <a:r>
              <a:rPr lang="en-US" sz="1800" dirty="0" err="1">
                <a:effectLst/>
                <a:latin typeface="Times New Roman" panose="02020603050405020304" pitchFamily="18" charset="0"/>
                <a:ea typeface="Calibri" panose="020F0502020204030204" pitchFamily="34" charset="0"/>
              </a:rPr>
              <a:t>fondateur</a:t>
            </a:r>
            <a:r>
              <a:rPr lang="en-US" sz="1800" dirty="0">
                <a:effectLst/>
                <a:latin typeface="Times New Roman" panose="02020603050405020304" pitchFamily="18" charset="0"/>
                <a:ea typeface="Calibri" panose="020F0502020204030204" pitchFamily="34" charset="0"/>
              </a:rPr>
              <a:t> de </a:t>
            </a:r>
            <a:r>
              <a:rPr lang="en-US" sz="1800" dirty="0" err="1">
                <a:effectLst/>
                <a:latin typeface="Times New Roman" panose="02020603050405020304" pitchFamily="18" charset="0"/>
                <a:ea typeface="Calibri" panose="020F0502020204030204" pitchFamily="34" charset="0"/>
              </a:rPr>
              <a:t>l’initiative</a:t>
            </a:r>
            <a:r>
              <a:rPr lang="en-US" sz="1800" dirty="0">
                <a:effectLst/>
                <a:latin typeface="Times New Roman" panose="02020603050405020304" pitchFamily="18" charset="0"/>
                <a:ea typeface="Calibri" panose="020F0502020204030204" pitchFamily="34" charset="0"/>
              </a:rPr>
              <a:t> World Dignity University, </a:t>
            </a:r>
            <a:r>
              <a:rPr lang="en-US" sz="1800" dirty="0" err="1">
                <a:effectLst/>
                <a:latin typeface="Times New Roman" panose="02020603050405020304" pitchFamily="18" charset="0"/>
                <a:ea typeface="Calibri" panose="020F0502020204030204" pitchFamily="34" charset="0"/>
              </a:rPr>
              <a:t>comprenant</a:t>
            </a:r>
            <a:r>
              <a:rPr lang="en-US" sz="1800" dirty="0">
                <a:effectLst/>
                <a:latin typeface="Times New Roman" panose="02020603050405020304" pitchFamily="18" charset="0"/>
                <a:ea typeface="Calibri" panose="020F0502020204030204" pitchFamily="34" charset="0"/>
              </a:rPr>
              <a:t> Dignity Press et World Dignity University Press. </a:t>
            </a:r>
            <a:r>
              <a:rPr lang="fr-FR" sz="1800" dirty="0">
                <a:effectLst/>
                <a:latin typeface="Times New Roman" panose="02020603050405020304" pitchFamily="18" charset="0"/>
                <a:ea typeface="Calibri" panose="020F0502020204030204" pitchFamily="34" charset="0"/>
              </a:rPr>
              <a:t>Toutes les initiatives ne sont pas à but lucratif.</a:t>
            </a:r>
            <a:endParaRPr lang="nb-NO" dirty="0"/>
          </a:p>
        </p:txBody>
      </p:sp>
    </p:spTree>
    <p:extLst>
      <p:ext uri="{BB962C8B-B14F-4D97-AF65-F5344CB8AC3E}">
        <p14:creationId xmlns:p14="http://schemas.microsoft.com/office/powerpoint/2010/main" val="3398267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3"/>
          <p:cNvSpPr>
            <a:spLocks noGrp="1" noChangeArrowheads="1"/>
          </p:cNvSpPr>
          <p:nvPr>
            <p:ph type="dt" sz="quarter" idx="1"/>
          </p:nvPr>
        </p:nvSpPr>
        <p:spPr>
          <a:noFill/>
        </p:spPr>
        <p:txBody>
          <a:bodyPr/>
          <a:lstStyle/>
          <a:p>
            <a:fld id="{A4F211EA-EAFA-41F8-8E89-B7D8E2BD5D22}" type="datetime1">
              <a:rPr lang="en-GB" smtClean="0">
                <a:solidFill>
                  <a:srgbClr val="000000"/>
                </a:solidFill>
              </a:rPr>
              <a:pPr/>
              <a:t>13/12/2022</a:t>
            </a:fld>
            <a:endParaRPr lang="en-GB">
              <a:solidFill>
                <a:srgbClr val="000000"/>
              </a:solidFill>
            </a:endParaRPr>
          </a:p>
        </p:txBody>
      </p:sp>
      <p:sp>
        <p:nvSpPr>
          <p:cNvPr id="445443" name="Rectangle 6"/>
          <p:cNvSpPr>
            <a:spLocks noGrp="1" noChangeArrowheads="1"/>
          </p:cNvSpPr>
          <p:nvPr>
            <p:ph type="ftr" sz="quarter" idx="4"/>
          </p:nvPr>
        </p:nvSpPr>
        <p:spPr>
          <a:noFill/>
        </p:spPr>
        <p:txBody>
          <a:bodyPr/>
          <a:lstStyle/>
          <a:p>
            <a:r>
              <a:rPr lang="en-GB">
                <a:solidFill>
                  <a:srgbClr val="000000"/>
                </a:solidFill>
              </a:rPr>
              <a:t>Dr. med Evelin G. Lindner</a:t>
            </a:r>
          </a:p>
        </p:txBody>
      </p:sp>
      <p:sp>
        <p:nvSpPr>
          <p:cNvPr id="445444" name="Rectangle 2"/>
          <p:cNvSpPr>
            <a:spLocks noGrp="1" noRot="1" noChangeAspect="1" noChangeArrowheads="1" noTextEdit="1"/>
          </p:cNvSpPr>
          <p:nvPr>
            <p:ph type="sldImg"/>
          </p:nvPr>
        </p:nvSpPr>
        <p:spPr>
          <a:xfrm>
            <a:off x="1265238" y="725488"/>
            <a:ext cx="4783137" cy="3587750"/>
          </a:xfrm>
          <a:ln cap="flat"/>
        </p:spPr>
      </p:sp>
      <p:sp>
        <p:nvSpPr>
          <p:cNvPr id="445445" name="Rectangle 3"/>
          <p:cNvSpPr>
            <a:spLocks noGrp="1" noChangeArrowheads="1"/>
          </p:cNvSpPr>
          <p:nvPr>
            <p:ph type="body" idx="1"/>
          </p:nvPr>
        </p:nvSpPr>
        <p:spPr>
          <a:noFill/>
          <a:ln/>
        </p:spPr>
        <p:txBody>
          <a:bodyPr/>
          <a:lstStyle/>
          <a:p>
            <a:pPr indent="0"/>
            <a:r>
              <a:rPr lang="en-US" sz="1800" dirty="0" err="1">
                <a:effectLst/>
                <a:latin typeface="Times New Roman" panose="02020603050405020304" pitchFamily="18" charset="0"/>
                <a:ea typeface="Calibri" panose="020F0502020204030204" pitchFamily="34" charset="0"/>
              </a:rPr>
              <a:t>Permettez-moi</a:t>
            </a:r>
            <a:r>
              <a:rPr lang="en-US" sz="1800" dirty="0">
                <a:effectLst/>
                <a:latin typeface="Times New Roman" panose="02020603050405020304" pitchFamily="18" charset="0"/>
                <a:ea typeface="Calibri" panose="020F0502020204030204" pitchFamily="34" charset="0"/>
              </a:rPr>
              <a:t> de </a:t>
            </a:r>
            <a:r>
              <a:rPr lang="en-US" sz="1800" dirty="0" err="1">
                <a:effectLst/>
                <a:latin typeface="Times New Roman" panose="02020603050405020304" pitchFamily="18" charset="0"/>
                <a:ea typeface="Calibri" panose="020F0502020204030204" pitchFamily="34" charset="0"/>
              </a:rPr>
              <a:t>vous</a:t>
            </a:r>
            <a:r>
              <a:rPr lang="en-US" sz="1800" dirty="0">
                <a:effectLst/>
                <a:latin typeface="Times New Roman" panose="02020603050405020304" pitchFamily="18" charset="0"/>
                <a:ea typeface="Calibri" panose="020F0502020204030204" pitchFamily="34" charset="0"/>
              </a:rPr>
              <a:t> presenter </a:t>
            </a:r>
            <a:r>
              <a:rPr lang="fr-FR" sz="1800" dirty="0">
                <a:effectLst/>
                <a:latin typeface="Times New Roman" panose="02020603050405020304" pitchFamily="18" charset="0"/>
                <a:ea typeface="Calibri" panose="020F0502020204030204" pitchFamily="34" charset="0"/>
              </a:rPr>
              <a:t>une communauté mondiale de dignité</a:t>
            </a:r>
          </a:p>
          <a:p>
            <a:pPr indent="180340"/>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335772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8B900A14-FFB0-4B16-B504-A1DDB0A54010}" type="slidenum">
              <a:rPr lang="en-US"/>
              <a:pPr/>
              <a:t>41</a:t>
            </a:fld>
            <a:endParaRPr lang="en-US"/>
          </a:p>
        </p:txBody>
      </p:sp>
      <p:sp>
        <p:nvSpPr>
          <p:cNvPr id="101379" name="Rectangle 2"/>
          <p:cNvSpPr>
            <a:spLocks noGrp="1" noRot="1" noChangeAspect="1" noChangeArrowheads="1" noTextEdit="1"/>
          </p:cNvSpPr>
          <p:nvPr>
            <p:ph type="sldImg"/>
          </p:nvPr>
        </p:nvSpPr>
        <p:spPr>
          <a:xfrm>
            <a:off x="4894263" y="400050"/>
            <a:ext cx="2133600" cy="1600200"/>
          </a:xfrm>
          <a:ln/>
        </p:spPr>
      </p:sp>
      <p:sp>
        <p:nvSpPr>
          <p:cNvPr id="101380" name="Rectangle 3"/>
          <p:cNvSpPr>
            <a:spLocks noGrp="1" noChangeArrowheads="1"/>
          </p:cNvSpPr>
          <p:nvPr>
            <p:ph type="body" idx="1"/>
          </p:nvPr>
        </p:nvSpPr>
        <p:spPr>
          <a:xfrm>
            <a:off x="406402" y="2640331"/>
            <a:ext cx="6502399" cy="5920740"/>
          </a:xfrm>
          <a:noFill/>
          <a:ln/>
        </p:spPr>
        <p:txBody>
          <a:bodyPr/>
          <a:lstStyle/>
          <a:p>
            <a:r>
              <a:rPr lang="fr-FR" sz="1800" dirty="0">
                <a:effectLst/>
                <a:latin typeface="Times New Roman" panose="02020603050405020304" pitchFamily="18" charset="0"/>
                <a:ea typeface="Calibri" panose="020F0502020204030204" pitchFamily="34" charset="0"/>
              </a:rPr>
              <a:t>Avec la psychologue relationnelle Linda Hartling et un groupe de base dévoué d’universitaires et d’éducateurs, j’ai l’honneur de nourrir un mouvement collaboratif mondial de personnes qui souhaitent prêcher par l’exemple de la dignité. Je le fais depuis que l’idée de ce travail est née en 2001. Nous l’appelons Human Dignity and Humiliation </a:t>
            </a:r>
            <a:r>
              <a:rPr lang="fr-FR" sz="1800" dirty="0" err="1">
                <a:effectLst/>
                <a:latin typeface="Times New Roman" panose="02020603050405020304" pitchFamily="18" charset="0"/>
                <a:ea typeface="Calibri" panose="020F0502020204030204" pitchFamily="34" charset="0"/>
              </a:rPr>
              <a:t>Studies</a:t>
            </a:r>
            <a:r>
              <a:rPr lang="fr-FR" sz="1800" dirty="0">
                <a:effectLst/>
                <a:latin typeface="Times New Roman" panose="02020603050405020304" pitchFamily="18" charset="0"/>
                <a:ea typeface="Calibri" panose="020F0502020204030204" pitchFamily="34" charset="0"/>
              </a:rPr>
              <a:t> (HumanDHS). Nous avons environ 1 000 membres invités et environ 8 000 personnes sur notre liste d’adresses. </a:t>
            </a:r>
          </a:p>
          <a:p>
            <a:endParaRPr lang="fr-FR" sz="1800" dirty="0">
              <a:effectLst/>
              <a:latin typeface="Times New Roman" panose="02020603050405020304" pitchFamily="18" charset="0"/>
              <a:ea typeface="Calibri" panose="020F0502020204030204" pitchFamily="34" charset="0"/>
            </a:endParaRPr>
          </a:p>
          <a:p>
            <a:r>
              <a:rPr lang="fr-FR" sz="1800" dirty="0">
                <a:effectLst/>
                <a:latin typeface="Times New Roman" panose="02020603050405020304" pitchFamily="18" charset="0"/>
                <a:ea typeface="Calibri" panose="020F0502020204030204" pitchFamily="34" charset="0"/>
              </a:rPr>
              <a:t>Vous êtes chaleureusement invité à consulter www.humiliationstudies.org pour rencontrer notre conseil consultatif mondial, notre équipe de base mondiale, notre équipe de recherche et notre équipe d’éducation. </a:t>
            </a:r>
          </a:p>
          <a:p>
            <a:endParaRPr lang="fr-FR" sz="1800" dirty="0">
              <a:effectLst/>
              <a:latin typeface="Times New Roman" panose="02020603050405020304" pitchFamily="18" charset="0"/>
              <a:ea typeface="Calibri" panose="020F0502020204030204" pitchFamily="34" charset="0"/>
            </a:endParaRPr>
          </a:p>
          <a:p>
            <a:r>
              <a:rPr lang="fr-FR" sz="1800" dirty="0">
                <a:effectLst/>
                <a:latin typeface="Times New Roman" panose="02020603050405020304" pitchFamily="18" charset="0"/>
                <a:ea typeface="Calibri" panose="020F0502020204030204" pitchFamily="34" charset="0"/>
              </a:rPr>
              <a:t>Nous avons un horizon temporel très étendu pour notre travail, nous pensons à notre communauté de dignité comme une graine pour la famille mondiale de la dignité que nous espérons que l’humanité dans son ensemble voudra devenir à l’avenir.</a:t>
            </a:r>
            <a:endParaRPr lang="nb-NO" sz="1200" kern="1200" dirty="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1884694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3"/>
          <p:cNvSpPr>
            <a:spLocks noGrp="1" noChangeArrowheads="1"/>
          </p:cNvSpPr>
          <p:nvPr>
            <p:ph type="dt" sz="quarter" idx="1"/>
          </p:nvPr>
        </p:nvSpPr>
        <p:spPr>
          <a:noFill/>
        </p:spPr>
        <p:txBody>
          <a:bodyPr/>
          <a:lstStyle/>
          <a:p>
            <a:fld id="{A75EC7C5-C944-4AEC-A59E-A00BAD2F4AE3}" type="datetime1">
              <a:rPr lang="en-GB" smtClean="0">
                <a:solidFill>
                  <a:srgbClr val="000000"/>
                </a:solidFill>
              </a:rPr>
              <a:pPr/>
              <a:t>13/12/2022</a:t>
            </a:fld>
            <a:endParaRPr lang="en-GB">
              <a:solidFill>
                <a:srgbClr val="000000"/>
              </a:solidFill>
            </a:endParaRPr>
          </a:p>
        </p:txBody>
      </p:sp>
      <p:sp>
        <p:nvSpPr>
          <p:cNvPr id="398339" name="Rectangle 6"/>
          <p:cNvSpPr>
            <a:spLocks noGrp="1" noChangeArrowheads="1"/>
          </p:cNvSpPr>
          <p:nvPr>
            <p:ph type="ftr" sz="quarter" idx="4"/>
          </p:nvPr>
        </p:nvSpPr>
        <p:spPr>
          <a:noFill/>
        </p:spPr>
        <p:txBody>
          <a:bodyPr/>
          <a:lstStyle/>
          <a:p>
            <a:r>
              <a:rPr lang="en-GB">
                <a:solidFill>
                  <a:srgbClr val="000000"/>
                </a:solidFill>
              </a:rPr>
              <a:t>Dr. med Evelin G. Lindner</a:t>
            </a:r>
          </a:p>
        </p:txBody>
      </p:sp>
      <p:sp>
        <p:nvSpPr>
          <p:cNvPr id="398340" name="Rectangle 2"/>
          <p:cNvSpPr>
            <a:spLocks noGrp="1" noRot="1" noChangeAspect="1" noChangeArrowheads="1" noTextEdit="1"/>
          </p:cNvSpPr>
          <p:nvPr>
            <p:ph type="sldImg"/>
          </p:nvPr>
        </p:nvSpPr>
        <p:spPr>
          <a:xfrm>
            <a:off x="1265238" y="725488"/>
            <a:ext cx="4783137" cy="3587750"/>
          </a:xfrm>
          <a:ln cap="flat"/>
        </p:spPr>
      </p:sp>
      <p:sp>
        <p:nvSpPr>
          <p:cNvPr id="398341" name="Rectangle 3"/>
          <p:cNvSpPr>
            <a:spLocks noGrp="1" noChangeArrowheads="1"/>
          </p:cNvSpPr>
          <p:nvPr>
            <p:ph type="body" idx="1"/>
          </p:nvPr>
        </p:nvSpPr>
        <p:spPr>
          <a:noFill/>
          <a:ln/>
        </p:spPr>
        <p:txBody>
          <a:bodyPr/>
          <a:lstStyle/>
          <a:p>
            <a:pPr indent="0"/>
            <a:r>
              <a:rPr lang="fr-FR" sz="1800" dirty="0">
                <a:effectLst/>
                <a:latin typeface="Times New Roman" panose="02020603050405020304" pitchFamily="18" charset="0"/>
                <a:ea typeface="SimSun" panose="02010600030101010101" pitchFamily="2" charset="-122"/>
              </a:rPr>
              <a:t>La nomination pour le prix Nobel de la paix en 2015, 2016 et 2017 a donné beaucoup de courage à nos membres et a déjà sauvé la vie de beaucoup.</a:t>
            </a: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23158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3"/>
          <p:cNvSpPr>
            <a:spLocks noGrp="1" noChangeArrowheads="1"/>
          </p:cNvSpPr>
          <p:nvPr>
            <p:ph type="dt" sz="quarter" idx="1"/>
          </p:nvPr>
        </p:nvSpPr>
        <p:spPr>
          <a:noFill/>
        </p:spPr>
        <p:txBody>
          <a:bodyPr/>
          <a:lstStyle/>
          <a:p>
            <a:fld id="{A75EC7C5-C944-4AEC-A59E-A00BAD2F4AE3}" type="datetime1">
              <a:rPr lang="en-GB" smtClean="0"/>
              <a:t>13/12/2022</a:t>
            </a:fld>
            <a:endParaRPr lang="en-GB"/>
          </a:p>
        </p:txBody>
      </p:sp>
      <p:sp>
        <p:nvSpPr>
          <p:cNvPr id="398339" name="Rectangle 6"/>
          <p:cNvSpPr>
            <a:spLocks noGrp="1" noChangeArrowheads="1"/>
          </p:cNvSpPr>
          <p:nvPr>
            <p:ph type="ftr" sz="quarter" idx="4"/>
          </p:nvPr>
        </p:nvSpPr>
        <p:spPr>
          <a:noFill/>
        </p:spPr>
        <p:txBody>
          <a:bodyPr/>
          <a:lstStyle/>
          <a:p>
            <a:r>
              <a:rPr lang="en-GB"/>
              <a:t>Dr. med Evelin G. Lindner</a:t>
            </a:r>
          </a:p>
        </p:txBody>
      </p:sp>
      <p:sp>
        <p:nvSpPr>
          <p:cNvPr id="398340" name="Rectangle 2"/>
          <p:cNvSpPr>
            <a:spLocks noGrp="1" noRot="1" noChangeAspect="1" noChangeArrowheads="1" noTextEdit="1"/>
          </p:cNvSpPr>
          <p:nvPr>
            <p:ph type="sldImg"/>
          </p:nvPr>
        </p:nvSpPr>
        <p:spPr>
          <a:xfrm>
            <a:off x="1265238" y="725488"/>
            <a:ext cx="4783137" cy="3587750"/>
          </a:xfrm>
          <a:ln cap="flat"/>
        </p:spPr>
      </p:sp>
      <p:sp>
        <p:nvSpPr>
          <p:cNvPr id="398341" name="Rectangle 3"/>
          <p:cNvSpPr>
            <a:spLocks noGrp="1" noChangeArrowheads="1"/>
          </p:cNvSpPr>
          <p:nvPr>
            <p:ph type="body" idx="1"/>
          </p:nvPr>
        </p:nvSpPr>
        <p:spPr>
          <a:noFill/>
          <a:ln/>
        </p:spPr>
        <p:txBody>
          <a:bodyPr/>
          <a:lstStyle/>
          <a:p>
            <a:pPr indent="0"/>
            <a:r>
              <a:rPr lang="fr-FR" sz="1200" dirty="0">
                <a:effectLst/>
                <a:latin typeface="Times New Roman" panose="02020603050405020304" pitchFamily="18" charset="0"/>
                <a:ea typeface="Calibri" panose="020F0502020204030204" pitchFamily="34" charset="0"/>
              </a:rPr>
              <a:t>Comme je l’ai dit au début, je porte deux chapeaux. Maintenant, je vais passer du chapeau de rassembleur de notre communauté mondiale de la dignité à celui de moi-même en tant que chercheur faisant partie de la diversité de notre communauté.</a:t>
            </a:r>
            <a:endParaRPr lang="nb-NO" dirty="0"/>
          </a:p>
        </p:txBody>
      </p:sp>
    </p:spTree>
    <p:extLst>
      <p:ext uri="{BB962C8B-B14F-4D97-AF65-F5344CB8AC3E}">
        <p14:creationId xmlns:p14="http://schemas.microsoft.com/office/powerpoint/2010/main" val="9006951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3"/>
          <p:cNvSpPr>
            <a:spLocks noGrp="1" noChangeArrowheads="1"/>
          </p:cNvSpPr>
          <p:nvPr>
            <p:ph type="dt" sz="quarter" idx="1"/>
          </p:nvPr>
        </p:nvSpPr>
        <p:spPr>
          <a:noFill/>
        </p:spPr>
        <p:txBody>
          <a:bodyPr/>
          <a:lstStyle/>
          <a:p>
            <a:fld id="{A4F211EA-EAFA-41F8-8E89-B7D8E2BD5D22}" type="datetime1">
              <a:rPr lang="en-GB" smtClean="0">
                <a:solidFill>
                  <a:srgbClr val="000000"/>
                </a:solidFill>
              </a:rPr>
              <a:pPr/>
              <a:t>13/12/2022</a:t>
            </a:fld>
            <a:endParaRPr lang="en-GB">
              <a:solidFill>
                <a:srgbClr val="000000"/>
              </a:solidFill>
            </a:endParaRPr>
          </a:p>
        </p:txBody>
      </p:sp>
      <p:sp>
        <p:nvSpPr>
          <p:cNvPr id="445443" name="Rectangle 6"/>
          <p:cNvSpPr>
            <a:spLocks noGrp="1" noChangeArrowheads="1"/>
          </p:cNvSpPr>
          <p:nvPr>
            <p:ph type="ftr" sz="quarter" idx="4"/>
          </p:nvPr>
        </p:nvSpPr>
        <p:spPr>
          <a:noFill/>
        </p:spPr>
        <p:txBody>
          <a:bodyPr/>
          <a:lstStyle/>
          <a:p>
            <a:r>
              <a:rPr lang="en-GB">
                <a:solidFill>
                  <a:srgbClr val="000000"/>
                </a:solidFill>
              </a:rPr>
              <a:t>Dr. med Evelin G. Lindner</a:t>
            </a:r>
          </a:p>
        </p:txBody>
      </p:sp>
      <p:sp>
        <p:nvSpPr>
          <p:cNvPr id="445444" name="Rectangle 2"/>
          <p:cNvSpPr>
            <a:spLocks noGrp="1" noRot="1" noChangeAspect="1" noChangeArrowheads="1" noTextEdit="1"/>
          </p:cNvSpPr>
          <p:nvPr>
            <p:ph type="sldImg"/>
          </p:nvPr>
        </p:nvSpPr>
        <p:spPr>
          <a:xfrm>
            <a:off x="1265238" y="725488"/>
            <a:ext cx="4783137" cy="3587750"/>
          </a:xfrm>
          <a:ln cap="flat"/>
        </p:spPr>
      </p:sp>
      <p:sp>
        <p:nvSpPr>
          <p:cNvPr id="445445" name="Rectangle 3"/>
          <p:cNvSpPr>
            <a:spLocks noGrp="1" noChangeArrowheads="1"/>
          </p:cNvSpPr>
          <p:nvPr>
            <p:ph type="body" idx="1"/>
          </p:nvPr>
        </p:nvSpPr>
        <p:spPr>
          <a:noFill/>
          <a:ln/>
        </p:spPr>
        <p:txBody>
          <a:bodyPr/>
          <a:lstStyle/>
          <a:p>
            <a:pPr indent="0"/>
            <a:r>
              <a:rPr lang="fr-FR" sz="1800" dirty="0">
                <a:effectLst/>
                <a:latin typeface="Times New Roman" panose="02020603050405020304" pitchFamily="18" charset="0"/>
                <a:ea typeface="Calibri" panose="020F0502020204030204" pitchFamily="34" charset="0"/>
              </a:rPr>
              <a:t>Dans mes écrits, j’essaie de relier des disciplines distinctes et de surmonter le cloisonnement du milieu universitaire en m’efforçant de comprendre les messages fondamentaux de divers domaines de la recherche universitaire, puis de rassembler ces messages à différents niveaux d’abstraction, en utilisant l’approche idéale du sociologue Max Weber, afin de les reconstruire sous l’angle de la dignité et de l’humiliation. Jusqu’à présent, j’ai fait cela avec la guerre, le génocide et le terrorisme (2000, 2017), les conflits internationaux (2006 et 2009, traduits en chinois en 2019), le genre et la sécurité (2010) et l’économie (2012, traduit en brésilien- portugais en 2016).</a:t>
            </a:r>
            <a:endParaRPr lang="en-US" sz="1800" dirty="0">
              <a:effectLst/>
              <a:latin typeface="Times New Roman" panose="02020603050405020304" pitchFamily="18" charset="0"/>
              <a:ea typeface="Calibri" panose="020F0502020204030204" pitchFamily="34" charset="0"/>
            </a:endParaRPr>
          </a:p>
          <a:p>
            <a:pPr indent="180340"/>
            <a:r>
              <a:rPr lang="fr-FR" sz="1800" dirty="0">
                <a:effectLst/>
                <a:latin typeface="Times New Roman" panose="02020603050405020304" pitchFamily="18" charset="0"/>
                <a:ea typeface="Calibri" panose="020F0502020204030204" pitchFamily="34" charset="0"/>
              </a:rPr>
              <a:t> Si vous m’envoyez un e-mail, je peux vous envoyer des copies de révision de mes livres.</a:t>
            </a: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536944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3"/>
          <p:cNvSpPr>
            <a:spLocks noGrp="1" noChangeArrowheads="1"/>
          </p:cNvSpPr>
          <p:nvPr>
            <p:ph type="dt" sz="quarter" idx="1"/>
          </p:nvPr>
        </p:nvSpPr>
        <p:spPr>
          <a:noFill/>
        </p:spPr>
        <p:txBody>
          <a:bodyPr/>
          <a:lstStyle/>
          <a:p>
            <a:fld id="{FE4A098E-A4A8-4A28-9A82-556CD3E8D192}" type="datetime1">
              <a:rPr lang="en-GB" smtClean="0"/>
              <a:t>13/12/2022</a:t>
            </a:fld>
            <a:endParaRPr lang="en-GB"/>
          </a:p>
        </p:txBody>
      </p:sp>
      <p:sp>
        <p:nvSpPr>
          <p:cNvPr id="524291" name="Rectangle 6"/>
          <p:cNvSpPr>
            <a:spLocks noGrp="1" noChangeArrowheads="1"/>
          </p:cNvSpPr>
          <p:nvPr>
            <p:ph type="ftr" sz="quarter" idx="4"/>
          </p:nvPr>
        </p:nvSpPr>
        <p:spPr>
          <a:noFill/>
        </p:spPr>
        <p:txBody>
          <a:bodyPr/>
          <a:lstStyle/>
          <a:p>
            <a:r>
              <a:rPr lang="en-GB"/>
              <a:t>Dr. med Evelin G. Lindner</a:t>
            </a:r>
          </a:p>
        </p:txBody>
      </p:sp>
      <p:sp>
        <p:nvSpPr>
          <p:cNvPr id="524292" name="Rectangle 2"/>
          <p:cNvSpPr>
            <a:spLocks noGrp="1" noRot="1" noChangeAspect="1" noChangeArrowheads="1" noTextEdit="1"/>
          </p:cNvSpPr>
          <p:nvPr>
            <p:ph type="sldImg"/>
          </p:nvPr>
        </p:nvSpPr>
        <p:spPr>
          <a:xfrm>
            <a:off x="1265238" y="725488"/>
            <a:ext cx="4783137" cy="3587750"/>
          </a:xfrm>
          <a:ln cap="flat"/>
        </p:spPr>
      </p:sp>
      <p:sp>
        <p:nvSpPr>
          <p:cNvPr id="524293" name="Rectangle 3"/>
          <p:cNvSpPr>
            <a:spLocks noGrp="1" noChangeArrowheads="1"/>
          </p:cNvSpPr>
          <p:nvPr>
            <p:ph type="body" idx="1"/>
          </p:nvPr>
        </p:nvSpPr>
        <p:spPr>
          <a:noFill/>
          <a:ln/>
        </p:spPr>
        <p:txBody>
          <a:bodyPr/>
          <a:lstStyle/>
          <a:p>
            <a:pPr algn="l">
              <a:defRPr/>
            </a:pPr>
            <a:r>
              <a:rPr lang="en-GB" noProof="0" dirty="0" err="1">
                <a:effectLst>
                  <a:outerShdw blurRad="38100" dist="38100" dir="2700000" algn="tl">
                    <a:srgbClr val="000000">
                      <a:alpha val="43137"/>
                    </a:srgbClr>
                  </a:outerShdw>
                </a:effectLst>
              </a:rPr>
              <a:t>Mes</a:t>
            </a:r>
            <a:r>
              <a:rPr lang="en-GB" noProof="0" dirty="0">
                <a:effectLst>
                  <a:outerShdw blurRad="38100" dist="38100" dir="2700000" algn="tl">
                    <a:srgbClr val="000000">
                      <a:alpha val="43137"/>
                    </a:srgbClr>
                  </a:outerShdw>
                </a:effectLst>
              </a:rPr>
              <a:t> premiers livres…</a:t>
            </a:r>
          </a:p>
        </p:txBody>
      </p:sp>
    </p:spTree>
    <p:extLst>
      <p:ext uri="{BB962C8B-B14F-4D97-AF65-F5344CB8AC3E}">
        <p14:creationId xmlns:p14="http://schemas.microsoft.com/office/powerpoint/2010/main" val="30823740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3"/>
          <p:cNvSpPr>
            <a:spLocks noGrp="1" noChangeArrowheads="1"/>
          </p:cNvSpPr>
          <p:nvPr>
            <p:ph type="dt" sz="quarter" idx="1"/>
          </p:nvPr>
        </p:nvSpPr>
        <p:spPr>
          <a:noFill/>
        </p:spPr>
        <p:txBody>
          <a:bodyPr/>
          <a:lstStyle/>
          <a:p>
            <a:fld id="{B0600A0A-622A-44AD-B69B-FB14AD94805C}" type="datetime1">
              <a:rPr lang="en-GB" smtClean="0">
                <a:solidFill>
                  <a:srgbClr val="000000"/>
                </a:solidFill>
              </a:rPr>
              <a:pPr/>
              <a:t>13/12/2022</a:t>
            </a:fld>
            <a:endParaRPr lang="en-GB">
              <a:solidFill>
                <a:srgbClr val="000000"/>
              </a:solidFill>
            </a:endParaRPr>
          </a:p>
        </p:txBody>
      </p:sp>
      <p:sp>
        <p:nvSpPr>
          <p:cNvPr id="492547" name="Rectangle 6"/>
          <p:cNvSpPr>
            <a:spLocks noGrp="1" noChangeArrowheads="1"/>
          </p:cNvSpPr>
          <p:nvPr>
            <p:ph type="ftr" sz="quarter" idx="4"/>
          </p:nvPr>
        </p:nvSpPr>
        <p:spPr>
          <a:noFill/>
        </p:spPr>
        <p:txBody>
          <a:bodyPr/>
          <a:lstStyle/>
          <a:p>
            <a:r>
              <a:rPr lang="en-GB">
                <a:solidFill>
                  <a:srgbClr val="000000"/>
                </a:solidFill>
              </a:rPr>
              <a:t>Dr. med Evelin G. Lindner</a:t>
            </a:r>
          </a:p>
        </p:txBody>
      </p:sp>
      <p:sp>
        <p:nvSpPr>
          <p:cNvPr id="492548" name="Rectangle 2"/>
          <p:cNvSpPr>
            <a:spLocks noGrp="1" noRot="1" noChangeAspect="1" noChangeArrowheads="1" noTextEdit="1"/>
          </p:cNvSpPr>
          <p:nvPr>
            <p:ph type="sldImg"/>
          </p:nvPr>
        </p:nvSpPr>
        <p:spPr>
          <a:xfrm>
            <a:off x="1265238" y="725488"/>
            <a:ext cx="4783137" cy="3587750"/>
          </a:xfrm>
          <a:ln/>
        </p:spPr>
      </p:sp>
      <p:sp>
        <p:nvSpPr>
          <p:cNvPr id="492549" name="Rectangle 3"/>
          <p:cNvSpPr>
            <a:spLocks noGrp="1" noChangeArrowheads="1"/>
          </p:cNvSpPr>
          <p:nvPr>
            <p:ph type="body" idx="1"/>
          </p:nvPr>
        </p:nvSpPr>
        <p:spPr>
          <a:noFill/>
          <a:ln/>
        </p:spPr>
        <p:txBody>
          <a:bodyPr/>
          <a:lstStyle/>
          <a:p>
            <a:r>
              <a:rPr lang="fr-FR" dirty="0"/>
              <a:t>…traduit en chinois par un petit groupe de volontaires...</a:t>
            </a:r>
            <a:endParaRPr lang="nb-NO" dirty="0"/>
          </a:p>
        </p:txBody>
      </p:sp>
    </p:spTree>
    <p:extLst>
      <p:ext uri="{BB962C8B-B14F-4D97-AF65-F5344CB8AC3E}">
        <p14:creationId xmlns:p14="http://schemas.microsoft.com/office/powerpoint/2010/main" val="9745544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3"/>
          <p:cNvSpPr>
            <a:spLocks noGrp="1" noChangeArrowheads="1"/>
          </p:cNvSpPr>
          <p:nvPr>
            <p:ph type="dt" sz="quarter" idx="1"/>
          </p:nvPr>
        </p:nvSpPr>
        <p:spPr>
          <a:noFill/>
        </p:spPr>
        <p:txBody>
          <a:bodyPr/>
          <a:lstStyle/>
          <a:p>
            <a:fld id="{34C89380-721B-48B4-9B20-AE55F7002177}" type="datetime1">
              <a:rPr lang="en-GB" smtClean="0"/>
              <a:t>13/12/2022</a:t>
            </a:fld>
            <a:endParaRPr lang="en-GB"/>
          </a:p>
        </p:txBody>
      </p:sp>
      <p:sp>
        <p:nvSpPr>
          <p:cNvPr id="524291" name="Rectangle 6"/>
          <p:cNvSpPr>
            <a:spLocks noGrp="1" noChangeArrowheads="1"/>
          </p:cNvSpPr>
          <p:nvPr>
            <p:ph type="ftr" sz="quarter" idx="4"/>
          </p:nvPr>
        </p:nvSpPr>
        <p:spPr>
          <a:noFill/>
        </p:spPr>
        <p:txBody>
          <a:bodyPr/>
          <a:lstStyle/>
          <a:p>
            <a:r>
              <a:rPr lang="en-GB"/>
              <a:t>Dr. med Evelin G. Lindner</a:t>
            </a:r>
          </a:p>
        </p:txBody>
      </p:sp>
      <p:sp>
        <p:nvSpPr>
          <p:cNvPr id="524292" name="Rectangle 2"/>
          <p:cNvSpPr>
            <a:spLocks noGrp="1" noRot="1" noChangeAspect="1" noChangeArrowheads="1" noTextEdit="1"/>
          </p:cNvSpPr>
          <p:nvPr>
            <p:ph type="sldImg"/>
          </p:nvPr>
        </p:nvSpPr>
        <p:spPr>
          <a:xfrm>
            <a:off x="1265238" y="725488"/>
            <a:ext cx="4783137" cy="3587750"/>
          </a:xfrm>
          <a:ln cap="flat"/>
        </p:spPr>
      </p:sp>
      <p:sp>
        <p:nvSpPr>
          <p:cNvPr id="524293" name="Rectangle 3"/>
          <p:cNvSpPr>
            <a:spLocks noGrp="1" noChangeArrowheads="1"/>
          </p:cNvSpPr>
          <p:nvPr>
            <p:ph type="body" idx="1"/>
          </p:nvPr>
        </p:nvSpPr>
        <p:spPr>
          <a:noFill/>
          <a:ln/>
        </p:spPr>
        <p:txBody>
          <a:bodyPr/>
          <a:lstStyle/>
          <a:p>
            <a:pPr algn="l">
              <a:defRPr/>
            </a:pPr>
            <a:r>
              <a:rPr lang="fr-FR" dirty="0"/>
              <a:t>Mon troisième et quatrième livre…</a:t>
            </a:r>
            <a:endParaRPr lang="en-GB" noProof="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15640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3"/>
          <p:cNvSpPr>
            <a:spLocks noGrp="1" noChangeArrowheads="1"/>
          </p:cNvSpPr>
          <p:nvPr>
            <p:ph type="dt" sz="quarter" idx="1"/>
          </p:nvPr>
        </p:nvSpPr>
        <p:spPr>
          <a:noFill/>
        </p:spPr>
        <p:txBody>
          <a:bodyPr/>
          <a:lstStyle/>
          <a:p>
            <a:fld id="{B0600A0A-622A-44AD-B69B-FB14AD94805C}" type="datetime1">
              <a:rPr lang="en-GB" smtClean="0">
                <a:solidFill>
                  <a:srgbClr val="000000"/>
                </a:solidFill>
              </a:rPr>
              <a:pPr/>
              <a:t>13/12/2022</a:t>
            </a:fld>
            <a:endParaRPr lang="en-GB">
              <a:solidFill>
                <a:srgbClr val="000000"/>
              </a:solidFill>
            </a:endParaRPr>
          </a:p>
        </p:txBody>
      </p:sp>
      <p:sp>
        <p:nvSpPr>
          <p:cNvPr id="492547" name="Rectangle 6"/>
          <p:cNvSpPr>
            <a:spLocks noGrp="1" noChangeArrowheads="1"/>
          </p:cNvSpPr>
          <p:nvPr>
            <p:ph type="ftr" sz="quarter" idx="4"/>
          </p:nvPr>
        </p:nvSpPr>
        <p:spPr>
          <a:noFill/>
        </p:spPr>
        <p:txBody>
          <a:bodyPr/>
          <a:lstStyle/>
          <a:p>
            <a:r>
              <a:rPr lang="en-GB">
                <a:solidFill>
                  <a:srgbClr val="000000"/>
                </a:solidFill>
              </a:rPr>
              <a:t>Dr. med Evelin G. Lindner</a:t>
            </a:r>
          </a:p>
        </p:txBody>
      </p:sp>
      <p:sp>
        <p:nvSpPr>
          <p:cNvPr id="492548" name="Rectangle 2"/>
          <p:cNvSpPr>
            <a:spLocks noGrp="1" noRot="1" noChangeAspect="1" noChangeArrowheads="1" noTextEdit="1"/>
          </p:cNvSpPr>
          <p:nvPr>
            <p:ph type="sldImg"/>
          </p:nvPr>
        </p:nvSpPr>
        <p:spPr>
          <a:xfrm>
            <a:off x="1265238" y="725488"/>
            <a:ext cx="4783137" cy="3587750"/>
          </a:xfrm>
          <a:ln/>
        </p:spPr>
      </p:sp>
      <p:sp>
        <p:nvSpPr>
          <p:cNvPr id="492549" name="Rectangle 3"/>
          <p:cNvSpPr>
            <a:spLocks noGrp="1" noChangeArrowheads="1"/>
          </p:cNvSpPr>
          <p:nvPr>
            <p:ph type="body" idx="1"/>
          </p:nvPr>
        </p:nvSpPr>
        <p:spPr>
          <a:noFill/>
          <a:ln/>
        </p:spPr>
        <p:txBody>
          <a:bodyPr/>
          <a:lstStyle/>
          <a:p>
            <a:r>
              <a:rPr lang="fr-FR" dirty="0"/>
              <a:t>J’écris aussi en norvégien et en allemand, malheureusement trop peu en français...</a:t>
            </a:r>
            <a:endParaRPr lang="nb-NO" dirty="0"/>
          </a:p>
        </p:txBody>
      </p:sp>
    </p:spTree>
    <p:extLst>
      <p:ext uri="{BB962C8B-B14F-4D97-AF65-F5344CB8AC3E}">
        <p14:creationId xmlns:p14="http://schemas.microsoft.com/office/powerpoint/2010/main" val="5930210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3"/>
          <p:cNvSpPr>
            <a:spLocks noGrp="1" noChangeArrowheads="1"/>
          </p:cNvSpPr>
          <p:nvPr>
            <p:ph type="dt" sz="quarter" idx="1"/>
          </p:nvPr>
        </p:nvSpPr>
        <p:spPr>
          <a:noFill/>
        </p:spPr>
        <p:txBody>
          <a:bodyPr/>
          <a:lstStyle/>
          <a:p>
            <a:fld id="{064B1C67-CFC1-49FD-A228-6C9B780C9ABE}" type="datetime1">
              <a:rPr lang="en-GB" smtClean="0">
                <a:solidFill>
                  <a:srgbClr val="000000"/>
                </a:solidFill>
              </a:rPr>
              <a:pPr/>
              <a:t>13/12/2022</a:t>
            </a:fld>
            <a:endParaRPr lang="en-GB">
              <a:solidFill>
                <a:srgbClr val="000000"/>
              </a:solidFill>
            </a:endParaRPr>
          </a:p>
        </p:txBody>
      </p:sp>
      <p:sp>
        <p:nvSpPr>
          <p:cNvPr id="524291" name="Rectangle 6"/>
          <p:cNvSpPr>
            <a:spLocks noGrp="1" noChangeArrowheads="1"/>
          </p:cNvSpPr>
          <p:nvPr>
            <p:ph type="ftr" sz="quarter" idx="4"/>
          </p:nvPr>
        </p:nvSpPr>
        <p:spPr>
          <a:noFill/>
        </p:spPr>
        <p:txBody>
          <a:bodyPr/>
          <a:lstStyle/>
          <a:p>
            <a:r>
              <a:rPr lang="en-GB">
                <a:solidFill>
                  <a:srgbClr val="000000"/>
                </a:solidFill>
              </a:rPr>
              <a:t>Dr. med Evelin G. Lindner</a:t>
            </a:r>
          </a:p>
        </p:txBody>
      </p:sp>
      <p:sp>
        <p:nvSpPr>
          <p:cNvPr id="524292" name="Rectangle 2"/>
          <p:cNvSpPr>
            <a:spLocks noGrp="1" noRot="1" noChangeAspect="1" noChangeArrowheads="1" noTextEdit="1"/>
          </p:cNvSpPr>
          <p:nvPr>
            <p:ph type="sldImg"/>
          </p:nvPr>
        </p:nvSpPr>
        <p:spPr>
          <a:xfrm>
            <a:off x="1265238" y="725488"/>
            <a:ext cx="4783137" cy="3587750"/>
          </a:xfrm>
          <a:ln cap="flat"/>
        </p:spPr>
      </p:sp>
      <p:sp>
        <p:nvSpPr>
          <p:cNvPr id="524293" name="Rectangle 3"/>
          <p:cNvSpPr>
            <a:spLocks noGrp="1" noChangeArrowheads="1"/>
          </p:cNvSpPr>
          <p:nvPr>
            <p:ph type="body" idx="1"/>
          </p:nvPr>
        </p:nvSpPr>
        <p:spPr>
          <a:noFill/>
          <a:ln/>
        </p:spPr>
        <p:txBody>
          <a:bodyPr/>
          <a:lstStyle/>
          <a:p>
            <a:pPr algn="l">
              <a:defRPr/>
            </a:pPr>
            <a:r>
              <a:rPr lang="fr-FR" noProof="0" dirty="0">
                <a:effectLst>
                  <a:outerShdw blurRad="38100" dist="38100" dir="2700000" algn="tl">
                    <a:srgbClr val="000000">
                      <a:alpha val="43137"/>
                    </a:srgbClr>
                  </a:outerShdw>
                </a:effectLst>
              </a:rPr>
              <a:t>Mon cinquième livre est sorti en 2017...</a:t>
            </a:r>
            <a:endParaRPr lang="en-GB" noProof="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952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25488"/>
            <a:ext cx="4783137" cy="3587750"/>
          </a:xfrm>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fld id="{D987F1C0-C9D3-48CD-96B8-59A8B2141B10}" type="datetime1">
              <a:rPr lang="en-GB" smtClean="0"/>
              <a:t>13/12/2022</a:t>
            </a:fld>
            <a:endParaRPr lang="en-GB"/>
          </a:p>
        </p:txBody>
      </p:sp>
      <p:sp>
        <p:nvSpPr>
          <p:cNvPr id="5" name="Footer Placeholder 4"/>
          <p:cNvSpPr>
            <a:spLocks noGrp="1"/>
          </p:cNvSpPr>
          <p:nvPr>
            <p:ph type="ftr" sz="quarter" idx="11"/>
          </p:nvPr>
        </p:nvSpPr>
        <p:spPr/>
        <p:txBody>
          <a:bodyPr/>
          <a:lstStyle/>
          <a:p>
            <a:pPr>
              <a:defRPr/>
            </a:pPr>
            <a:r>
              <a:rPr lang="en-GB"/>
              <a:t>Dr. med Evelin G. Lindner</a:t>
            </a:r>
          </a:p>
        </p:txBody>
      </p:sp>
      <p:sp>
        <p:nvSpPr>
          <p:cNvPr id="6" name="Slide Number Placeholder 5"/>
          <p:cNvSpPr>
            <a:spLocks noGrp="1"/>
          </p:cNvSpPr>
          <p:nvPr>
            <p:ph type="sldNum" sz="quarter" idx="12"/>
          </p:nvPr>
        </p:nvSpPr>
        <p:spPr/>
        <p:txBody>
          <a:bodyPr/>
          <a:lstStyle/>
          <a:p>
            <a:pPr>
              <a:defRPr/>
            </a:pPr>
            <a:fld id="{1E5BB41D-4F1D-40D4-8289-FC16AAE4DCEE}" type="slidenum">
              <a:rPr lang="en-GB" smtClean="0"/>
              <a:pPr>
                <a:defRPr/>
              </a:pPr>
              <a:t>5</a:t>
            </a:fld>
            <a:endParaRPr lang="en-GB"/>
          </a:p>
        </p:txBody>
      </p:sp>
    </p:spTree>
    <p:extLst>
      <p:ext uri="{BB962C8B-B14F-4D97-AF65-F5344CB8AC3E}">
        <p14:creationId xmlns:p14="http://schemas.microsoft.com/office/powerpoint/2010/main" val="34810855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3"/>
          <p:cNvSpPr>
            <a:spLocks noGrp="1" noChangeArrowheads="1"/>
          </p:cNvSpPr>
          <p:nvPr>
            <p:ph type="dt" sz="quarter" idx="1"/>
          </p:nvPr>
        </p:nvSpPr>
        <p:spPr>
          <a:noFill/>
        </p:spPr>
        <p:txBody>
          <a:bodyPr/>
          <a:lstStyle/>
          <a:p>
            <a:fld id="{741EA8CD-6184-4A24-8649-3E469C417F48}" type="datetime1">
              <a:rPr lang="en-GB" smtClean="0">
                <a:solidFill>
                  <a:srgbClr val="000000"/>
                </a:solidFill>
              </a:rPr>
              <a:pPr/>
              <a:t>13/12/2022</a:t>
            </a:fld>
            <a:endParaRPr lang="en-GB" dirty="0">
              <a:solidFill>
                <a:srgbClr val="000000"/>
              </a:solidFill>
            </a:endParaRPr>
          </a:p>
        </p:txBody>
      </p:sp>
      <p:sp>
        <p:nvSpPr>
          <p:cNvPr id="444419" name="Rectangle 6"/>
          <p:cNvSpPr>
            <a:spLocks noGrp="1" noChangeArrowheads="1"/>
          </p:cNvSpPr>
          <p:nvPr>
            <p:ph type="ftr" sz="quarter" idx="4"/>
          </p:nvPr>
        </p:nvSpPr>
        <p:spPr>
          <a:noFill/>
        </p:spPr>
        <p:txBody>
          <a:bodyPr/>
          <a:lstStyle/>
          <a:p>
            <a:r>
              <a:rPr lang="en-GB" dirty="0">
                <a:solidFill>
                  <a:srgbClr val="000000"/>
                </a:solidFill>
              </a:rPr>
              <a:t>Dr. med Evelin G. Lindner</a:t>
            </a:r>
          </a:p>
        </p:txBody>
      </p:sp>
      <p:sp>
        <p:nvSpPr>
          <p:cNvPr id="444420" name="Rectangle 2"/>
          <p:cNvSpPr>
            <a:spLocks noGrp="1" noRot="1" noChangeAspect="1" noChangeArrowheads="1" noTextEdit="1"/>
          </p:cNvSpPr>
          <p:nvPr>
            <p:ph type="sldImg"/>
          </p:nvPr>
        </p:nvSpPr>
        <p:spPr>
          <a:xfrm>
            <a:off x="1265238" y="725488"/>
            <a:ext cx="4783137" cy="3587750"/>
          </a:xfrm>
          <a:ln cap="flat"/>
        </p:spPr>
      </p:sp>
      <p:sp>
        <p:nvSpPr>
          <p:cNvPr id="444421" name="Rectangle 3"/>
          <p:cNvSpPr>
            <a:spLocks noGrp="1" noChangeArrowheads="1"/>
          </p:cNvSpPr>
          <p:nvPr>
            <p:ph type="body" idx="1"/>
          </p:nvPr>
        </p:nvSpPr>
        <p:spPr>
          <a:noFill/>
          <a:ln/>
        </p:spPr>
        <p:txBody>
          <a:bodyPr/>
          <a:lstStyle/>
          <a:p>
            <a:r>
              <a:rPr lang="fr-FR" dirty="0"/>
              <a:t>Ce livre sort ces jours-ci. Son titre est </a:t>
            </a:r>
            <a:r>
              <a:rPr lang="fr-FR" i="1" dirty="0"/>
              <a:t>De l'humiliation à la dignité : Pour un avenir de solidarité mondiale</a:t>
            </a:r>
            <a:endParaRPr lang="de-DE" i="1" dirty="0"/>
          </a:p>
        </p:txBody>
      </p:sp>
    </p:spTree>
    <p:extLst>
      <p:ext uri="{BB962C8B-B14F-4D97-AF65-F5344CB8AC3E}">
        <p14:creationId xmlns:p14="http://schemas.microsoft.com/office/powerpoint/2010/main" val="9623079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3"/>
          <p:cNvSpPr>
            <a:spLocks noGrp="1" noChangeArrowheads="1"/>
          </p:cNvSpPr>
          <p:nvPr>
            <p:ph type="dt" sz="quarter" idx="1"/>
          </p:nvPr>
        </p:nvSpPr>
        <p:spPr>
          <a:noFill/>
        </p:spPr>
        <p:txBody>
          <a:bodyPr/>
          <a:lstStyle/>
          <a:p>
            <a:fld id="{0AC75396-7F8C-472C-923D-4B8754357272}" type="datetime1">
              <a:rPr lang="en-GB" smtClean="0"/>
              <a:t>13/12/2022</a:t>
            </a:fld>
            <a:endParaRPr lang="en-GB"/>
          </a:p>
        </p:txBody>
      </p:sp>
      <p:sp>
        <p:nvSpPr>
          <p:cNvPr id="775171" name="Rectangle 6"/>
          <p:cNvSpPr>
            <a:spLocks noGrp="1" noChangeArrowheads="1"/>
          </p:cNvSpPr>
          <p:nvPr>
            <p:ph type="ftr" sz="quarter" idx="4"/>
          </p:nvPr>
        </p:nvSpPr>
        <p:spPr>
          <a:noFill/>
        </p:spPr>
        <p:txBody>
          <a:bodyPr/>
          <a:lstStyle/>
          <a:p>
            <a:r>
              <a:rPr lang="en-GB"/>
              <a:t>Dr. med Evelin G. Lindner</a:t>
            </a:r>
          </a:p>
        </p:txBody>
      </p:sp>
      <p:sp>
        <p:nvSpPr>
          <p:cNvPr id="775172" name="Rectangle 2"/>
          <p:cNvSpPr>
            <a:spLocks noGrp="1" noRot="1" noChangeAspect="1" noChangeArrowheads="1" noTextEdit="1"/>
          </p:cNvSpPr>
          <p:nvPr>
            <p:ph type="sldImg"/>
          </p:nvPr>
        </p:nvSpPr>
        <p:spPr>
          <a:xfrm>
            <a:off x="1265238" y="725488"/>
            <a:ext cx="4783137" cy="3587750"/>
          </a:xfrm>
          <a:ln/>
        </p:spPr>
      </p:sp>
      <p:sp>
        <p:nvSpPr>
          <p:cNvPr id="775173" name="Rectangle 3"/>
          <p:cNvSpPr>
            <a:spLocks noGrp="1" noChangeArrowheads="1"/>
          </p:cNvSpPr>
          <p:nvPr>
            <p:ph type="body" idx="1"/>
          </p:nvPr>
        </p:nvSpPr>
        <p:spPr>
          <a:noFill/>
          <a:ln/>
        </p:spPr>
        <p:txBody>
          <a:bodyPr/>
          <a:lstStyle/>
          <a:p>
            <a:r>
              <a:rPr lang="fr-FR" dirty="0"/>
              <a:t>Un très grand merci à vous tous non seulement pour m’avoir écouté avec tant de patience et de gentillesse, mais aussi pour avoir fait un effort pour comprendre même ce que j’aurais pu mal exprimer.</a:t>
            </a:r>
          </a:p>
          <a:p>
            <a:r>
              <a:rPr lang="fr-FR" dirty="0"/>
              <a:t>Un très grand merci !</a:t>
            </a:r>
            <a:endParaRPr lang="en-US" dirty="0"/>
          </a:p>
        </p:txBody>
      </p:sp>
    </p:spTree>
    <p:extLst>
      <p:ext uri="{BB962C8B-B14F-4D97-AF65-F5344CB8AC3E}">
        <p14:creationId xmlns:p14="http://schemas.microsoft.com/office/powerpoint/2010/main" val="16562518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6"/>
          <p:cNvSpPr>
            <a:spLocks noGrp="1" noChangeArrowheads="1"/>
          </p:cNvSpPr>
          <p:nvPr>
            <p:ph type="ftr" sz="quarter" idx="4"/>
          </p:nvPr>
        </p:nvSpPr>
        <p:spPr>
          <a:noFill/>
        </p:spPr>
        <p:txBody>
          <a:bodyPr/>
          <a:lstStyle/>
          <a:p>
            <a:pPr marL="0" marR="0" lvl="0" indent="0" algn="l" defTabSz="792937" rtl="0" eaLnBrk="0" fontAlgn="base" latinLnBrk="0" hangingPunct="0">
              <a:lnSpc>
                <a:spcPct val="100000"/>
              </a:lnSpc>
              <a:spcBef>
                <a:spcPct val="0"/>
              </a:spcBef>
              <a:spcAft>
                <a:spcPct val="0"/>
              </a:spcAft>
              <a:buClrTx/>
              <a:buSzTx/>
              <a:buFontTx/>
              <a:buNone/>
              <a:tabLst/>
              <a:defRPr/>
            </a:pPr>
            <a:r>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t>Dr. psychol. Dr. med Evelin G. Lindner</a:t>
            </a:r>
          </a:p>
        </p:txBody>
      </p:sp>
      <p:sp>
        <p:nvSpPr>
          <p:cNvPr id="394244" name="Rectangle 2"/>
          <p:cNvSpPr>
            <a:spLocks noGrp="1" noRot="1" noChangeAspect="1" noChangeArrowheads="1" noTextEdit="1"/>
          </p:cNvSpPr>
          <p:nvPr>
            <p:ph type="sldImg"/>
          </p:nvPr>
        </p:nvSpPr>
        <p:spPr>
          <a:xfrm>
            <a:off x="1265238" y="725488"/>
            <a:ext cx="4783137" cy="3587750"/>
          </a:xfrm>
          <a:ln cap="flat"/>
        </p:spPr>
      </p:sp>
      <p:sp>
        <p:nvSpPr>
          <p:cNvPr id="394245" name="Rectangle 3"/>
          <p:cNvSpPr>
            <a:spLocks noGrp="1" noChangeArrowheads="1"/>
          </p:cNvSpPr>
          <p:nvPr>
            <p:ph type="body" idx="1"/>
          </p:nvPr>
        </p:nvSpPr>
        <p:spPr>
          <a:noFill/>
          <a:ln/>
        </p:spPr>
        <p:txBody>
          <a:bodyPr/>
          <a:lstStyle/>
          <a:p>
            <a:endParaRPr lang="de-DE" dirty="0"/>
          </a:p>
        </p:txBody>
      </p:sp>
    </p:spTree>
    <p:extLst>
      <p:ext uri="{BB962C8B-B14F-4D97-AF65-F5344CB8AC3E}">
        <p14:creationId xmlns:p14="http://schemas.microsoft.com/office/powerpoint/2010/main" val="414662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3"/>
          <p:cNvSpPr>
            <a:spLocks noGrp="1" noChangeArrowheads="1"/>
          </p:cNvSpPr>
          <p:nvPr>
            <p:ph type="dt" sz="quarter" idx="1"/>
          </p:nvPr>
        </p:nvSpPr>
        <p:spPr>
          <a:noFill/>
        </p:spPr>
        <p:txBody>
          <a:bodyPr/>
          <a:lstStyle/>
          <a:p>
            <a:fld id="{A75EC7C5-C944-4AEC-A59E-A00BAD2F4AE3}" type="datetime1">
              <a:rPr lang="en-GB" smtClean="0"/>
              <a:t>13/12/2022</a:t>
            </a:fld>
            <a:endParaRPr lang="en-GB"/>
          </a:p>
        </p:txBody>
      </p:sp>
      <p:sp>
        <p:nvSpPr>
          <p:cNvPr id="398339" name="Rectangle 6"/>
          <p:cNvSpPr>
            <a:spLocks noGrp="1" noChangeArrowheads="1"/>
          </p:cNvSpPr>
          <p:nvPr>
            <p:ph type="ftr" sz="quarter" idx="4"/>
          </p:nvPr>
        </p:nvSpPr>
        <p:spPr>
          <a:noFill/>
        </p:spPr>
        <p:txBody>
          <a:bodyPr/>
          <a:lstStyle/>
          <a:p>
            <a:r>
              <a:rPr lang="en-GB"/>
              <a:t>Dr. med Evelin G. Lindner</a:t>
            </a:r>
          </a:p>
        </p:txBody>
      </p:sp>
      <p:sp>
        <p:nvSpPr>
          <p:cNvPr id="398340" name="Rectangle 2"/>
          <p:cNvSpPr>
            <a:spLocks noGrp="1" noRot="1" noChangeAspect="1" noChangeArrowheads="1" noTextEdit="1"/>
          </p:cNvSpPr>
          <p:nvPr>
            <p:ph type="sldImg"/>
          </p:nvPr>
        </p:nvSpPr>
        <p:spPr>
          <a:xfrm>
            <a:off x="1265238" y="725488"/>
            <a:ext cx="4783137" cy="3587750"/>
          </a:xfrm>
          <a:ln cap="flat"/>
        </p:spPr>
      </p:sp>
      <p:sp>
        <p:nvSpPr>
          <p:cNvPr id="398341" name="Rectangle 3"/>
          <p:cNvSpPr>
            <a:spLocks noGrp="1" noChangeArrowheads="1"/>
          </p:cNvSpPr>
          <p:nvPr>
            <p:ph type="body" idx="1"/>
          </p:nvPr>
        </p:nvSpPr>
        <p:spPr>
          <a:noFill/>
          <a:ln/>
        </p:spPr>
        <p:txBody>
          <a:bodyPr/>
          <a:lstStyle/>
          <a:p>
            <a:pPr indent="0"/>
            <a:r>
              <a:rPr lang="fr-FR" sz="1800" dirty="0">
                <a:solidFill>
                  <a:srgbClr val="FFC000"/>
                </a:solidFill>
                <a:effectLst/>
                <a:latin typeface="Times New Roman" panose="02020603050405020304" pitchFamily="18" charset="0"/>
                <a:ea typeface="Calibri" panose="020F0502020204030204" pitchFamily="34" charset="0"/>
              </a:rPr>
              <a:t>Je porte donc deux casquettes dans la mesure où je convoque notre communauté mondiale, je suis quelqu’un qui crée l’unité, et d’un autre côté, je suis chercheuse. à mon propre compte, </a:t>
            </a:r>
            <a:r>
              <a:rPr lang="fr-FR" sz="1200" dirty="0">
                <a:effectLst/>
                <a:latin typeface="Times New Roman" panose="02020603050405020304" pitchFamily="18" charset="0"/>
                <a:ea typeface="Calibri" panose="020F0502020204030204" pitchFamily="34" charset="0"/>
              </a:rPr>
              <a:t>et de cette façon, je fais partie de la diversité de notre communauté.</a:t>
            </a:r>
            <a:endParaRPr lang="en-US" sz="1200" dirty="0">
              <a:effectLst/>
              <a:latin typeface="Times New Roman" panose="02020603050405020304" pitchFamily="18" charset="0"/>
              <a:ea typeface="Calibri" panose="020F0502020204030204" pitchFamily="34" charset="0"/>
            </a:endParaRPr>
          </a:p>
          <a:p>
            <a:r>
              <a:rPr lang="fr-FR" sz="1200" dirty="0">
                <a:effectLst/>
                <a:latin typeface="Times New Roman" panose="02020603050405020304" pitchFamily="18" charset="0"/>
                <a:ea typeface="Calibri" panose="020F0502020204030204" pitchFamily="34" charset="0"/>
              </a:rPr>
              <a:t>Je vis et enseigne dans le monde entier, affilié à l’Université d’Oslo depuis 1997, à l’Université de Columbia à New York depuis 2001 et depuis 2003 à la Maison des Sciences de l’Homme à Paris.</a:t>
            </a:r>
            <a:endParaRPr lang="nb-NO" dirty="0"/>
          </a:p>
          <a:p>
            <a:pPr indent="180340"/>
            <a:endParaRPr lang="nb-NO" dirty="0"/>
          </a:p>
        </p:txBody>
      </p:sp>
    </p:spTree>
    <p:extLst>
      <p:ext uri="{BB962C8B-B14F-4D97-AF65-F5344CB8AC3E}">
        <p14:creationId xmlns:p14="http://schemas.microsoft.com/office/powerpoint/2010/main" val="3234079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3"/>
          <p:cNvSpPr>
            <a:spLocks noGrp="1" noChangeArrowheads="1"/>
          </p:cNvSpPr>
          <p:nvPr>
            <p:ph type="dt" sz="quarter" idx="1"/>
          </p:nvPr>
        </p:nvSpPr>
        <p:spPr>
          <a:noFill/>
        </p:spPr>
        <p:txBody>
          <a:bodyPr/>
          <a:lstStyle/>
          <a:p>
            <a:fld id="{2F845813-25D5-4C4F-90C2-650EBC310CEC}" type="datetime1">
              <a:rPr lang="en-GB" smtClean="0"/>
              <a:t>13/12/2022</a:t>
            </a:fld>
            <a:endParaRPr lang="en-GB"/>
          </a:p>
        </p:txBody>
      </p:sp>
      <p:sp>
        <p:nvSpPr>
          <p:cNvPr id="419843" name="Rectangle 6"/>
          <p:cNvSpPr>
            <a:spLocks noGrp="1" noChangeArrowheads="1"/>
          </p:cNvSpPr>
          <p:nvPr>
            <p:ph type="ftr" sz="quarter" idx="4"/>
          </p:nvPr>
        </p:nvSpPr>
        <p:spPr>
          <a:noFill/>
        </p:spPr>
        <p:txBody>
          <a:bodyPr/>
          <a:lstStyle/>
          <a:p>
            <a:r>
              <a:rPr lang="en-GB"/>
              <a:t>Dr. med Evelin G. Lindner</a:t>
            </a:r>
          </a:p>
        </p:txBody>
      </p:sp>
      <p:sp>
        <p:nvSpPr>
          <p:cNvPr id="419844" name="Rectangle 2"/>
          <p:cNvSpPr>
            <a:spLocks noGrp="1" noRot="1" noChangeAspect="1" noChangeArrowheads="1" noTextEdit="1"/>
          </p:cNvSpPr>
          <p:nvPr>
            <p:ph type="sldImg"/>
          </p:nvPr>
        </p:nvSpPr>
        <p:spPr>
          <a:xfrm>
            <a:off x="1265238" y="725488"/>
            <a:ext cx="4783137" cy="3587750"/>
          </a:xfrm>
          <a:ln cap="flat"/>
        </p:spPr>
      </p:sp>
      <p:sp>
        <p:nvSpPr>
          <p:cNvPr id="419845" name="Rectangle 3"/>
          <p:cNvSpPr>
            <a:spLocks noGrp="1" noChangeArrowheads="1"/>
          </p:cNvSpPr>
          <p:nvPr>
            <p:ph type="body" idx="1"/>
          </p:nvPr>
        </p:nvSpPr>
        <p:spPr>
          <a:noFill/>
          <a:ln/>
        </p:spPr>
        <p:txBody>
          <a:bodyPr/>
          <a:lstStyle/>
          <a:p>
            <a:r>
              <a:rPr lang="fr-FR" sz="1800" dirty="0">
                <a:effectLst/>
                <a:latin typeface="Times New Roman" panose="02020603050405020304" pitchFamily="18" charset="0"/>
                <a:ea typeface="Calibri" panose="020F0502020204030204" pitchFamily="34" charset="0"/>
              </a:rPr>
              <a:t>Depuis 2003, j’organise deux conférences par an avec le réseau HumanDHS. Plus de 30 conférences ont été menées depuis 2003 dans le monde entier. Vous pouvez voir une liste des conférences passées et futures sur notre site Web.</a:t>
            </a:r>
            <a:endParaRPr lang="en-GB" dirty="0"/>
          </a:p>
        </p:txBody>
      </p:sp>
    </p:spTree>
    <p:extLst>
      <p:ext uri="{BB962C8B-B14F-4D97-AF65-F5344CB8AC3E}">
        <p14:creationId xmlns:p14="http://schemas.microsoft.com/office/powerpoint/2010/main" val="2369142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3"/>
          <p:cNvSpPr>
            <a:spLocks noGrp="1" noChangeArrowheads="1"/>
          </p:cNvSpPr>
          <p:nvPr>
            <p:ph type="dt" sz="quarter" idx="1"/>
          </p:nvPr>
        </p:nvSpPr>
        <p:spPr>
          <a:noFill/>
        </p:spPr>
        <p:txBody>
          <a:bodyPr/>
          <a:lstStyle/>
          <a:p>
            <a:fld id="{E2363367-1248-4AC4-BDB9-4197157EF482}" type="datetime1">
              <a:rPr lang="en-GB" smtClean="0"/>
              <a:t>13/12/2022</a:t>
            </a:fld>
            <a:endParaRPr lang="en-GB"/>
          </a:p>
        </p:txBody>
      </p:sp>
      <p:sp>
        <p:nvSpPr>
          <p:cNvPr id="458755" name="Rectangle 6"/>
          <p:cNvSpPr>
            <a:spLocks noGrp="1" noChangeArrowheads="1"/>
          </p:cNvSpPr>
          <p:nvPr>
            <p:ph type="ftr" sz="quarter" idx="4"/>
          </p:nvPr>
        </p:nvSpPr>
        <p:spPr>
          <a:noFill/>
        </p:spPr>
        <p:txBody>
          <a:bodyPr/>
          <a:lstStyle/>
          <a:p>
            <a:r>
              <a:rPr lang="en-GB"/>
              <a:t>Dr. med Evelin G. Lindner</a:t>
            </a:r>
          </a:p>
        </p:txBody>
      </p:sp>
      <p:sp>
        <p:nvSpPr>
          <p:cNvPr id="458756" name="Rectangle 2"/>
          <p:cNvSpPr>
            <a:spLocks noGrp="1" noRot="1" noChangeAspect="1" noChangeArrowheads="1" noTextEdit="1"/>
          </p:cNvSpPr>
          <p:nvPr>
            <p:ph type="sldImg"/>
          </p:nvPr>
        </p:nvSpPr>
        <p:spPr>
          <a:xfrm>
            <a:off x="1265238" y="725488"/>
            <a:ext cx="4783137" cy="3587750"/>
          </a:xfrm>
          <a:ln/>
        </p:spPr>
      </p:sp>
      <p:sp>
        <p:nvSpPr>
          <p:cNvPr id="458757" name="Rectangle 3"/>
          <p:cNvSpPr>
            <a:spLocks noGrp="1" noChangeArrowheads="1"/>
          </p:cNvSpPr>
          <p:nvPr>
            <p:ph type="body" idx="1"/>
          </p:nvPr>
        </p:nvSpPr>
        <p:spPr>
          <a:noFill/>
          <a:ln/>
        </p:spPr>
        <p:txBody>
          <a:bodyPr/>
          <a:lstStyle/>
          <a:p>
            <a:pPr defTabSz="792937">
              <a:defRPr/>
            </a:pPr>
            <a:r>
              <a:rPr lang="fr-FR" sz="1800" dirty="0">
                <a:effectLst/>
                <a:latin typeface="Times New Roman" panose="02020603050405020304" pitchFamily="18" charset="0"/>
                <a:ea typeface="Calibri" panose="020F0502020204030204" pitchFamily="34" charset="0"/>
              </a:rPr>
              <a:t>Notre première conférence était à Paris en 2003.</a:t>
            </a:r>
            <a:endParaRPr lang="nb-NO" dirty="0"/>
          </a:p>
        </p:txBody>
      </p:sp>
    </p:spTree>
    <p:extLst>
      <p:ext uri="{BB962C8B-B14F-4D97-AF65-F5344CB8AC3E}">
        <p14:creationId xmlns:p14="http://schemas.microsoft.com/office/powerpoint/2010/main" val="3537989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3"/>
          <p:cNvSpPr>
            <a:spLocks noGrp="1" noChangeArrowheads="1"/>
          </p:cNvSpPr>
          <p:nvPr>
            <p:ph type="dt" sz="quarter" idx="1"/>
          </p:nvPr>
        </p:nvSpPr>
        <p:spPr>
          <a:noFill/>
        </p:spPr>
        <p:txBody>
          <a:bodyPr/>
          <a:lstStyle/>
          <a:p>
            <a:fld id="{A1671E04-6DA9-4D37-972B-2E772BEA2E9E}" type="datetime1">
              <a:rPr lang="en-GB" smtClean="0">
                <a:solidFill>
                  <a:srgbClr val="000000"/>
                </a:solidFill>
              </a:rPr>
              <a:pPr/>
              <a:t>13/12/2022</a:t>
            </a:fld>
            <a:endParaRPr lang="en-GB">
              <a:solidFill>
                <a:srgbClr val="000000"/>
              </a:solidFill>
            </a:endParaRPr>
          </a:p>
        </p:txBody>
      </p:sp>
      <p:sp>
        <p:nvSpPr>
          <p:cNvPr id="489475" name="Rectangle 6"/>
          <p:cNvSpPr>
            <a:spLocks noGrp="1" noChangeArrowheads="1"/>
          </p:cNvSpPr>
          <p:nvPr>
            <p:ph type="ftr" sz="quarter" idx="4"/>
          </p:nvPr>
        </p:nvSpPr>
        <p:spPr>
          <a:noFill/>
        </p:spPr>
        <p:txBody>
          <a:bodyPr/>
          <a:lstStyle/>
          <a:p>
            <a:r>
              <a:rPr lang="en-GB">
                <a:solidFill>
                  <a:srgbClr val="000000"/>
                </a:solidFill>
              </a:rPr>
              <a:t>Dr. med Evelin G. Lindner</a:t>
            </a:r>
          </a:p>
        </p:txBody>
      </p:sp>
      <p:sp>
        <p:nvSpPr>
          <p:cNvPr id="489476" name="Rectangle 2"/>
          <p:cNvSpPr>
            <a:spLocks noGrp="1" noRot="1" noChangeAspect="1" noChangeArrowheads="1" noTextEdit="1"/>
          </p:cNvSpPr>
          <p:nvPr>
            <p:ph type="sldImg"/>
          </p:nvPr>
        </p:nvSpPr>
        <p:spPr>
          <a:xfrm>
            <a:off x="1265238" y="725488"/>
            <a:ext cx="4783137" cy="3587750"/>
          </a:xfrm>
          <a:ln cap="flat"/>
        </p:spPr>
      </p:sp>
      <p:sp>
        <p:nvSpPr>
          <p:cNvPr id="334851" name="Rectangle 3"/>
          <p:cNvSpPr>
            <a:spLocks noGrp="1" noChangeArrowheads="1"/>
          </p:cNvSpPr>
          <p:nvPr>
            <p:ph type="body" idx="1"/>
          </p:nvPr>
        </p:nvSpPr>
        <p:spPr>
          <a:ln/>
        </p:spPr>
        <p:txBody>
          <a:bodyPr/>
          <a:lstStyle/>
          <a:p>
            <a:pPr>
              <a:defRPr/>
            </a:pPr>
            <a:r>
              <a:rPr lang="fr-FR" sz="1800" dirty="0">
                <a:effectLst/>
                <a:latin typeface="Times New Roman" panose="02020603050405020304" pitchFamily="18" charset="0"/>
                <a:ea typeface="Calibri" panose="020F0502020204030204" pitchFamily="34" charset="0"/>
              </a:rPr>
              <a:t>Notre workshop de décembre 2019 à New York</a:t>
            </a:r>
            <a:endParaRPr lang="en-GB" dirty="0">
              <a:effectLst>
                <a:outerShdw blurRad="38100" dist="38100" dir="2700000" algn="tl">
                  <a:srgbClr val="C0C0C0"/>
                </a:outerShdw>
              </a:effectLst>
              <a:cs typeface="Times New Roman" pitchFamily="18" charset="0"/>
            </a:endParaRPr>
          </a:p>
        </p:txBody>
      </p:sp>
    </p:spTree>
    <p:extLst>
      <p:ext uri="{BB962C8B-B14F-4D97-AF65-F5344CB8AC3E}">
        <p14:creationId xmlns:p14="http://schemas.microsoft.com/office/powerpoint/2010/main" val="3728113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grpSp>
        <p:nvGrpSpPr>
          <p:cNvPr id="4" name="Group 31"/>
          <p:cNvGrpSpPr>
            <a:grpSpLocks/>
          </p:cNvGrpSpPr>
          <p:nvPr/>
        </p:nvGrpSpPr>
        <p:grpSpPr bwMode="auto">
          <a:xfrm>
            <a:off x="0" y="114300"/>
            <a:ext cx="9142413" cy="6742113"/>
            <a:chOff x="0" y="72"/>
            <a:chExt cx="5759" cy="4247"/>
          </a:xfrm>
        </p:grpSpPr>
        <p:sp>
          <p:nvSpPr>
            <p:cNvPr id="5" name="Rectangle 2"/>
            <p:cNvSpPr>
              <a:spLocks noChangeArrowheads="1"/>
            </p:cNvSpPr>
            <p:nvPr/>
          </p:nvSpPr>
          <p:spPr bwMode="hidden">
            <a:xfrm>
              <a:off x="0" y="2112"/>
              <a:ext cx="5759" cy="2207"/>
            </a:xfrm>
            <a:prstGeom prst="rect">
              <a:avLst/>
            </a:prstGeom>
            <a:solidFill>
              <a:schemeClr val="bg1"/>
            </a:solidFill>
            <a:ln w="9525">
              <a:noFill/>
              <a:miter lim="800000"/>
              <a:headEnd/>
              <a:tailEnd/>
            </a:ln>
            <a:effectLst/>
          </p:spPr>
          <p:txBody>
            <a:bodyPr wrap="none" anchor="ctr"/>
            <a:lstStyle/>
            <a:p>
              <a:pPr>
                <a:defRPr/>
              </a:pPr>
              <a:endParaRPr lang="en-US" dirty="0">
                <a:latin typeface="Calibri" pitchFamily="34" charset="0"/>
              </a:endParaRPr>
            </a:p>
          </p:txBody>
        </p:sp>
        <p:grpSp>
          <p:nvGrpSpPr>
            <p:cNvPr id="6" name="Group 30"/>
            <p:cNvGrpSpPr>
              <a:grpSpLocks/>
            </p:cNvGrpSpPr>
            <p:nvPr/>
          </p:nvGrpSpPr>
          <p:grpSpPr bwMode="auto">
            <a:xfrm>
              <a:off x="0" y="72"/>
              <a:ext cx="5759" cy="2040"/>
              <a:chOff x="0" y="72"/>
              <a:chExt cx="5759" cy="2040"/>
            </a:xfrm>
          </p:grpSpPr>
          <p:sp>
            <p:nvSpPr>
              <p:cNvPr id="7" name="Rectangle 3"/>
              <p:cNvSpPr>
                <a:spLocks noChangeArrowheads="1"/>
              </p:cNvSpPr>
              <p:nvPr/>
            </p:nvSpPr>
            <p:spPr bwMode="hidden">
              <a:xfrm>
                <a:off x="0" y="1872"/>
                <a:ext cx="5759" cy="240"/>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defRPr/>
                </a:pPr>
                <a:endParaRPr lang="en-US" dirty="0">
                  <a:latin typeface="Calibri" pitchFamily="34" charset="0"/>
                </a:endParaRPr>
              </a:p>
            </p:txBody>
          </p:sp>
          <p:grpSp>
            <p:nvGrpSpPr>
              <p:cNvPr id="8" name="Group 9"/>
              <p:cNvGrpSpPr>
                <a:grpSpLocks/>
              </p:cNvGrpSpPr>
              <p:nvPr/>
            </p:nvGrpSpPr>
            <p:grpSpPr bwMode="auto">
              <a:xfrm>
                <a:off x="2289" y="72"/>
                <a:ext cx="1440" cy="1984"/>
                <a:chOff x="2289" y="72"/>
                <a:chExt cx="1440" cy="1984"/>
              </a:xfrm>
            </p:grpSpPr>
            <p:sp>
              <p:nvSpPr>
                <p:cNvPr id="29" name="Freeform 4"/>
                <p:cNvSpPr>
                  <a:spLocks/>
                </p:cNvSpPr>
                <p:nvPr/>
              </p:nvSpPr>
              <p:spPr bwMode="ltGray">
                <a:xfrm>
                  <a:off x="2289" y="127"/>
                  <a:ext cx="1440" cy="1770"/>
                </a:xfrm>
                <a:custGeom>
                  <a:avLst/>
                  <a:gdLst/>
                  <a:ahLst/>
                  <a:cxnLst>
                    <a:cxn ang="0">
                      <a:pos x="901" y="33"/>
                    </a:cxn>
                    <a:cxn ang="0">
                      <a:pos x="1066" y="129"/>
                    </a:cxn>
                    <a:cxn ang="0">
                      <a:pos x="1207" y="256"/>
                    </a:cxn>
                    <a:cxn ang="0">
                      <a:pos x="1316" y="410"/>
                    </a:cxn>
                    <a:cxn ang="0">
                      <a:pos x="1394" y="581"/>
                    </a:cxn>
                    <a:cxn ang="0">
                      <a:pos x="1435" y="766"/>
                    </a:cxn>
                    <a:cxn ang="0">
                      <a:pos x="1435" y="958"/>
                    </a:cxn>
                    <a:cxn ang="0">
                      <a:pos x="1394" y="1143"/>
                    </a:cxn>
                    <a:cxn ang="0">
                      <a:pos x="1316" y="1314"/>
                    </a:cxn>
                    <a:cxn ang="0">
                      <a:pos x="1207" y="1468"/>
                    </a:cxn>
                    <a:cxn ang="0">
                      <a:pos x="1066" y="1597"/>
                    </a:cxn>
                    <a:cxn ang="0">
                      <a:pos x="901" y="1691"/>
                    </a:cxn>
                    <a:cxn ang="0">
                      <a:pos x="721" y="1749"/>
                    </a:cxn>
                    <a:cxn ang="0">
                      <a:pos x="533" y="1769"/>
                    </a:cxn>
                    <a:cxn ang="0">
                      <a:pos x="344" y="1749"/>
                    </a:cxn>
                    <a:cxn ang="0">
                      <a:pos x="165" y="1691"/>
                    </a:cxn>
                    <a:cxn ang="0">
                      <a:pos x="0" y="1597"/>
                    </a:cxn>
                    <a:cxn ang="0">
                      <a:pos x="125" y="1571"/>
                    </a:cxn>
                    <a:cxn ang="0">
                      <a:pos x="281" y="1640"/>
                    </a:cxn>
                    <a:cxn ang="0">
                      <a:pos x="446" y="1675"/>
                    </a:cxn>
                    <a:cxn ang="0">
                      <a:pos x="618" y="1675"/>
                    </a:cxn>
                    <a:cxn ang="0">
                      <a:pos x="785" y="1640"/>
                    </a:cxn>
                    <a:cxn ang="0">
                      <a:pos x="941" y="1571"/>
                    </a:cxn>
                    <a:cxn ang="0">
                      <a:pos x="1080" y="1470"/>
                    </a:cxn>
                    <a:cxn ang="0">
                      <a:pos x="1194" y="1343"/>
                    </a:cxn>
                    <a:cxn ang="0">
                      <a:pos x="1281" y="1194"/>
                    </a:cxn>
                    <a:cxn ang="0">
                      <a:pos x="1332" y="1032"/>
                    </a:cxn>
                    <a:cxn ang="0">
                      <a:pos x="1350" y="862"/>
                    </a:cxn>
                    <a:cxn ang="0">
                      <a:pos x="1332" y="691"/>
                    </a:cxn>
                    <a:cxn ang="0">
                      <a:pos x="1281" y="530"/>
                    </a:cxn>
                    <a:cxn ang="0">
                      <a:pos x="1194" y="381"/>
                    </a:cxn>
                    <a:cxn ang="0">
                      <a:pos x="1080" y="254"/>
                    </a:cxn>
                    <a:cxn ang="0">
                      <a:pos x="941" y="154"/>
                    </a:cxn>
                    <a:cxn ang="0">
                      <a:pos x="785" y="85"/>
                    </a:cxn>
                    <a:cxn ang="0">
                      <a:pos x="812" y="0"/>
                    </a:cxn>
                  </a:cxnLst>
                  <a:rect l="0" t="0" r="r" b="b"/>
                  <a:pathLst>
                    <a:path w="1440" h="1770">
                      <a:moveTo>
                        <a:pt x="812" y="0"/>
                      </a:moveTo>
                      <a:lnTo>
                        <a:pt x="901" y="33"/>
                      </a:lnTo>
                      <a:lnTo>
                        <a:pt x="986" y="78"/>
                      </a:lnTo>
                      <a:lnTo>
                        <a:pt x="1066" y="129"/>
                      </a:lnTo>
                      <a:lnTo>
                        <a:pt x="1140" y="187"/>
                      </a:lnTo>
                      <a:lnTo>
                        <a:pt x="1207" y="256"/>
                      </a:lnTo>
                      <a:lnTo>
                        <a:pt x="1265" y="330"/>
                      </a:lnTo>
                      <a:lnTo>
                        <a:pt x="1316" y="410"/>
                      </a:lnTo>
                      <a:lnTo>
                        <a:pt x="1361" y="492"/>
                      </a:lnTo>
                      <a:lnTo>
                        <a:pt x="1394" y="581"/>
                      </a:lnTo>
                      <a:lnTo>
                        <a:pt x="1419" y="673"/>
                      </a:lnTo>
                      <a:lnTo>
                        <a:pt x="1435" y="766"/>
                      </a:lnTo>
                      <a:lnTo>
                        <a:pt x="1439" y="862"/>
                      </a:lnTo>
                      <a:lnTo>
                        <a:pt x="1435" y="958"/>
                      </a:lnTo>
                      <a:lnTo>
                        <a:pt x="1419" y="1052"/>
                      </a:lnTo>
                      <a:lnTo>
                        <a:pt x="1394" y="1143"/>
                      </a:lnTo>
                      <a:lnTo>
                        <a:pt x="1361" y="1230"/>
                      </a:lnTo>
                      <a:lnTo>
                        <a:pt x="1316" y="1314"/>
                      </a:lnTo>
                      <a:lnTo>
                        <a:pt x="1265" y="1395"/>
                      </a:lnTo>
                      <a:lnTo>
                        <a:pt x="1207" y="1468"/>
                      </a:lnTo>
                      <a:lnTo>
                        <a:pt x="1140" y="1537"/>
                      </a:lnTo>
                      <a:lnTo>
                        <a:pt x="1066" y="1597"/>
                      </a:lnTo>
                      <a:lnTo>
                        <a:pt x="986" y="1646"/>
                      </a:lnTo>
                      <a:lnTo>
                        <a:pt x="901" y="1691"/>
                      </a:lnTo>
                      <a:lnTo>
                        <a:pt x="812" y="1724"/>
                      </a:lnTo>
                      <a:lnTo>
                        <a:pt x="721" y="1749"/>
                      </a:lnTo>
                      <a:lnTo>
                        <a:pt x="627" y="1765"/>
                      </a:lnTo>
                      <a:lnTo>
                        <a:pt x="533" y="1769"/>
                      </a:lnTo>
                      <a:lnTo>
                        <a:pt x="437" y="1765"/>
                      </a:lnTo>
                      <a:lnTo>
                        <a:pt x="344" y="1749"/>
                      </a:lnTo>
                      <a:lnTo>
                        <a:pt x="252" y="1724"/>
                      </a:lnTo>
                      <a:lnTo>
                        <a:pt x="165" y="1691"/>
                      </a:lnTo>
                      <a:lnTo>
                        <a:pt x="80" y="1646"/>
                      </a:lnTo>
                      <a:lnTo>
                        <a:pt x="0" y="1597"/>
                      </a:lnTo>
                      <a:lnTo>
                        <a:pt x="51" y="1524"/>
                      </a:lnTo>
                      <a:lnTo>
                        <a:pt x="125" y="1571"/>
                      </a:lnTo>
                      <a:lnTo>
                        <a:pt x="201" y="1609"/>
                      </a:lnTo>
                      <a:lnTo>
                        <a:pt x="281" y="1640"/>
                      </a:lnTo>
                      <a:lnTo>
                        <a:pt x="364" y="1662"/>
                      </a:lnTo>
                      <a:lnTo>
                        <a:pt x="446" y="1675"/>
                      </a:lnTo>
                      <a:lnTo>
                        <a:pt x="533" y="1680"/>
                      </a:lnTo>
                      <a:lnTo>
                        <a:pt x="618" y="1675"/>
                      </a:lnTo>
                      <a:lnTo>
                        <a:pt x="703" y="1662"/>
                      </a:lnTo>
                      <a:lnTo>
                        <a:pt x="785" y="1640"/>
                      </a:lnTo>
                      <a:lnTo>
                        <a:pt x="866" y="1609"/>
                      </a:lnTo>
                      <a:lnTo>
                        <a:pt x="941" y="1571"/>
                      </a:lnTo>
                      <a:lnTo>
                        <a:pt x="1013" y="1524"/>
                      </a:lnTo>
                      <a:lnTo>
                        <a:pt x="1080" y="1470"/>
                      </a:lnTo>
                      <a:lnTo>
                        <a:pt x="1140" y="1410"/>
                      </a:lnTo>
                      <a:lnTo>
                        <a:pt x="1194" y="1343"/>
                      </a:lnTo>
                      <a:lnTo>
                        <a:pt x="1240" y="1270"/>
                      </a:lnTo>
                      <a:lnTo>
                        <a:pt x="1281" y="1194"/>
                      </a:lnTo>
                      <a:lnTo>
                        <a:pt x="1312" y="1116"/>
                      </a:lnTo>
                      <a:lnTo>
                        <a:pt x="1332" y="1032"/>
                      </a:lnTo>
                      <a:lnTo>
                        <a:pt x="1345" y="947"/>
                      </a:lnTo>
                      <a:lnTo>
                        <a:pt x="1350" y="862"/>
                      </a:lnTo>
                      <a:lnTo>
                        <a:pt x="1345" y="775"/>
                      </a:lnTo>
                      <a:lnTo>
                        <a:pt x="1332" y="691"/>
                      </a:lnTo>
                      <a:lnTo>
                        <a:pt x="1312" y="608"/>
                      </a:lnTo>
                      <a:lnTo>
                        <a:pt x="1281" y="530"/>
                      </a:lnTo>
                      <a:lnTo>
                        <a:pt x="1240" y="452"/>
                      </a:lnTo>
                      <a:lnTo>
                        <a:pt x="1194" y="381"/>
                      </a:lnTo>
                      <a:lnTo>
                        <a:pt x="1140" y="314"/>
                      </a:lnTo>
                      <a:lnTo>
                        <a:pt x="1080" y="254"/>
                      </a:lnTo>
                      <a:lnTo>
                        <a:pt x="1013" y="201"/>
                      </a:lnTo>
                      <a:lnTo>
                        <a:pt x="941" y="154"/>
                      </a:lnTo>
                      <a:lnTo>
                        <a:pt x="866" y="114"/>
                      </a:lnTo>
                      <a:lnTo>
                        <a:pt x="785" y="85"/>
                      </a:lnTo>
                      <a:lnTo>
                        <a:pt x="788" y="78"/>
                      </a:lnTo>
                      <a:lnTo>
                        <a:pt x="812" y="0"/>
                      </a:lnTo>
                    </a:path>
                  </a:pathLst>
                </a:custGeom>
                <a:gradFill rotWithShape="0">
                  <a:gsLst>
                    <a:gs pos="0">
                      <a:schemeClr val="bg2"/>
                    </a:gs>
                    <a:gs pos="100000">
                      <a:schemeClr val="bg1"/>
                    </a:gs>
                  </a:gsLst>
                  <a:lin ang="5400000" scaled="1"/>
                </a:gradFill>
                <a:ln w="9525" cap="rnd">
                  <a:noFill/>
                  <a:round/>
                  <a:headEnd/>
                  <a:tailEnd/>
                </a:ln>
                <a:effectLst/>
              </p:spPr>
              <p:txBody>
                <a:bodyPr/>
                <a:lstStyle/>
                <a:p>
                  <a:pPr>
                    <a:defRPr/>
                  </a:pPr>
                  <a:endParaRPr lang="en-US" dirty="0">
                    <a:latin typeface="Calibri" pitchFamily="34" charset="0"/>
                  </a:endParaRPr>
                </a:p>
              </p:txBody>
            </p:sp>
            <p:sp>
              <p:nvSpPr>
                <p:cNvPr id="30" name="Line 5"/>
                <p:cNvSpPr>
                  <a:spLocks noChangeShapeType="1"/>
                </p:cNvSpPr>
                <p:nvPr/>
              </p:nvSpPr>
              <p:spPr bwMode="ltGray">
                <a:xfrm flipV="1">
                  <a:off x="2324" y="1620"/>
                  <a:ext cx="143" cy="258"/>
                </a:xfrm>
                <a:prstGeom prst="line">
                  <a:avLst/>
                </a:prstGeom>
                <a:noFill/>
                <a:ln w="25400">
                  <a:solidFill>
                    <a:schemeClr val="bg1"/>
                  </a:solidFill>
                  <a:round/>
                  <a:headEnd type="none" w="sm" len="sm"/>
                  <a:tailEnd type="none" w="sm" len="sm"/>
                </a:ln>
                <a:effectLst/>
              </p:spPr>
              <p:txBody>
                <a:bodyPr wrap="none" anchor="ctr"/>
                <a:lstStyle/>
                <a:p>
                  <a:pPr>
                    <a:defRPr/>
                  </a:pPr>
                  <a:endParaRPr lang="en-US" dirty="0">
                    <a:latin typeface="Calibri" pitchFamily="34" charset="0"/>
                  </a:endParaRPr>
                </a:p>
              </p:txBody>
            </p:sp>
            <p:sp>
              <p:nvSpPr>
                <p:cNvPr id="31" name="Line 6"/>
                <p:cNvSpPr>
                  <a:spLocks noChangeShapeType="1"/>
                </p:cNvSpPr>
                <p:nvPr/>
              </p:nvSpPr>
              <p:spPr bwMode="ltGray">
                <a:xfrm flipV="1">
                  <a:off x="3119" y="243"/>
                  <a:ext cx="50" cy="99"/>
                </a:xfrm>
                <a:prstGeom prst="line">
                  <a:avLst/>
                </a:prstGeom>
                <a:noFill/>
                <a:ln w="25400">
                  <a:solidFill>
                    <a:schemeClr val="bg1"/>
                  </a:solidFill>
                  <a:round/>
                  <a:headEnd type="none" w="sm" len="sm"/>
                  <a:tailEnd type="none" w="sm" len="sm"/>
                </a:ln>
                <a:effectLst/>
              </p:spPr>
              <p:txBody>
                <a:bodyPr wrap="none" anchor="ctr"/>
                <a:lstStyle/>
                <a:p>
                  <a:pPr>
                    <a:defRPr/>
                  </a:pPr>
                  <a:endParaRPr lang="en-US" dirty="0">
                    <a:latin typeface="Calibri" pitchFamily="34" charset="0"/>
                  </a:endParaRPr>
                </a:p>
              </p:txBody>
            </p:sp>
            <p:sp>
              <p:nvSpPr>
                <p:cNvPr id="32" name="Line 7"/>
                <p:cNvSpPr>
                  <a:spLocks noChangeShapeType="1"/>
                </p:cNvSpPr>
                <p:nvPr/>
              </p:nvSpPr>
              <p:spPr bwMode="ltGray">
                <a:xfrm flipV="1">
                  <a:off x="3203" y="72"/>
                  <a:ext cx="50" cy="99"/>
                </a:xfrm>
                <a:prstGeom prst="line">
                  <a:avLst/>
                </a:prstGeom>
                <a:noFill/>
                <a:ln w="25400">
                  <a:solidFill>
                    <a:schemeClr val="bg1"/>
                  </a:solidFill>
                  <a:round/>
                  <a:headEnd type="none" w="sm" len="sm"/>
                  <a:tailEnd type="none" w="sm" len="sm"/>
                </a:ln>
                <a:effectLst/>
              </p:spPr>
              <p:txBody>
                <a:bodyPr wrap="none" anchor="ctr"/>
                <a:lstStyle/>
                <a:p>
                  <a:pPr>
                    <a:defRPr/>
                  </a:pPr>
                  <a:endParaRPr lang="en-US" dirty="0">
                    <a:latin typeface="Calibri" pitchFamily="34" charset="0"/>
                  </a:endParaRPr>
                </a:p>
              </p:txBody>
            </p:sp>
            <p:sp>
              <p:nvSpPr>
                <p:cNvPr id="33" name="Freeform 8"/>
                <p:cNvSpPr>
                  <a:spLocks/>
                </p:cNvSpPr>
                <p:nvPr/>
              </p:nvSpPr>
              <p:spPr bwMode="ltGray">
                <a:xfrm>
                  <a:off x="2483" y="1903"/>
                  <a:ext cx="841" cy="153"/>
                </a:xfrm>
                <a:custGeom>
                  <a:avLst/>
                  <a:gdLst/>
                  <a:ahLst/>
                  <a:cxnLst>
                    <a:cxn ang="0">
                      <a:pos x="3" y="98"/>
                    </a:cxn>
                    <a:cxn ang="0">
                      <a:pos x="20" y="80"/>
                    </a:cxn>
                    <a:cxn ang="0">
                      <a:pos x="44" y="65"/>
                    </a:cxn>
                    <a:cxn ang="0">
                      <a:pos x="89" y="43"/>
                    </a:cxn>
                    <a:cxn ang="0">
                      <a:pos x="140" y="30"/>
                    </a:cxn>
                    <a:cxn ang="0">
                      <a:pos x="188" y="19"/>
                    </a:cxn>
                    <a:cxn ang="0">
                      <a:pos x="253" y="9"/>
                    </a:cxn>
                    <a:cxn ang="0">
                      <a:pos x="314" y="3"/>
                    </a:cxn>
                    <a:cxn ang="0">
                      <a:pos x="386" y="0"/>
                    </a:cxn>
                    <a:cxn ang="0">
                      <a:pos x="475" y="1"/>
                    </a:cxn>
                    <a:cxn ang="0">
                      <a:pos x="567" y="6"/>
                    </a:cxn>
                    <a:cxn ang="0">
                      <a:pos x="632" y="14"/>
                    </a:cxn>
                    <a:cxn ang="0">
                      <a:pos x="700" y="27"/>
                    </a:cxn>
                    <a:cxn ang="0">
                      <a:pos x="765" y="47"/>
                    </a:cxn>
                    <a:cxn ang="0">
                      <a:pos x="799" y="66"/>
                    </a:cxn>
                    <a:cxn ang="0">
                      <a:pos x="820" y="82"/>
                    </a:cxn>
                    <a:cxn ang="0">
                      <a:pos x="840" y="108"/>
                    </a:cxn>
                    <a:cxn ang="0">
                      <a:pos x="806" y="122"/>
                    </a:cxn>
                    <a:cxn ang="0">
                      <a:pos x="748" y="133"/>
                    </a:cxn>
                    <a:cxn ang="0">
                      <a:pos x="676" y="141"/>
                    </a:cxn>
                    <a:cxn ang="0">
                      <a:pos x="608" y="148"/>
                    </a:cxn>
                    <a:cxn ang="0">
                      <a:pos x="526" y="151"/>
                    </a:cxn>
                    <a:cxn ang="0">
                      <a:pos x="437" y="152"/>
                    </a:cxn>
                    <a:cxn ang="0">
                      <a:pos x="352" y="152"/>
                    </a:cxn>
                    <a:cxn ang="0">
                      <a:pos x="263" y="151"/>
                    </a:cxn>
                    <a:cxn ang="0">
                      <a:pos x="164" y="143"/>
                    </a:cxn>
                    <a:cxn ang="0">
                      <a:pos x="85" y="135"/>
                    </a:cxn>
                    <a:cxn ang="0">
                      <a:pos x="20" y="120"/>
                    </a:cxn>
                    <a:cxn ang="0">
                      <a:pos x="0" y="109"/>
                    </a:cxn>
                    <a:cxn ang="0">
                      <a:pos x="3" y="98"/>
                    </a:cxn>
                  </a:cxnLst>
                  <a:rect l="0" t="0" r="r" b="b"/>
                  <a:pathLst>
                    <a:path w="841" h="153">
                      <a:moveTo>
                        <a:pt x="3" y="98"/>
                      </a:moveTo>
                      <a:lnTo>
                        <a:pt x="20" y="80"/>
                      </a:lnTo>
                      <a:lnTo>
                        <a:pt x="44" y="65"/>
                      </a:lnTo>
                      <a:lnTo>
                        <a:pt x="89" y="43"/>
                      </a:lnTo>
                      <a:lnTo>
                        <a:pt x="140" y="30"/>
                      </a:lnTo>
                      <a:lnTo>
                        <a:pt x="188" y="19"/>
                      </a:lnTo>
                      <a:lnTo>
                        <a:pt x="253" y="9"/>
                      </a:lnTo>
                      <a:lnTo>
                        <a:pt x="314" y="3"/>
                      </a:lnTo>
                      <a:lnTo>
                        <a:pt x="386" y="0"/>
                      </a:lnTo>
                      <a:lnTo>
                        <a:pt x="475" y="1"/>
                      </a:lnTo>
                      <a:lnTo>
                        <a:pt x="567" y="6"/>
                      </a:lnTo>
                      <a:lnTo>
                        <a:pt x="632" y="14"/>
                      </a:lnTo>
                      <a:lnTo>
                        <a:pt x="700" y="27"/>
                      </a:lnTo>
                      <a:lnTo>
                        <a:pt x="765" y="47"/>
                      </a:lnTo>
                      <a:lnTo>
                        <a:pt x="799" y="66"/>
                      </a:lnTo>
                      <a:lnTo>
                        <a:pt x="820" y="82"/>
                      </a:lnTo>
                      <a:lnTo>
                        <a:pt x="840" y="108"/>
                      </a:lnTo>
                      <a:lnTo>
                        <a:pt x="806" y="122"/>
                      </a:lnTo>
                      <a:lnTo>
                        <a:pt x="748" y="133"/>
                      </a:lnTo>
                      <a:lnTo>
                        <a:pt x="676" y="141"/>
                      </a:lnTo>
                      <a:lnTo>
                        <a:pt x="608" y="148"/>
                      </a:lnTo>
                      <a:lnTo>
                        <a:pt x="526" y="151"/>
                      </a:lnTo>
                      <a:lnTo>
                        <a:pt x="437" y="152"/>
                      </a:lnTo>
                      <a:lnTo>
                        <a:pt x="352" y="152"/>
                      </a:lnTo>
                      <a:lnTo>
                        <a:pt x="263" y="151"/>
                      </a:lnTo>
                      <a:lnTo>
                        <a:pt x="164" y="143"/>
                      </a:lnTo>
                      <a:lnTo>
                        <a:pt x="85" y="135"/>
                      </a:lnTo>
                      <a:lnTo>
                        <a:pt x="20" y="120"/>
                      </a:lnTo>
                      <a:lnTo>
                        <a:pt x="0" y="109"/>
                      </a:lnTo>
                      <a:lnTo>
                        <a:pt x="3" y="98"/>
                      </a:lnTo>
                    </a:path>
                  </a:pathLst>
                </a:custGeom>
                <a:gradFill rotWithShape="0">
                  <a:gsLst>
                    <a:gs pos="0">
                      <a:schemeClr val="bg1"/>
                    </a:gs>
                    <a:gs pos="100000">
                      <a:schemeClr val="bg2"/>
                    </a:gs>
                  </a:gsLst>
                  <a:lin ang="0" scaled="1"/>
                </a:gradFill>
                <a:ln w="9525" cap="rnd">
                  <a:noFill/>
                  <a:round/>
                  <a:headEnd/>
                  <a:tailEnd/>
                </a:ln>
                <a:effectLst/>
              </p:spPr>
              <p:txBody>
                <a:bodyPr/>
                <a:lstStyle/>
                <a:p>
                  <a:pPr>
                    <a:defRPr/>
                  </a:pPr>
                  <a:endParaRPr lang="en-US" dirty="0">
                    <a:latin typeface="Calibri" pitchFamily="34" charset="0"/>
                  </a:endParaRPr>
                </a:p>
              </p:txBody>
            </p:sp>
          </p:grpSp>
          <p:sp>
            <p:nvSpPr>
              <p:cNvPr id="9" name="Oval 10"/>
              <p:cNvSpPr>
                <a:spLocks noChangeArrowheads="1"/>
              </p:cNvSpPr>
              <p:nvPr/>
            </p:nvSpPr>
            <p:spPr bwMode="blackWhite">
              <a:xfrm>
                <a:off x="2071" y="250"/>
                <a:ext cx="1497" cy="1494"/>
              </a:xfrm>
              <a:prstGeom prst="ellipse">
                <a:avLst/>
              </a:prstGeom>
              <a:gradFill rotWithShape="0">
                <a:gsLst>
                  <a:gs pos="0">
                    <a:schemeClr val="bg1"/>
                  </a:gs>
                  <a:gs pos="100000">
                    <a:schemeClr val="bg2"/>
                  </a:gs>
                </a:gsLst>
                <a:lin ang="0" scaled="1"/>
              </a:gradFill>
              <a:ln w="9525">
                <a:noFill/>
                <a:round/>
                <a:headEnd/>
                <a:tailEnd/>
              </a:ln>
              <a:effectLst/>
            </p:spPr>
            <p:txBody>
              <a:bodyPr wrap="none" anchor="ctr"/>
              <a:lstStyle/>
              <a:p>
                <a:pPr>
                  <a:defRPr/>
                </a:pPr>
                <a:endParaRPr lang="en-US" dirty="0">
                  <a:latin typeface="Calibri" pitchFamily="34" charset="0"/>
                </a:endParaRPr>
              </a:p>
            </p:txBody>
          </p:sp>
          <p:grpSp>
            <p:nvGrpSpPr>
              <p:cNvPr id="10" name="Group 29"/>
              <p:cNvGrpSpPr>
                <a:grpSpLocks/>
              </p:cNvGrpSpPr>
              <p:nvPr/>
            </p:nvGrpSpPr>
            <p:grpSpPr bwMode="auto">
              <a:xfrm>
                <a:off x="2071" y="406"/>
                <a:ext cx="1392" cy="1109"/>
                <a:chOff x="2071" y="406"/>
                <a:chExt cx="1392" cy="1109"/>
              </a:xfrm>
            </p:grpSpPr>
            <p:sp>
              <p:nvSpPr>
                <p:cNvPr id="11" name="Freeform 11"/>
                <p:cNvSpPr>
                  <a:spLocks/>
                </p:cNvSpPr>
                <p:nvPr/>
              </p:nvSpPr>
              <p:spPr bwMode="grayWhite">
                <a:xfrm>
                  <a:off x="2268" y="812"/>
                  <a:ext cx="1" cy="17"/>
                </a:xfrm>
                <a:custGeom>
                  <a:avLst/>
                  <a:gdLst/>
                  <a:ahLst/>
                  <a:cxnLst>
                    <a:cxn ang="0">
                      <a:pos x="0" y="0"/>
                    </a:cxn>
                    <a:cxn ang="0">
                      <a:pos x="0" y="16"/>
                    </a:cxn>
                    <a:cxn ang="0">
                      <a:pos x="0" y="16"/>
                    </a:cxn>
                    <a:cxn ang="0">
                      <a:pos x="0" y="6"/>
                    </a:cxn>
                    <a:cxn ang="0">
                      <a:pos x="0" y="0"/>
                    </a:cxn>
                  </a:cxnLst>
                  <a:rect l="0" t="0" r="r" b="b"/>
                  <a:pathLst>
                    <a:path w="1" h="17">
                      <a:moveTo>
                        <a:pt x="0" y="0"/>
                      </a:moveTo>
                      <a:lnTo>
                        <a:pt x="0" y="16"/>
                      </a:lnTo>
                      <a:lnTo>
                        <a:pt x="0" y="16"/>
                      </a:lnTo>
                      <a:lnTo>
                        <a:pt x="0" y="6"/>
                      </a:lnTo>
                      <a:lnTo>
                        <a:pt x="0" y="0"/>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12" name="Freeform 12"/>
                <p:cNvSpPr>
                  <a:spLocks/>
                </p:cNvSpPr>
                <p:nvPr/>
              </p:nvSpPr>
              <p:spPr bwMode="grayWhite">
                <a:xfrm>
                  <a:off x="2292" y="843"/>
                  <a:ext cx="17" cy="17"/>
                </a:xfrm>
                <a:custGeom>
                  <a:avLst/>
                  <a:gdLst/>
                  <a:ahLst/>
                  <a:cxnLst>
                    <a:cxn ang="0">
                      <a:pos x="0" y="0"/>
                    </a:cxn>
                    <a:cxn ang="0">
                      <a:pos x="16" y="0"/>
                    </a:cxn>
                    <a:cxn ang="0">
                      <a:pos x="16" y="16"/>
                    </a:cxn>
                    <a:cxn ang="0">
                      <a:pos x="0" y="0"/>
                    </a:cxn>
                  </a:cxnLst>
                  <a:rect l="0" t="0" r="r" b="b"/>
                  <a:pathLst>
                    <a:path w="17" h="17">
                      <a:moveTo>
                        <a:pt x="0" y="0"/>
                      </a:moveTo>
                      <a:lnTo>
                        <a:pt x="16" y="0"/>
                      </a:lnTo>
                      <a:lnTo>
                        <a:pt x="16" y="16"/>
                      </a:lnTo>
                      <a:lnTo>
                        <a:pt x="0" y="0"/>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13" name="Freeform 13"/>
                <p:cNvSpPr>
                  <a:spLocks/>
                </p:cNvSpPr>
                <p:nvPr/>
              </p:nvSpPr>
              <p:spPr bwMode="grayWhite">
                <a:xfrm>
                  <a:off x="2372" y="802"/>
                  <a:ext cx="51" cy="48"/>
                </a:xfrm>
                <a:custGeom>
                  <a:avLst/>
                  <a:gdLst/>
                  <a:ahLst/>
                  <a:cxnLst>
                    <a:cxn ang="0">
                      <a:pos x="50" y="0"/>
                    </a:cxn>
                    <a:cxn ang="0">
                      <a:pos x="31" y="0"/>
                    </a:cxn>
                    <a:cxn ang="0">
                      <a:pos x="20" y="13"/>
                    </a:cxn>
                    <a:cxn ang="0">
                      <a:pos x="13" y="13"/>
                    </a:cxn>
                    <a:cxn ang="0">
                      <a:pos x="7" y="19"/>
                    </a:cxn>
                    <a:cxn ang="0">
                      <a:pos x="0" y="19"/>
                    </a:cxn>
                    <a:cxn ang="0">
                      <a:pos x="0" y="35"/>
                    </a:cxn>
                    <a:cxn ang="0">
                      <a:pos x="12" y="47"/>
                    </a:cxn>
                    <a:cxn ang="0">
                      <a:pos x="41" y="47"/>
                    </a:cxn>
                    <a:cxn ang="0">
                      <a:pos x="50" y="35"/>
                    </a:cxn>
                    <a:cxn ang="0">
                      <a:pos x="50" y="0"/>
                    </a:cxn>
                  </a:cxnLst>
                  <a:rect l="0" t="0" r="r" b="b"/>
                  <a:pathLst>
                    <a:path w="51" h="48">
                      <a:moveTo>
                        <a:pt x="50" y="0"/>
                      </a:moveTo>
                      <a:lnTo>
                        <a:pt x="31" y="0"/>
                      </a:lnTo>
                      <a:lnTo>
                        <a:pt x="20" y="13"/>
                      </a:lnTo>
                      <a:lnTo>
                        <a:pt x="13" y="13"/>
                      </a:lnTo>
                      <a:lnTo>
                        <a:pt x="7" y="19"/>
                      </a:lnTo>
                      <a:lnTo>
                        <a:pt x="0" y="19"/>
                      </a:lnTo>
                      <a:lnTo>
                        <a:pt x="0" y="35"/>
                      </a:lnTo>
                      <a:lnTo>
                        <a:pt x="12" y="47"/>
                      </a:lnTo>
                      <a:lnTo>
                        <a:pt x="41" y="47"/>
                      </a:lnTo>
                      <a:lnTo>
                        <a:pt x="50" y="35"/>
                      </a:lnTo>
                      <a:lnTo>
                        <a:pt x="50" y="0"/>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14" name="Freeform 14"/>
                <p:cNvSpPr>
                  <a:spLocks/>
                </p:cNvSpPr>
                <p:nvPr/>
              </p:nvSpPr>
              <p:spPr bwMode="grayWhite">
                <a:xfrm>
                  <a:off x="2071" y="840"/>
                  <a:ext cx="451" cy="587"/>
                </a:xfrm>
                <a:custGeom>
                  <a:avLst/>
                  <a:gdLst/>
                  <a:ahLst/>
                  <a:cxnLst>
                    <a:cxn ang="0">
                      <a:pos x="107" y="0"/>
                    </a:cxn>
                    <a:cxn ang="0">
                      <a:pos x="99" y="16"/>
                    </a:cxn>
                    <a:cxn ang="0">
                      <a:pos x="64" y="47"/>
                    </a:cxn>
                    <a:cxn ang="0">
                      <a:pos x="56" y="75"/>
                    </a:cxn>
                    <a:cxn ang="0">
                      <a:pos x="30" y="95"/>
                    </a:cxn>
                    <a:cxn ang="0">
                      <a:pos x="12" y="135"/>
                    </a:cxn>
                    <a:cxn ang="0">
                      <a:pos x="12" y="159"/>
                    </a:cxn>
                    <a:cxn ang="0">
                      <a:pos x="0" y="201"/>
                    </a:cxn>
                    <a:cxn ang="0">
                      <a:pos x="16" y="219"/>
                    </a:cxn>
                    <a:cxn ang="0">
                      <a:pos x="56" y="272"/>
                    </a:cxn>
                    <a:cxn ang="0">
                      <a:pos x="68" y="265"/>
                    </a:cxn>
                    <a:cxn ang="0">
                      <a:pos x="139" y="265"/>
                    </a:cxn>
                    <a:cxn ang="0">
                      <a:pos x="172" y="278"/>
                    </a:cxn>
                    <a:cxn ang="0">
                      <a:pos x="169" y="319"/>
                    </a:cxn>
                    <a:cxn ang="0">
                      <a:pos x="193" y="374"/>
                    </a:cxn>
                    <a:cxn ang="0">
                      <a:pos x="191" y="389"/>
                    </a:cxn>
                    <a:cxn ang="0">
                      <a:pos x="201" y="406"/>
                    </a:cxn>
                    <a:cxn ang="0">
                      <a:pos x="186" y="445"/>
                    </a:cxn>
                    <a:cxn ang="0">
                      <a:pos x="204" y="494"/>
                    </a:cxn>
                    <a:cxn ang="0">
                      <a:pos x="214" y="532"/>
                    </a:cxn>
                    <a:cxn ang="0">
                      <a:pos x="226" y="556"/>
                    </a:cxn>
                    <a:cxn ang="0">
                      <a:pos x="239" y="586"/>
                    </a:cxn>
                    <a:cxn ang="0">
                      <a:pos x="263" y="582"/>
                    </a:cxn>
                    <a:cxn ang="0">
                      <a:pos x="302" y="560"/>
                    </a:cxn>
                    <a:cxn ang="0">
                      <a:pos x="320" y="533"/>
                    </a:cxn>
                    <a:cxn ang="0">
                      <a:pos x="319" y="515"/>
                    </a:cxn>
                    <a:cxn ang="0">
                      <a:pos x="342" y="500"/>
                    </a:cxn>
                    <a:cxn ang="0">
                      <a:pos x="338" y="474"/>
                    </a:cxn>
                    <a:cxn ang="0">
                      <a:pos x="373" y="432"/>
                    </a:cxn>
                    <a:cxn ang="0">
                      <a:pos x="378" y="398"/>
                    </a:cxn>
                    <a:cxn ang="0">
                      <a:pos x="369" y="386"/>
                    </a:cxn>
                    <a:cxn ang="0">
                      <a:pos x="373" y="372"/>
                    </a:cxn>
                    <a:cxn ang="0">
                      <a:pos x="365" y="360"/>
                    </a:cxn>
                    <a:cxn ang="0">
                      <a:pos x="391" y="327"/>
                    </a:cxn>
                    <a:cxn ang="0">
                      <a:pos x="391" y="310"/>
                    </a:cxn>
                    <a:cxn ang="0">
                      <a:pos x="427" y="282"/>
                    </a:cxn>
                    <a:cxn ang="0">
                      <a:pos x="450" y="207"/>
                    </a:cxn>
                    <a:cxn ang="0">
                      <a:pos x="417" y="226"/>
                    </a:cxn>
                    <a:cxn ang="0">
                      <a:pos x="388" y="218"/>
                    </a:cxn>
                    <a:cxn ang="0">
                      <a:pos x="392" y="200"/>
                    </a:cxn>
                    <a:cxn ang="0">
                      <a:pos x="363" y="180"/>
                    </a:cxn>
                    <a:cxn ang="0">
                      <a:pos x="349" y="132"/>
                    </a:cxn>
                    <a:cxn ang="0">
                      <a:pos x="321" y="93"/>
                    </a:cxn>
                    <a:cxn ang="0">
                      <a:pos x="321" y="66"/>
                    </a:cxn>
                    <a:cxn ang="0">
                      <a:pos x="306" y="65"/>
                    </a:cxn>
                    <a:cxn ang="0">
                      <a:pos x="296" y="69"/>
                    </a:cxn>
                    <a:cxn ang="0">
                      <a:pos x="254" y="54"/>
                    </a:cxn>
                    <a:cxn ang="0">
                      <a:pos x="243" y="65"/>
                    </a:cxn>
                    <a:cxn ang="0">
                      <a:pos x="234" y="78"/>
                    </a:cxn>
                    <a:cxn ang="0">
                      <a:pos x="211" y="53"/>
                    </a:cxn>
                    <a:cxn ang="0">
                      <a:pos x="189" y="47"/>
                    </a:cxn>
                    <a:cxn ang="0">
                      <a:pos x="187" y="15"/>
                    </a:cxn>
                    <a:cxn ang="0">
                      <a:pos x="155" y="20"/>
                    </a:cxn>
                    <a:cxn ang="0">
                      <a:pos x="135" y="13"/>
                    </a:cxn>
                    <a:cxn ang="0">
                      <a:pos x="107" y="0"/>
                    </a:cxn>
                  </a:cxnLst>
                  <a:rect l="0" t="0" r="r" b="b"/>
                  <a:pathLst>
                    <a:path w="451" h="587">
                      <a:moveTo>
                        <a:pt x="107" y="0"/>
                      </a:moveTo>
                      <a:lnTo>
                        <a:pt x="99" y="16"/>
                      </a:lnTo>
                      <a:lnTo>
                        <a:pt x="64" y="47"/>
                      </a:lnTo>
                      <a:lnTo>
                        <a:pt x="56" y="75"/>
                      </a:lnTo>
                      <a:lnTo>
                        <a:pt x="30" y="95"/>
                      </a:lnTo>
                      <a:lnTo>
                        <a:pt x="12" y="135"/>
                      </a:lnTo>
                      <a:lnTo>
                        <a:pt x="12" y="159"/>
                      </a:lnTo>
                      <a:lnTo>
                        <a:pt x="0" y="201"/>
                      </a:lnTo>
                      <a:lnTo>
                        <a:pt x="16" y="219"/>
                      </a:lnTo>
                      <a:lnTo>
                        <a:pt x="56" y="272"/>
                      </a:lnTo>
                      <a:lnTo>
                        <a:pt x="68" y="265"/>
                      </a:lnTo>
                      <a:lnTo>
                        <a:pt x="139" y="265"/>
                      </a:lnTo>
                      <a:lnTo>
                        <a:pt x="172" y="278"/>
                      </a:lnTo>
                      <a:lnTo>
                        <a:pt x="169" y="319"/>
                      </a:lnTo>
                      <a:lnTo>
                        <a:pt x="193" y="374"/>
                      </a:lnTo>
                      <a:lnTo>
                        <a:pt x="191" y="389"/>
                      </a:lnTo>
                      <a:lnTo>
                        <a:pt x="201" y="406"/>
                      </a:lnTo>
                      <a:lnTo>
                        <a:pt x="186" y="445"/>
                      </a:lnTo>
                      <a:lnTo>
                        <a:pt x="204" y="494"/>
                      </a:lnTo>
                      <a:lnTo>
                        <a:pt x="214" y="532"/>
                      </a:lnTo>
                      <a:lnTo>
                        <a:pt x="226" y="556"/>
                      </a:lnTo>
                      <a:lnTo>
                        <a:pt x="239" y="586"/>
                      </a:lnTo>
                      <a:lnTo>
                        <a:pt x="263" y="582"/>
                      </a:lnTo>
                      <a:lnTo>
                        <a:pt x="302" y="560"/>
                      </a:lnTo>
                      <a:lnTo>
                        <a:pt x="320" y="533"/>
                      </a:lnTo>
                      <a:lnTo>
                        <a:pt x="319" y="515"/>
                      </a:lnTo>
                      <a:lnTo>
                        <a:pt x="342" y="500"/>
                      </a:lnTo>
                      <a:lnTo>
                        <a:pt x="338" y="474"/>
                      </a:lnTo>
                      <a:lnTo>
                        <a:pt x="373" y="432"/>
                      </a:lnTo>
                      <a:lnTo>
                        <a:pt x="378" y="398"/>
                      </a:lnTo>
                      <a:lnTo>
                        <a:pt x="369" y="386"/>
                      </a:lnTo>
                      <a:lnTo>
                        <a:pt x="373" y="372"/>
                      </a:lnTo>
                      <a:lnTo>
                        <a:pt x="365" y="360"/>
                      </a:lnTo>
                      <a:lnTo>
                        <a:pt x="391" y="327"/>
                      </a:lnTo>
                      <a:lnTo>
                        <a:pt x="391" y="310"/>
                      </a:lnTo>
                      <a:lnTo>
                        <a:pt x="427" y="282"/>
                      </a:lnTo>
                      <a:lnTo>
                        <a:pt x="450" y="207"/>
                      </a:lnTo>
                      <a:lnTo>
                        <a:pt x="417" y="226"/>
                      </a:lnTo>
                      <a:lnTo>
                        <a:pt x="388" y="218"/>
                      </a:lnTo>
                      <a:lnTo>
                        <a:pt x="392" y="200"/>
                      </a:lnTo>
                      <a:lnTo>
                        <a:pt x="363" y="180"/>
                      </a:lnTo>
                      <a:lnTo>
                        <a:pt x="349" y="132"/>
                      </a:lnTo>
                      <a:lnTo>
                        <a:pt x="321" y="93"/>
                      </a:lnTo>
                      <a:lnTo>
                        <a:pt x="321" y="66"/>
                      </a:lnTo>
                      <a:lnTo>
                        <a:pt x="306" y="65"/>
                      </a:lnTo>
                      <a:lnTo>
                        <a:pt x="296" y="69"/>
                      </a:lnTo>
                      <a:lnTo>
                        <a:pt x="254" y="54"/>
                      </a:lnTo>
                      <a:lnTo>
                        <a:pt x="243" y="65"/>
                      </a:lnTo>
                      <a:lnTo>
                        <a:pt x="234" y="78"/>
                      </a:lnTo>
                      <a:lnTo>
                        <a:pt x="211" y="53"/>
                      </a:lnTo>
                      <a:lnTo>
                        <a:pt x="189" y="47"/>
                      </a:lnTo>
                      <a:lnTo>
                        <a:pt x="187" y="15"/>
                      </a:lnTo>
                      <a:lnTo>
                        <a:pt x="155" y="20"/>
                      </a:lnTo>
                      <a:lnTo>
                        <a:pt x="135" y="13"/>
                      </a:lnTo>
                      <a:lnTo>
                        <a:pt x="107" y="0"/>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15" name="Freeform 15"/>
                <p:cNvSpPr>
                  <a:spLocks/>
                </p:cNvSpPr>
                <p:nvPr/>
              </p:nvSpPr>
              <p:spPr bwMode="grayWhite">
                <a:xfrm>
                  <a:off x="3112" y="987"/>
                  <a:ext cx="17" cy="28"/>
                </a:xfrm>
                <a:custGeom>
                  <a:avLst/>
                  <a:gdLst/>
                  <a:ahLst/>
                  <a:cxnLst>
                    <a:cxn ang="0">
                      <a:pos x="7" y="0"/>
                    </a:cxn>
                    <a:cxn ang="0">
                      <a:pos x="9" y="8"/>
                    </a:cxn>
                    <a:cxn ang="0">
                      <a:pos x="7" y="14"/>
                    </a:cxn>
                    <a:cxn ang="0">
                      <a:pos x="7" y="19"/>
                    </a:cxn>
                    <a:cxn ang="0">
                      <a:pos x="16" y="23"/>
                    </a:cxn>
                    <a:cxn ang="0">
                      <a:pos x="16" y="27"/>
                    </a:cxn>
                    <a:cxn ang="0">
                      <a:pos x="9" y="23"/>
                    </a:cxn>
                    <a:cxn ang="0">
                      <a:pos x="3" y="27"/>
                    </a:cxn>
                    <a:cxn ang="0">
                      <a:pos x="0" y="23"/>
                    </a:cxn>
                    <a:cxn ang="0">
                      <a:pos x="3" y="19"/>
                    </a:cxn>
                    <a:cxn ang="0">
                      <a:pos x="0" y="14"/>
                    </a:cxn>
                    <a:cxn ang="0">
                      <a:pos x="3" y="4"/>
                    </a:cxn>
                    <a:cxn ang="0">
                      <a:pos x="7" y="0"/>
                    </a:cxn>
                  </a:cxnLst>
                  <a:rect l="0" t="0" r="r" b="b"/>
                  <a:pathLst>
                    <a:path w="17" h="28">
                      <a:moveTo>
                        <a:pt x="7" y="0"/>
                      </a:moveTo>
                      <a:lnTo>
                        <a:pt x="9" y="8"/>
                      </a:lnTo>
                      <a:lnTo>
                        <a:pt x="7" y="14"/>
                      </a:lnTo>
                      <a:lnTo>
                        <a:pt x="7" y="19"/>
                      </a:lnTo>
                      <a:lnTo>
                        <a:pt x="16" y="23"/>
                      </a:lnTo>
                      <a:lnTo>
                        <a:pt x="16" y="27"/>
                      </a:lnTo>
                      <a:lnTo>
                        <a:pt x="9" y="23"/>
                      </a:lnTo>
                      <a:lnTo>
                        <a:pt x="3" y="27"/>
                      </a:lnTo>
                      <a:lnTo>
                        <a:pt x="0" y="23"/>
                      </a:lnTo>
                      <a:lnTo>
                        <a:pt x="3" y="19"/>
                      </a:lnTo>
                      <a:lnTo>
                        <a:pt x="0" y="14"/>
                      </a:lnTo>
                      <a:lnTo>
                        <a:pt x="3" y="4"/>
                      </a:lnTo>
                      <a:lnTo>
                        <a:pt x="7" y="0"/>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16" name="Freeform 16"/>
                <p:cNvSpPr>
                  <a:spLocks/>
                </p:cNvSpPr>
                <p:nvPr/>
              </p:nvSpPr>
              <p:spPr bwMode="grayWhite">
                <a:xfrm>
                  <a:off x="3027" y="1109"/>
                  <a:ext cx="68" cy="97"/>
                </a:xfrm>
                <a:custGeom>
                  <a:avLst/>
                  <a:gdLst/>
                  <a:ahLst/>
                  <a:cxnLst>
                    <a:cxn ang="0">
                      <a:pos x="0" y="48"/>
                    </a:cxn>
                    <a:cxn ang="0">
                      <a:pos x="24" y="48"/>
                    </a:cxn>
                    <a:cxn ang="0">
                      <a:pos x="52" y="0"/>
                    </a:cxn>
                    <a:cxn ang="0">
                      <a:pos x="67" y="28"/>
                    </a:cxn>
                    <a:cxn ang="0">
                      <a:pos x="55" y="96"/>
                    </a:cxn>
                    <a:cxn ang="0">
                      <a:pos x="5" y="80"/>
                    </a:cxn>
                    <a:cxn ang="0">
                      <a:pos x="0" y="48"/>
                    </a:cxn>
                  </a:cxnLst>
                  <a:rect l="0" t="0" r="r" b="b"/>
                  <a:pathLst>
                    <a:path w="68" h="97">
                      <a:moveTo>
                        <a:pt x="0" y="48"/>
                      </a:moveTo>
                      <a:lnTo>
                        <a:pt x="24" y="48"/>
                      </a:lnTo>
                      <a:lnTo>
                        <a:pt x="52" y="0"/>
                      </a:lnTo>
                      <a:lnTo>
                        <a:pt x="67" y="28"/>
                      </a:lnTo>
                      <a:lnTo>
                        <a:pt x="55" y="96"/>
                      </a:lnTo>
                      <a:lnTo>
                        <a:pt x="5" y="80"/>
                      </a:lnTo>
                      <a:lnTo>
                        <a:pt x="0" y="48"/>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17" name="Freeform 17"/>
                <p:cNvSpPr>
                  <a:spLocks/>
                </p:cNvSpPr>
                <p:nvPr/>
              </p:nvSpPr>
              <p:spPr bwMode="grayWhite">
                <a:xfrm>
                  <a:off x="3162" y="1146"/>
                  <a:ext cx="117" cy="94"/>
                </a:xfrm>
                <a:custGeom>
                  <a:avLst/>
                  <a:gdLst/>
                  <a:ahLst/>
                  <a:cxnLst>
                    <a:cxn ang="0">
                      <a:pos x="7" y="22"/>
                    </a:cxn>
                    <a:cxn ang="0">
                      <a:pos x="0" y="0"/>
                    </a:cxn>
                    <a:cxn ang="0">
                      <a:pos x="39" y="9"/>
                    </a:cxn>
                    <a:cxn ang="0">
                      <a:pos x="95" y="32"/>
                    </a:cxn>
                    <a:cxn ang="0">
                      <a:pos x="95" y="49"/>
                    </a:cxn>
                    <a:cxn ang="0">
                      <a:pos x="116" y="93"/>
                    </a:cxn>
                    <a:cxn ang="0">
                      <a:pos x="73" y="51"/>
                    </a:cxn>
                    <a:cxn ang="0">
                      <a:pos x="44" y="54"/>
                    </a:cxn>
                    <a:cxn ang="0">
                      <a:pos x="7" y="22"/>
                    </a:cxn>
                  </a:cxnLst>
                  <a:rect l="0" t="0" r="r" b="b"/>
                  <a:pathLst>
                    <a:path w="117" h="94">
                      <a:moveTo>
                        <a:pt x="7" y="22"/>
                      </a:moveTo>
                      <a:lnTo>
                        <a:pt x="0" y="0"/>
                      </a:lnTo>
                      <a:lnTo>
                        <a:pt x="39" y="9"/>
                      </a:lnTo>
                      <a:lnTo>
                        <a:pt x="95" y="32"/>
                      </a:lnTo>
                      <a:lnTo>
                        <a:pt x="95" y="49"/>
                      </a:lnTo>
                      <a:lnTo>
                        <a:pt x="116" y="93"/>
                      </a:lnTo>
                      <a:lnTo>
                        <a:pt x="73" y="51"/>
                      </a:lnTo>
                      <a:lnTo>
                        <a:pt x="44" y="54"/>
                      </a:lnTo>
                      <a:lnTo>
                        <a:pt x="7" y="22"/>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18" name="Freeform 18"/>
                <p:cNvSpPr>
                  <a:spLocks/>
                </p:cNvSpPr>
                <p:nvPr/>
              </p:nvSpPr>
              <p:spPr bwMode="grayWhite">
                <a:xfrm>
                  <a:off x="3384" y="1337"/>
                  <a:ext cx="79" cy="101"/>
                </a:xfrm>
                <a:custGeom>
                  <a:avLst/>
                  <a:gdLst/>
                  <a:ahLst/>
                  <a:cxnLst>
                    <a:cxn ang="0">
                      <a:pos x="48" y="0"/>
                    </a:cxn>
                    <a:cxn ang="0">
                      <a:pos x="78" y="30"/>
                    </a:cxn>
                    <a:cxn ang="0">
                      <a:pos x="16" y="100"/>
                    </a:cxn>
                    <a:cxn ang="0">
                      <a:pos x="0" y="84"/>
                    </a:cxn>
                    <a:cxn ang="0">
                      <a:pos x="45" y="39"/>
                    </a:cxn>
                    <a:cxn ang="0">
                      <a:pos x="48" y="0"/>
                    </a:cxn>
                  </a:cxnLst>
                  <a:rect l="0" t="0" r="r" b="b"/>
                  <a:pathLst>
                    <a:path w="79" h="101">
                      <a:moveTo>
                        <a:pt x="48" y="0"/>
                      </a:moveTo>
                      <a:lnTo>
                        <a:pt x="78" y="30"/>
                      </a:lnTo>
                      <a:lnTo>
                        <a:pt x="16" y="100"/>
                      </a:lnTo>
                      <a:lnTo>
                        <a:pt x="0" y="84"/>
                      </a:lnTo>
                      <a:lnTo>
                        <a:pt x="45" y="39"/>
                      </a:lnTo>
                      <a:lnTo>
                        <a:pt x="48" y="0"/>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19" name="Freeform 19"/>
                <p:cNvSpPr>
                  <a:spLocks/>
                </p:cNvSpPr>
                <p:nvPr/>
              </p:nvSpPr>
              <p:spPr bwMode="grayWhite">
                <a:xfrm>
                  <a:off x="2211" y="651"/>
                  <a:ext cx="39" cy="66"/>
                </a:xfrm>
                <a:custGeom>
                  <a:avLst/>
                  <a:gdLst/>
                  <a:ahLst/>
                  <a:cxnLst>
                    <a:cxn ang="0">
                      <a:pos x="38" y="51"/>
                    </a:cxn>
                    <a:cxn ang="0">
                      <a:pos x="28" y="43"/>
                    </a:cxn>
                    <a:cxn ang="0">
                      <a:pos x="28" y="14"/>
                    </a:cxn>
                    <a:cxn ang="0">
                      <a:pos x="33" y="8"/>
                    </a:cxn>
                    <a:cxn ang="0">
                      <a:pos x="24" y="8"/>
                    </a:cxn>
                    <a:cxn ang="0">
                      <a:pos x="29" y="0"/>
                    </a:cxn>
                    <a:cxn ang="0">
                      <a:pos x="22" y="0"/>
                    </a:cxn>
                    <a:cxn ang="0">
                      <a:pos x="14" y="9"/>
                    </a:cxn>
                    <a:cxn ang="0">
                      <a:pos x="14" y="27"/>
                    </a:cxn>
                    <a:cxn ang="0">
                      <a:pos x="18" y="31"/>
                    </a:cxn>
                    <a:cxn ang="0">
                      <a:pos x="18" y="39"/>
                    </a:cxn>
                    <a:cxn ang="0">
                      <a:pos x="16" y="39"/>
                    </a:cxn>
                    <a:cxn ang="0">
                      <a:pos x="9" y="46"/>
                    </a:cxn>
                    <a:cxn ang="0">
                      <a:pos x="9" y="53"/>
                    </a:cxn>
                    <a:cxn ang="0">
                      <a:pos x="0" y="65"/>
                    </a:cxn>
                    <a:cxn ang="0">
                      <a:pos x="29" y="65"/>
                    </a:cxn>
                    <a:cxn ang="0">
                      <a:pos x="38" y="51"/>
                    </a:cxn>
                  </a:cxnLst>
                  <a:rect l="0" t="0" r="r" b="b"/>
                  <a:pathLst>
                    <a:path w="39" h="66">
                      <a:moveTo>
                        <a:pt x="38" y="51"/>
                      </a:moveTo>
                      <a:lnTo>
                        <a:pt x="28" y="43"/>
                      </a:lnTo>
                      <a:lnTo>
                        <a:pt x="28" y="14"/>
                      </a:lnTo>
                      <a:lnTo>
                        <a:pt x="33" y="8"/>
                      </a:lnTo>
                      <a:lnTo>
                        <a:pt x="24" y="8"/>
                      </a:lnTo>
                      <a:lnTo>
                        <a:pt x="29" y="0"/>
                      </a:lnTo>
                      <a:lnTo>
                        <a:pt x="22" y="0"/>
                      </a:lnTo>
                      <a:lnTo>
                        <a:pt x="14" y="9"/>
                      </a:lnTo>
                      <a:lnTo>
                        <a:pt x="14" y="27"/>
                      </a:lnTo>
                      <a:lnTo>
                        <a:pt x="18" y="31"/>
                      </a:lnTo>
                      <a:lnTo>
                        <a:pt x="18" y="39"/>
                      </a:lnTo>
                      <a:lnTo>
                        <a:pt x="16" y="39"/>
                      </a:lnTo>
                      <a:lnTo>
                        <a:pt x="9" y="46"/>
                      </a:lnTo>
                      <a:lnTo>
                        <a:pt x="9" y="53"/>
                      </a:lnTo>
                      <a:lnTo>
                        <a:pt x="0" y="65"/>
                      </a:lnTo>
                      <a:lnTo>
                        <a:pt x="29" y="65"/>
                      </a:lnTo>
                      <a:lnTo>
                        <a:pt x="38" y="51"/>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20" name="Freeform 20"/>
                <p:cNvSpPr>
                  <a:spLocks/>
                </p:cNvSpPr>
                <p:nvPr/>
              </p:nvSpPr>
              <p:spPr bwMode="grayWhite">
                <a:xfrm>
                  <a:off x="2198" y="673"/>
                  <a:ext cx="21" cy="24"/>
                </a:xfrm>
                <a:custGeom>
                  <a:avLst/>
                  <a:gdLst/>
                  <a:ahLst/>
                  <a:cxnLst>
                    <a:cxn ang="0">
                      <a:pos x="17" y="8"/>
                    </a:cxn>
                    <a:cxn ang="0">
                      <a:pos x="20" y="8"/>
                    </a:cxn>
                    <a:cxn ang="0">
                      <a:pos x="20" y="0"/>
                    </a:cxn>
                    <a:cxn ang="0">
                      <a:pos x="13" y="0"/>
                    </a:cxn>
                    <a:cxn ang="0">
                      <a:pos x="0" y="15"/>
                    </a:cxn>
                    <a:cxn ang="0">
                      <a:pos x="0" y="23"/>
                    </a:cxn>
                    <a:cxn ang="0">
                      <a:pos x="12" y="23"/>
                    </a:cxn>
                    <a:cxn ang="0">
                      <a:pos x="17" y="17"/>
                    </a:cxn>
                    <a:cxn ang="0">
                      <a:pos x="17" y="8"/>
                    </a:cxn>
                  </a:cxnLst>
                  <a:rect l="0" t="0" r="r" b="b"/>
                  <a:pathLst>
                    <a:path w="21" h="24">
                      <a:moveTo>
                        <a:pt x="17" y="8"/>
                      </a:moveTo>
                      <a:lnTo>
                        <a:pt x="20" y="8"/>
                      </a:lnTo>
                      <a:lnTo>
                        <a:pt x="20" y="0"/>
                      </a:lnTo>
                      <a:lnTo>
                        <a:pt x="13" y="0"/>
                      </a:lnTo>
                      <a:lnTo>
                        <a:pt x="0" y="15"/>
                      </a:lnTo>
                      <a:lnTo>
                        <a:pt x="0" y="23"/>
                      </a:lnTo>
                      <a:lnTo>
                        <a:pt x="12" y="23"/>
                      </a:lnTo>
                      <a:lnTo>
                        <a:pt x="17" y="17"/>
                      </a:lnTo>
                      <a:lnTo>
                        <a:pt x="17" y="8"/>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21" name="Freeform 21"/>
                <p:cNvSpPr>
                  <a:spLocks/>
                </p:cNvSpPr>
                <p:nvPr/>
              </p:nvSpPr>
              <p:spPr bwMode="grayWhite">
                <a:xfrm>
                  <a:off x="2167" y="634"/>
                  <a:ext cx="256" cy="216"/>
                </a:xfrm>
                <a:custGeom>
                  <a:avLst/>
                  <a:gdLst/>
                  <a:ahLst/>
                  <a:cxnLst>
                    <a:cxn ang="0">
                      <a:pos x="168" y="15"/>
                    </a:cxn>
                    <a:cxn ang="0">
                      <a:pos x="201" y="20"/>
                    </a:cxn>
                    <a:cxn ang="0">
                      <a:pos x="181" y="28"/>
                    </a:cxn>
                    <a:cxn ang="0">
                      <a:pos x="172" y="41"/>
                    </a:cxn>
                    <a:cxn ang="0">
                      <a:pos x="160" y="70"/>
                    </a:cxn>
                    <a:cxn ang="0">
                      <a:pos x="140" y="72"/>
                    </a:cxn>
                    <a:cxn ang="0">
                      <a:pos x="123" y="69"/>
                    </a:cxn>
                    <a:cxn ang="0">
                      <a:pos x="131" y="55"/>
                    </a:cxn>
                    <a:cxn ang="0">
                      <a:pos x="124" y="37"/>
                    </a:cxn>
                    <a:cxn ang="0">
                      <a:pos x="114" y="69"/>
                    </a:cxn>
                    <a:cxn ang="0">
                      <a:pos x="87" y="84"/>
                    </a:cxn>
                    <a:cxn ang="0">
                      <a:pos x="73" y="94"/>
                    </a:cxn>
                    <a:cxn ang="0">
                      <a:pos x="53" y="108"/>
                    </a:cxn>
                    <a:cxn ang="0">
                      <a:pos x="43" y="143"/>
                    </a:cxn>
                    <a:cxn ang="0">
                      <a:pos x="8" y="130"/>
                    </a:cxn>
                    <a:cxn ang="0">
                      <a:pos x="0" y="156"/>
                    </a:cxn>
                    <a:cxn ang="0">
                      <a:pos x="15" y="194"/>
                    </a:cxn>
                    <a:cxn ang="0">
                      <a:pos x="71" y="153"/>
                    </a:cxn>
                    <a:cxn ang="0">
                      <a:pos x="105" y="145"/>
                    </a:cxn>
                    <a:cxn ang="0">
                      <a:pos x="111" y="161"/>
                    </a:cxn>
                    <a:cxn ang="0">
                      <a:pos x="139" y="201"/>
                    </a:cxn>
                    <a:cxn ang="0">
                      <a:pos x="142" y="189"/>
                    </a:cxn>
                    <a:cxn ang="0">
                      <a:pos x="150" y="189"/>
                    </a:cxn>
                    <a:cxn ang="0">
                      <a:pos x="123" y="152"/>
                    </a:cxn>
                    <a:cxn ang="0">
                      <a:pos x="131" y="139"/>
                    </a:cxn>
                    <a:cxn ang="0">
                      <a:pos x="160" y="178"/>
                    </a:cxn>
                    <a:cxn ang="0">
                      <a:pos x="172" y="202"/>
                    </a:cxn>
                    <a:cxn ang="0">
                      <a:pos x="178" y="215"/>
                    </a:cxn>
                    <a:cxn ang="0">
                      <a:pos x="183" y="191"/>
                    </a:cxn>
                    <a:cxn ang="0">
                      <a:pos x="202" y="182"/>
                    </a:cxn>
                    <a:cxn ang="0">
                      <a:pos x="214" y="177"/>
                    </a:cxn>
                    <a:cxn ang="0">
                      <a:pos x="210" y="158"/>
                    </a:cxn>
                    <a:cxn ang="0">
                      <a:pos x="219" y="126"/>
                    </a:cxn>
                    <a:cxn ang="0">
                      <a:pos x="232" y="130"/>
                    </a:cxn>
                    <a:cxn ang="0">
                      <a:pos x="236" y="145"/>
                    </a:cxn>
                    <a:cxn ang="0">
                      <a:pos x="247" y="137"/>
                    </a:cxn>
                    <a:cxn ang="0">
                      <a:pos x="244" y="134"/>
                    </a:cxn>
                    <a:cxn ang="0">
                      <a:pos x="252" y="114"/>
                    </a:cxn>
                    <a:cxn ang="0">
                      <a:pos x="255" y="137"/>
                    </a:cxn>
                    <a:cxn ang="0">
                      <a:pos x="168" y="0"/>
                    </a:cxn>
                  </a:cxnLst>
                  <a:rect l="0" t="0" r="r" b="b"/>
                  <a:pathLst>
                    <a:path w="256" h="216">
                      <a:moveTo>
                        <a:pt x="168" y="0"/>
                      </a:moveTo>
                      <a:lnTo>
                        <a:pt x="168" y="15"/>
                      </a:lnTo>
                      <a:lnTo>
                        <a:pt x="173" y="20"/>
                      </a:lnTo>
                      <a:lnTo>
                        <a:pt x="201" y="20"/>
                      </a:lnTo>
                      <a:lnTo>
                        <a:pt x="201" y="28"/>
                      </a:lnTo>
                      <a:lnTo>
                        <a:pt x="181" y="28"/>
                      </a:lnTo>
                      <a:lnTo>
                        <a:pt x="181" y="52"/>
                      </a:lnTo>
                      <a:lnTo>
                        <a:pt x="172" y="41"/>
                      </a:lnTo>
                      <a:lnTo>
                        <a:pt x="172" y="56"/>
                      </a:lnTo>
                      <a:lnTo>
                        <a:pt x="160" y="70"/>
                      </a:lnTo>
                      <a:lnTo>
                        <a:pt x="152" y="62"/>
                      </a:lnTo>
                      <a:lnTo>
                        <a:pt x="140" y="72"/>
                      </a:lnTo>
                      <a:lnTo>
                        <a:pt x="138" y="69"/>
                      </a:lnTo>
                      <a:lnTo>
                        <a:pt x="123" y="69"/>
                      </a:lnTo>
                      <a:lnTo>
                        <a:pt x="131" y="59"/>
                      </a:lnTo>
                      <a:lnTo>
                        <a:pt x="131" y="55"/>
                      </a:lnTo>
                      <a:lnTo>
                        <a:pt x="124" y="48"/>
                      </a:lnTo>
                      <a:lnTo>
                        <a:pt x="124" y="37"/>
                      </a:lnTo>
                      <a:lnTo>
                        <a:pt x="114" y="48"/>
                      </a:lnTo>
                      <a:lnTo>
                        <a:pt x="114" y="69"/>
                      </a:lnTo>
                      <a:lnTo>
                        <a:pt x="102" y="69"/>
                      </a:lnTo>
                      <a:lnTo>
                        <a:pt x="87" y="84"/>
                      </a:lnTo>
                      <a:lnTo>
                        <a:pt x="81" y="84"/>
                      </a:lnTo>
                      <a:lnTo>
                        <a:pt x="73" y="94"/>
                      </a:lnTo>
                      <a:lnTo>
                        <a:pt x="43" y="94"/>
                      </a:lnTo>
                      <a:lnTo>
                        <a:pt x="53" y="108"/>
                      </a:lnTo>
                      <a:lnTo>
                        <a:pt x="53" y="130"/>
                      </a:lnTo>
                      <a:lnTo>
                        <a:pt x="43" y="143"/>
                      </a:lnTo>
                      <a:lnTo>
                        <a:pt x="31" y="130"/>
                      </a:lnTo>
                      <a:lnTo>
                        <a:pt x="8" y="130"/>
                      </a:lnTo>
                      <a:lnTo>
                        <a:pt x="8" y="146"/>
                      </a:lnTo>
                      <a:lnTo>
                        <a:pt x="0" y="156"/>
                      </a:lnTo>
                      <a:lnTo>
                        <a:pt x="0" y="177"/>
                      </a:lnTo>
                      <a:lnTo>
                        <a:pt x="15" y="194"/>
                      </a:lnTo>
                      <a:lnTo>
                        <a:pt x="37" y="194"/>
                      </a:lnTo>
                      <a:lnTo>
                        <a:pt x="71" y="153"/>
                      </a:lnTo>
                      <a:lnTo>
                        <a:pt x="101" y="153"/>
                      </a:lnTo>
                      <a:lnTo>
                        <a:pt x="105" y="145"/>
                      </a:lnTo>
                      <a:lnTo>
                        <a:pt x="112" y="153"/>
                      </a:lnTo>
                      <a:lnTo>
                        <a:pt x="111" y="161"/>
                      </a:lnTo>
                      <a:lnTo>
                        <a:pt x="139" y="189"/>
                      </a:lnTo>
                      <a:lnTo>
                        <a:pt x="139" y="201"/>
                      </a:lnTo>
                      <a:lnTo>
                        <a:pt x="145" y="196"/>
                      </a:lnTo>
                      <a:lnTo>
                        <a:pt x="142" y="189"/>
                      </a:lnTo>
                      <a:lnTo>
                        <a:pt x="145" y="185"/>
                      </a:lnTo>
                      <a:lnTo>
                        <a:pt x="150" y="189"/>
                      </a:lnTo>
                      <a:lnTo>
                        <a:pt x="152" y="188"/>
                      </a:lnTo>
                      <a:lnTo>
                        <a:pt x="123" y="152"/>
                      </a:lnTo>
                      <a:lnTo>
                        <a:pt x="123" y="139"/>
                      </a:lnTo>
                      <a:lnTo>
                        <a:pt x="131" y="139"/>
                      </a:lnTo>
                      <a:lnTo>
                        <a:pt x="131" y="146"/>
                      </a:lnTo>
                      <a:lnTo>
                        <a:pt x="160" y="178"/>
                      </a:lnTo>
                      <a:lnTo>
                        <a:pt x="160" y="188"/>
                      </a:lnTo>
                      <a:lnTo>
                        <a:pt x="172" y="202"/>
                      </a:lnTo>
                      <a:lnTo>
                        <a:pt x="169" y="205"/>
                      </a:lnTo>
                      <a:lnTo>
                        <a:pt x="178" y="215"/>
                      </a:lnTo>
                      <a:lnTo>
                        <a:pt x="191" y="200"/>
                      </a:lnTo>
                      <a:lnTo>
                        <a:pt x="183" y="191"/>
                      </a:lnTo>
                      <a:lnTo>
                        <a:pt x="191" y="182"/>
                      </a:lnTo>
                      <a:lnTo>
                        <a:pt x="202" y="182"/>
                      </a:lnTo>
                      <a:lnTo>
                        <a:pt x="207" y="177"/>
                      </a:lnTo>
                      <a:lnTo>
                        <a:pt x="214" y="177"/>
                      </a:lnTo>
                      <a:lnTo>
                        <a:pt x="205" y="164"/>
                      </a:lnTo>
                      <a:lnTo>
                        <a:pt x="210" y="158"/>
                      </a:lnTo>
                      <a:lnTo>
                        <a:pt x="210" y="137"/>
                      </a:lnTo>
                      <a:lnTo>
                        <a:pt x="219" y="126"/>
                      </a:lnTo>
                      <a:lnTo>
                        <a:pt x="223" y="130"/>
                      </a:lnTo>
                      <a:lnTo>
                        <a:pt x="232" y="130"/>
                      </a:lnTo>
                      <a:lnTo>
                        <a:pt x="228" y="136"/>
                      </a:lnTo>
                      <a:lnTo>
                        <a:pt x="236" y="145"/>
                      </a:lnTo>
                      <a:lnTo>
                        <a:pt x="241" y="137"/>
                      </a:lnTo>
                      <a:lnTo>
                        <a:pt x="247" y="137"/>
                      </a:lnTo>
                      <a:lnTo>
                        <a:pt x="247" y="134"/>
                      </a:lnTo>
                      <a:lnTo>
                        <a:pt x="244" y="134"/>
                      </a:lnTo>
                      <a:lnTo>
                        <a:pt x="239" y="130"/>
                      </a:lnTo>
                      <a:lnTo>
                        <a:pt x="252" y="114"/>
                      </a:lnTo>
                      <a:lnTo>
                        <a:pt x="252" y="137"/>
                      </a:lnTo>
                      <a:lnTo>
                        <a:pt x="255" y="137"/>
                      </a:lnTo>
                      <a:lnTo>
                        <a:pt x="255" y="0"/>
                      </a:lnTo>
                      <a:lnTo>
                        <a:pt x="168" y="0"/>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22" name="Freeform 22"/>
                <p:cNvSpPr>
                  <a:spLocks/>
                </p:cNvSpPr>
                <p:nvPr/>
              </p:nvSpPr>
              <p:spPr bwMode="grayWhite">
                <a:xfrm>
                  <a:off x="2276" y="406"/>
                  <a:ext cx="1089" cy="769"/>
                </a:xfrm>
                <a:custGeom>
                  <a:avLst/>
                  <a:gdLst/>
                  <a:ahLst/>
                  <a:cxnLst>
                    <a:cxn ang="0">
                      <a:pos x="32" y="202"/>
                    </a:cxn>
                    <a:cxn ang="0">
                      <a:pos x="99" y="134"/>
                    </a:cxn>
                    <a:cxn ang="0">
                      <a:pos x="142" y="181"/>
                    </a:cxn>
                    <a:cxn ang="0">
                      <a:pos x="118" y="179"/>
                    </a:cxn>
                    <a:cxn ang="0">
                      <a:pos x="216" y="172"/>
                    </a:cxn>
                    <a:cxn ang="0">
                      <a:pos x="240" y="110"/>
                    </a:cxn>
                    <a:cxn ang="0">
                      <a:pos x="241" y="124"/>
                    </a:cxn>
                    <a:cxn ang="0">
                      <a:pos x="223" y="172"/>
                    </a:cxn>
                    <a:cxn ang="0">
                      <a:pos x="301" y="133"/>
                    </a:cxn>
                    <a:cxn ang="0">
                      <a:pos x="460" y="23"/>
                    </a:cxn>
                    <a:cxn ang="0">
                      <a:pos x="574" y="29"/>
                    </a:cxn>
                    <a:cxn ang="0">
                      <a:pos x="701" y="15"/>
                    </a:cxn>
                    <a:cxn ang="0">
                      <a:pos x="840" y="71"/>
                    </a:cxn>
                    <a:cxn ang="0">
                      <a:pos x="1001" y="91"/>
                    </a:cxn>
                    <a:cxn ang="0">
                      <a:pos x="1080" y="156"/>
                    </a:cxn>
                    <a:cxn ang="0">
                      <a:pos x="1019" y="206"/>
                    </a:cxn>
                    <a:cxn ang="0">
                      <a:pos x="985" y="270"/>
                    </a:cxn>
                    <a:cxn ang="0">
                      <a:pos x="945" y="273"/>
                    </a:cxn>
                    <a:cxn ang="0">
                      <a:pos x="958" y="184"/>
                    </a:cxn>
                    <a:cxn ang="0">
                      <a:pos x="906" y="232"/>
                    </a:cxn>
                    <a:cxn ang="0">
                      <a:pos x="868" y="273"/>
                    </a:cxn>
                    <a:cxn ang="0">
                      <a:pos x="881" y="318"/>
                    </a:cxn>
                    <a:cxn ang="0">
                      <a:pos x="837" y="385"/>
                    </a:cxn>
                    <a:cxn ang="0">
                      <a:pos x="844" y="439"/>
                    </a:cxn>
                    <a:cxn ang="0">
                      <a:pos x="839" y="413"/>
                    </a:cxn>
                    <a:cxn ang="0">
                      <a:pos x="797" y="416"/>
                    </a:cxn>
                    <a:cxn ang="0">
                      <a:pos x="828" y="496"/>
                    </a:cxn>
                    <a:cxn ang="0">
                      <a:pos x="751" y="589"/>
                    </a:cxn>
                    <a:cxn ang="0">
                      <a:pos x="730" y="615"/>
                    </a:cxn>
                    <a:cxn ang="0">
                      <a:pos x="703" y="706"/>
                    </a:cxn>
                    <a:cxn ang="0">
                      <a:pos x="665" y="708"/>
                    </a:cxn>
                    <a:cxn ang="0">
                      <a:pos x="711" y="768"/>
                    </a:cxn>
                    <a:cxn ang="0">
                      <a:pos x="634" y="626"/>
                    </a:cxn>
                    <a:cxn ang="0">
                      <a:pos x="545" y="596"/>
                    </a:cxn>
                    <a:cxn ang="0">
                      <a:pos x="503" y="689"/>
                    </a:cxn>
                    <a:cxn ang="0">
                      <a:pos x="471" y="738"/>
                    </a:cxn>
                    <a:cxn ang="0">
                      <a:pos x="416" y="592"/>
                    </a:cxn>
                    <a:cxn ang="0">
                      <a:pos x="373" y="607"/>
                    </a:cxn>
                    <a:cxn ang="0">
                      <a:pos x="336" y="545"/>
                    </a:cxn>
                    <a:cxn ang="0">
                      <a:pos x="223" y="510"/>
                    </a:cxn>
                    <a:cxn ang="0">
                      <a:pos x="263" y="577"/>
                    </a:cxn>
                    <a:cxn ang="0">
                      <a:pos x="234" y="620"/>
                    </a:cxn>
                    <a:cxn ang="0">
                      <a:pos x="190" y="605"/>
                    </a:cxn>
                    <a:cxn ang="0">
                      <a:pos x="119" y="495"/>
                    </a:cxn>
                    <a:cxn ang="0">
                      <a:pos x="149" y="432"/>
                    </a:cxn>
                    <a:cxn ang="0">
                      <a:pos x="166" y="385"/>
                    </a:cxn>
                    <a:cxn ang="0">
                      <a:pos x="149" y="226"/>
                    </a:cxn>
                    <a:cxn ang="0">
                      <a:pos x="86" y="193"/>
                    </a:cxn>
                    <a:cxn ang="0">
                      <a:pos x="55" y="210"/>
                    </a:cxn>
                    <a:cxn ang="0">
                      <a:pos x="0" y="226"/>
                    </a:cxn>
                  </a:cxnLst>
                  <a:rect l="0" t="0" r="r" b="b"/>
                  <a:pathLst>
                    <a:path w="1089" h="769">
                      <a:moveTo>
                        <a:pt x="0" y="226"/>
                      </a:moveTo>
                      <a:lnTo>
                        <a:pt x="32" y="202"/>
                      </a:lnTo>
                      <a:lnTo>
                        <a:pt x="62" y="156"/>
                      </a:lnTo>
                      <a:lnTo>
                        <a:pt x="99" y="134"/>
                      </a:lnTo>
                      <a:lnTo>
                        <a:pt x="137" y="160"/>
                      </a:lnTo>
                      <a:lnTo>
                        <a:pt x="142" y="181"/>
                      </a:lnTo>
                      <a:lnTo>
                        <a:pt x="133" y="181"/>
                      </a:lnTo>
                      <a:lnTo>
                        <a:pt x="118" y="179"/>
                      </a:lnTo>
                      <a:lnTo>
                        <a:pt x="137" y="202"/>
                      </a:lnTo>
                      <a:lnTo>
                        <a:pt x="216" y="172"/>
                      </a:lnTo>
                      <a:lnTo>
                        <a:pt x="206" y="149"/>
                      </a:lnTo>
                      <a:lnTo>
                        <a:pt x="240" y="110"/>
                      </a:lnTo>
                      <a:lnTo>
                        <a:pt x="262" y="111"/>
                      </a:lnTo>
                      <a:lnTo>
                        <a:pt x="241" y="124"/>
                      </a:lnTo>
                      <a:lnTo>
                        <a:pt x="223" y="153"/>
                      </a:lnTo>
                      <a:lnTo>
                        <a:pt x="223" y="172"/>
                      </a:lnTo>
                      <a:lnTo>
                        <a:pt x="255" y="193"/>
                      </a:lnTo>
                      <a:lnTo>
                        <a:pt x="301" y="133"/>
                      </a:lnTo>
                      <a:lnTo>
                        <a:pt x="461" y="63"/>
                      </a:lnTo>
                      <a:lnTo>
                        <a:pt x="460" y="23"/>
                      </a:lnTo>
                      <a:lnTo>
                        <a:pt x="533" y="8"/>
                      </a:lnTo>
                      <a:lnTo>
                        <a:pt x="574" y="29"/>
                      </a:lnTo>
                      <a:lnTo>
                        <a:pt x="671" y="0"/>
                      </a:lnTo>
                      <a:lnTo>
                        <a:pt x="701" y="15"/>
                      </a:lnTo>
                      <a:lnTo>
                        <a:pt x="766" y="85"/>
                      </a:lnTo>
                      <a:lnTo>
                        <a:pt x="840" y="71"/>
                      </a:lnTo>
                      <a:lnTo>
                        <a:pt x="886" y="96"/>
                      </a:lnTo>
                      <a:lnTo>
                        <a:pt x="1001" y="91"/>
                      </a:lnTo>
                      <a:lnTo>
                        <a:pt x="1088" y="118"/>
                      </a:lnTo>
                      <a:lnTo>
                        <a:pt x="1080" y="156"/>
                      </a:lnTo>
                      <a:lnTo>
                        <a:pt x="1006" y="181"/>
                      </a:lnTo>
                      <a:lnTo>
                        <a:pt x="1019" y="206"/>
                      </a:lnTo>
                      <a:lnTo>
                        <a:pt x="987" y="220"/>
                      </a:lnTo>
                      <a:lnTo>
                        <a:pt x="985" y="270"/>
                      </a:lnTo>
                      <a:lnTo>
                        <a:pt x="957" y="304"/>
                      </a:lnTo>
                      <a:lnTo>
                        <a:pt x="945" y="273"/>
                      </a:lnTo>
                      <a:lnTo>
                        <a:pt x="961" y="244"/>
                      </a:lnTo>
                      <a:lnTo>
                        <a:pt x="958" y="184"/>
                      </a:lnTo>
                      <a:lnTo>
                        <a:pt x="929" y="215"/>
                      </a:lnTo>
                      <a:lnTo>
                        <a:pt x="906" y="232"/>
                      </a:lnTo>
                      <a:lnTo>
                        <a:pt x="884" y="205"/>
                      </a:lnTo>
                      <a:lnTo>
                        <a:pt x="868" y="273"/>
                      </a:lnTo>
                      <a:lnTo>
                        <a:pt x="885" y="273"/>
                      </a:lnTo>
                      <a:lnTo>
                        <a:pt x="881" y="318"/>
                      </a:lnTo>
                      <a:lnTo>
                        <a:pt x="861" y="366"/>
                      </a:lnTo>
                      <a:lnTo>
                        <a:pt x="837" y="385"/>
                      </a:lnTo>
                      <a:lnTo>
                        <a:pt x="857" y="417"/>
                      </a:lnTo>
                      <a:lnTo>
                        <a:pt x="844" y="439"/>
                      </a:lnTo>
                      <a:lnTo>
                        <a:pt x="839" y="420"/>
                      </a:lnTo>
                      <a:lnTo>
                        <a:pt x="839" y="413"/>
                      </a:lnTo>
                      <a:lnTo>
                        <a:pt x="823" y="402"/>
                      </a:lnTo>
                      <a:lnTo>
                        <a:pt x="797" y="416"/>
                      </a:lnTo>
                      <a:lnTo>
                        <a:pt x="820" y="469"/>
                      </a:lnTo>
                      <a:lnTo>
                        <a:pt x="828" y="496"/>
                      </a:lnTo>
                      <a:lnTo>
                        <a:pt x="801" y="569"/>
                      </a:lnTo>
                      <a:lnTo>
                        <a:pt x="751" y="589"/>
                      </a:lnTo>
                      <a:lnTo>
                        <a:pt x="710" y="585"/>
                      </a:lnTo>
                      <a:lnTo>
                        <a:pt x="730" y="615"/>
                      </a:lnTo>
                      <a:lnTo>
                        <a:pt x="732" y="657"/>
                      </a:lnTo>
                      <a:lnTo>
                        <a:pt x="703" y="706"/>
                      </a:lnTo>
                      <a:lnTo>
                        <a:pt x="670" y="679"/>
                      </a:lnTo>
                      <a:lnTo>
                        <a:pt x="665" y="708"/>
                      </a:lnTo>
                      <a:lnTo>
                        <a:pt x="690" y="732"/>
                      </a:lnTo>
                      <a:lnTo>
                        <a:pt x="711" y="768"/>
                      </a:lnTo>
                      <a:lnTo>
                        <a:pt x="676" y="747"/>
                      </a:lnTo>
                      <a:lnTo>
                        <a:pt x="634" y="626"/>
                      </a:lnTo>
                      <a:lnTo>
                        <a:pt x="583" y="593"/>
                      </a:lnTo>
                      <a:lnTo>
                        <a:pt x="545" y="596"/>
                      </a:lnTo>
                      <a:lnTo>
                        <a:pt x="497" y="665"/>
                      </a:lnTo>
                      <a:lnTo>
                        <a:pt x="503" y="689"/>
                      </a:lnTo>
                      <a:lnTo>
                        <a:pt x="487" y="738"/>
                      </a:lnTo>
                      <a:lnTo>
                        <a:pt x="471" y="738"/>
                      </a:lnTo>
                      <a:lnTo>
                        <a:pt x="416" y="636"/>
                      </a:lnTo>
                      <a:lnTo>
                        <a:pt x="416" y="592"/>
                      </a:lnTo>
                      <a:lnTo>
                        <a:pt x="404" y="608"/>
                      </a:lnTo>
                      <a:lnTo>
                        <a:pt x="373" y="607"/>
                      </a:lnTo>
                      <a:lnTo>
                        <a:pt x="385" y="580"/>
                      </a:lnTo>
                      <a:lnTo>
                        <a:pt x="336" y="545"/>
                      </a:lnTo>
                      <a:lnTo>
                        <a:pt x="275" y="545"/>
                      </a:lnTo>
                      <a:lnTo>
                        <a:pt x="223" y="510"/>
                      </a:lnTo>
                      <a:lnTo>
                        <a:pt x="220" y="545"/>
                      </a:lnTo>
                      <a:lnTo>
                        <a:pt x="263" y="577"/>
                      </a:lnTo>
                      <a:lnTo>
                        <a:pt x="278" y="576"/>
                      </a:lnTo>
                      <a:lnTo>
                        <a:pt x="234" y="620"/>
                      </a:lnTo>
                      <a:lnTo>
                        <a:pt x="190" y="630"/>
                      </a:lnTo>
                      <a:lnTo>
                        <a:pt x="190" y="605"/>
                      </a:lnTo>
                      <a:lnTo>
                        <a:pt x="127" y="518"/>
                      </a:lnTo>
                      <a:lnTo>
                        <a:pt x="119" y="495"/>
                      </a:lnTo>
                      <a:lnTo>
                        <a:pt x="153" y="467"/>
                      </a:lnTo>
                      <a:lnTo>
                        <a:pt x="149" y="432"/>
                      </a:lnTo>
                      <a:lnTo>
                        <a:pt x="149" y="393"/>
                      </a:lnTo>
                      <a:lnTo>
                        <a:pt x="166" y="385"/>
                      </a:lnTo>
                      <a:lnTo>
                        <a:pt x="149" y="366"/>
                      </a:lnTo>
                      <a:lnTo>
                        <a:pt x="149" y="226"/>
                      </a:lnTo>
                      <a:lnTo>
                        <a:pt x="61" y="226"/>
                      </a:lnTo>
                      <a:lnTo>
                        <a:pt x="86" y="193"/>
                      </a:lnTo>
                      <a:lnTo>
                        <a:pt x="84" y="181"/>
                      </a:lnTo>
                      <a:lnTo>
                        <a:pt x="55" y="210"/>
                      </a:lnTo>
                      <a:lnTo>
                        <a:pt x="45" y="226"/>
                      </a:lnTo>
                      <a:lnTo>
                        <a:pt x="0" y="226"/>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23" name="Freeform 23"/>
                <p:cNvSpPr>
                  <a:spLocks/>
                </p:cNvSpPr>
                <p:nvPr/>
              </p:nvSpPr>
              <p:spPr bwMode="grayWhite">
                <a:xfrm>
                  <a:off x="3135" y="720"/>
                  <a:ext cx="94" cy="157"/>
                </a:xfrm>
                <a:custGeom>
                  <a:avLst/>
                  <a:gdLst/>
                  <a:ahLst/>
                  <a:cxnLst>
                    <a:cxn ang="0">
                      <a:pos x="63" y="0"/>
                    </a:cxn>
                    <a:cxn ang="0">
                      <a:pos x="63" y="20"/>
                    </a:cxn>
                    <a:cxn ang="0">
                      <a:pos x="55" y="33"/>
                    </a:cxn>
                    <a:cxn ang="0">
                      <a:pos x="57" y="54"/>
                    </a:cxn>
                    <a:cxn ang="0">
                      <a:pos x="47" y="82"/>
                    </a:cxn>
                    <a:cxn ang="0">
                      <a:pos x="31" y="108"/>
                    </a:cxn>
                    <a:cxn ang="0">
                      <a:pos x="7" y="125"/>
                    </a:cxn>
                    <a:cxn ang="0">
                      <a:pos x="0" y="154"/>
                    </a:cxn>
                    <a:cxn ang="0">
                      <a:pos x="10" y="156"/>
                    </a:cxn>
                    <a:cxn ang="0">
                      <a:pos x="10" y="129"/>
                    </a:cxn>
                    <a:cxn ang="0">
                      <a:pos x="44" y="127"/>
                    </a:cxn>
                    <a:cxn ang="0">
                      <a:pos x="69" y="109"/>
                    </a:cxn>
                    <a:cxn ang="0">
                      <a:pos x="69" y="72"/>
                    </a:cxn>
                    <a:cxn ang="0">
                      <a:pos x="77" y="58"/>
                    </a:cxn>
                    <a:cxn ang="0">
                      <a:pos x="64" y="34"/>
                    </a:cxn>
                    <a:cxn ang="0">
                      <a:pos x="82" y="27"/>
                    </a:cxn>
                    <a:cxn ang="0">
                      <a:pos x="93" y="8"/>
                    </a:cxn>
                    <a:cxn ang="0">
                      <a:pos x="69" y="11"/>
                    </a:cxn>
                    <a:cxn ang="0">
                      <a:pos x="63" y="0"/>
                    </a:cxn>
                  </a:cxnLst>
                  <a:rect l="0" t="0" r="r" b="b"/>
                  <a:pathLst>
                    <a:path w="94" h="157">
                      <a:moveTo>
                        <a:pt x="63" y="0"/>
                      </a:moveTo>
                      <a:lnTo>
                        <a:pt x="63" y="20"/>
                      </a:lnTo>
                      <a:lnTo>
                        <a:pt x="55" y="33"/>
                      </a:lnTo>
                      <a:lnTo>
                        <a:pt x="57" y="54"/>
                      </a:lnTo>
                      <a:lnTo>
                        <a:pt x="47" y="82"/>
                      </a:lnTo>
                      <a:lnTo>
                        <a:pt x="31" y="108"/>
                      </a:lnTo>
                      <a:lnTo>
                        <a:pt x="7" y="125"/>
                      </a:lnTo>
                      <a:lnTo>
                        <a:pt x="0" y="154"/>
                      </a:lnTo>
                      <a:lnTo>
                        <a:pt x="10" y="156"/>
                      </a:lnTo>
                      <a:lnTo>
                        <a:pt x="10" y="129"/>
                      </a:lnTo>
                      <a:lnTo>
                        <a:pt x="44" y="127"/>
                      </a:lnTo>
                      <a:lnTo>
                        <a:pt x="69" y="109"/>
                      </a:lnTo>
                      <a:lnTo>
                        <a:pt x="69" y="72"/>
                      </a:lnTo>
                      <a:lnTo>
                        <a:pt x="77" y="58"/>
                      </a:lnTo>
                      <a:lnTo>
                        <a:pt x="64" y="34"/>
                      </a:lnTo>
                      <a:lnTo>
                        <a:pt x="82" y="27"/>
                      </a:lnTo>
                      <a:lnTo>
                        <a:pt x="93" y="8"/>
                      </a:lnTo>
                      <a:lnTo>
                        <a:pt x="69" y="11"/>
                      </a:lnTo>
                      <a:lnTo>
                        <a:pt x="63" y="0"/>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24" name="Freeform 24"/>
                <p:cNvSpPr>
                  <a:spLocks/>
                </p:cNvSpPr>
                <p:nvPr/>
              </p:nvSpPr>
              <p:spPr bwMode="grayWhite">
                <a:xfrm>
                  <a:off x="2780" y="1139"/>
                  <a:ext cx="19" cy="36"/>
                </a:xfrm>
                <a:custGeom>
                  <a:avLst/>
                  <a:gdLst/>
                  <a:ahLst/>
                  <a:cxnLst>
                    <a:cxn ang="0">
                      <a:pos x="9" y="0"/>
                    </a:cxn>
                    <a:cxn ang="0">
                      <a:pos x="0" y="16"/>
                    </a:cxn>
                    <a:cxn ang="0">
                      <a:pos x="6" y="35"/>
                    </a:cxn>
                    <a:cxn ang="0">
                      <a:pos x="18" y="21"/>
                    </a:cxn>
                    <a:cxn ang="0">
                      <a:pos x="9" y="0"/>
                    </a:cxn>
                  </a:cxnLst>
                  <a:rect l="0" t="0" r="r" b="b"/>
                  <a:pathLst>
                    <a:path w="19" h="36">
                      <a:moveTo>
                        <a:pt x="9" y="0"/>
                      </a:moveTo>
                      <a:lnTo>
                        <a:pt x="0" y="16"/>
                      </a:lnTo>
                      <a:lnTo>
                        <a:pt x="6" y="35"/>
                      </a:lnTo>
                      <a:lnTo>
                        <a:pt x="18" y="21"/>
                      </a:lnTo>
                      <a:lnTo>
                        <a:pt x="9" y="0"/>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25" name="Freeform 25"/>
                <p:cNvSpPr>
                  <a:spLocks/>
                </p:cNvSpPr>
                <p:nvPr/>
              </p:nvSpPr>
              <p:spPr bwMode="grayWhite">
                <a:xfrm>
                  <a:off x="2923" y="1177"/>
                  <a:ext cx="220" cy="94"/>
                </a:xfrm>
                <a:custGeom>
                  <a:avLst/>
                  <a:gdLst/>
                  <a:ahLst/>
                  <a:cxnLst>
                    <a:cxn ang="0">
                      <a:pos x="0" y="0"/>
                    </a:cxn>
                    <a:cxn ang="0">
                      <a:pos x="33" y="7"/>
                    </a:cxn>
                    <a:cxn ang="0">
                      <a:pos x="82" y="41"/>
                    </a:cxn>
                    <a:cxn ang="0">
                      <a:pos x="75" y="60"/>
                    </a:cxn>
                    <a:cxn ang="0">
                      <a:pos x="115" y="77"/>
                    </a:cxn>
                    <a:cxn ang="0">
                      <a:pos x="219" y="77"/>
                    </a:cxn>
                    <a:cxn ang="0">
                      <a:pos x="106" y="93"/>
                    </a:cxn>
                    <a:cxn ang="0">
                      <a:pos x="75" y="60"/>
                    </a:cxn>
                    <a:cxn ang="0">
                      <a:pos x="46" y="54"/>
                    </a:cxn>
                    <a:cxn ang="0">
                      <a:pos x="0" y="0"/>
                    </a:cxn>
                  </a:cxnLst>
                  <a:rect l="0" t="0" r="r" b="b"/>
                  <a:pathLst>
                    <a:path w="220" h="94">
                      <a:moveTo>
                        <a:pt x="0" y="0"/>
                      </a:moveTo>
                      <a:lnTo>
                        <a:pt x="33" y="7"/>
                      </a:lnTo>
                      <a:lnTo>
                        <a:pt x="82" y="41"/>
                      </a:lnTo>
                      <a:lnTo>
                        <a:pt x="75" y="60"/>
                      </a:lnTo>
                      <a:lnTo>
                        <a:pt x="115" y="77"/>
                      </a:lnTo>
                      <a:lnTo>
                        <a:pt x="219" y="77"/>
                      </a:lnTo>
                      <a:lnTo>
                        <a:pt x="106" y="93"/>
                      </a:lnTo>
                      <a:lnTo>
                        <a:pt x="75" y="60"/>
                      </a:lnTo>
                      <a:lnTo>
                        <a:pt x="46" y="54"/>
                      </a:lnTo>
                      <a:lnTo>
                        <a:pt x="0" y="0"/>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26" name="Freeform 26"/>
                <p:cNvSpPr>
                  <a:spLocks/>
                </p:cNvSpPr>
                <p:nvPr/>
              </p:nvSpPr>
              <p:spPr bwMode="grayWhite">
                <a:xfrm>
                  <a:off x="3098" y="1255"/>
                  <a:ext cx="236" cy="221"/>
                </a:xfrm>
                <a:custGeom>
                  <a:avLst/>
                  <a:gdLst/>
                  <a:ahLst/>
                  <a:cxnLst>
                    <a:cxn ang="0">
                      <a:pos x="190" y="216"/>
                    </a:cxn>
                    <a:cxn ang="0">
                      <a:pos x="179" y="212"/>
                    </a:cxn>
                    <a:cxn ang="0">
                      <a:pos x="154" y="187"/>
                    </a:cxn>
                    <a:cxn ang="0">
                      <a:pos x="130" y="182"/>
                    </a:cxn>
                    <a:cxn ang="0">
                      <a:pos x="124" y="167"/>
                    </a:cxn>
                    <a:cxn ang="0">
                      <a:pos x="110" y="155"/>
                    </a:cxn>
                    <a:cxn ang="0">
                      <a:pos x="87" y="155"/>
                    </a:cxn>
                    <a:cxn ang="0">
                      <a:pos x="62" y="165"/>
                    </a:cxn>
                    <a:cxn ang="0">
                      <a:pos x="40" y="169"/>
                    </a:cxn>
                    <a:cxn ang="0">
                      <a:pos x="15" y="169"/>
                    </a:cxn>
                    <a:cxn ang="0">
                      <a:pos x="14" y="152"/>
                    </a:cxn>
                    <a:cxn ang="0">
                      <a:pos x="5" y="127"/>
                    </a:cxn>
                    <a:cxn ang="0">
                      <a:pos x="3" y="114"/>
                    </a:cxn>
                    <a:cxn ang="0">
                      <a:pos x="3" y="79"/>
                    </a:cxn>
                    <a:cxn ang="0">
                      <a:pos x="44" y="60"/>
                    </a:cxn>
                    <a:cxn ang="0">
                      <a:pos x="48" y="41"/>
                    </a:cxn>
                    <a:cxn ang="0">
                      <a:pos x="57" y="43"/>
                    </a:cxn>
                    <a:cxn ang="0">
                      <a:pos x="77" y="22"/>
                    </a:cxn>
                    <a:cxn ang="0">
                      <a:pos x="98" y="25"/>
                    </a:cxn>
                    <a:cxn ang="0">
                      <a:pos x="113" y="10"/>
                    </a:cxn>
                    <a:cxn ang="0">
                      <a:pos x="125" y="8"/>
                    </a:cxn>
                    <a:cxn ang="0">
                      <a:pos x="145" y="34"/>
                    </a:cxn>
                    <a:cxn ang="0">
                      <a:pos x="163" y="43"/>
                    </a:cxn>
                    <a:cxn ang="0">
                      <a:pos x="165" y="16"/>
                    </a:cxn>
                    <a:cxn ang="0">
                      <a:pos x="172" y="0"/>
                    </a:cxn>
                    <a:cxn ang="0">
                      <a:pos x="185" y="22"/>
                    </a:cxn>
                    <a:cxn ang="0">
                      <a:pos x="196" y="60"/>
                    </a:cxn>
                    <a:cxn ang="0">
                      <a:pos x="219" y="83"/>
                    </a:cxn>
                    <a:cxn ang="0">
                      <a:pos x="232" y="101"/>
                    </a:cxn>
                    <a:cxn ang="0">
                      <a:pos x="235" y="133"/>
                    </a:cxn>
                    <a:cxn ang="0">
                      <a:pos x="221" y="169"/>
                    </a:cxn>
                    <a:cxn ang="0">
                      <a:pos x="217" y="202"/>
                    </a:cxn>
                    <a:cxn ang="0">
                      <a:pos x="196" y="215"/>
                    </a:cxn>
                  </a:cxnLst>
                  <a:rect l="0" t="0" r="r" b="b"/>
                  <a:pathLst>
                    <a:path w="236" h="221">
                      <a:moveTo>
                        <a:pt x="196" y="215"/>
                      </a:moveTo>
                      <a:lnTo>
                        <a:pt x="190" y="216"/>
                      </a:lnTo>
                      <a:lnTo>
                        <a:pt x="185" y="220"/>
                      </a:lnTo>
                      <a:lnTo>
                        <a:pt x="179" y="212"/>
                      </a:lnTo>
                      <a:lnTo>
                        <a:pt x="158" y="202"/>
                      </a:lnTo>
                      <a:lnTo>
                        <a:pt x="154" y="187"/>
                      </a:lnTo>
                      <a:lnTo>
                        <a:pt x="147" y="182"/>
                      </a:lnTo>
                      <a:lnTo>
                        <a:pt x="130" y="182"/>
                      </a:lnTo>
                      <a:lnTo>
                        <a:pt x="130" y="170"/>
                      </a:lnTo>
                      <a:lnTo>
                        <a:pt x="124" y="167"/>
                      </a:lnTo>
                      <a:lnTo>
                        <a:pt x="123" y="157"/>
                      </a:lnTo>
                      <a:lnTo>
                        <a:pt x="110" y="155"/>
                      </a:lnTo>
                      <a:lnTo>
                        <a:pt x="98" y="152"/>
                      </a:lnTo>
                      <a:lnTo>
                        <a:pt x="87" y="155"/>
                      </a:lnTo>
                      <a:lnTo>
                        <a:pt x="87" y="157"/>
                      </a:lnTo>
                      <a:lnTo>
                        <a:pt x="62" y="165"/>
                      </a:lnTo>
                      <a:lnTo>
                        <a:pt x="62" y="169"/>
                      </a:lnTo>
                      <a:lnTo>
                        <a:pt x="40" y="169"/>
                      </a:lnTo>
                      <a:lnTo>
                        <a:pt x="28" y="176"/>
                      </a:lnTo>
                      <a:lnTo>
                        <a:pt x="15" y="169"/>
                      </a:lnTo>
                      <a:lnTo>
                        <a:pt x="14" y="167"/>
                      </a:lnTo>
                      <a:lnTo>
                        <a:pt x="14" y="152"/>
                      </a:lnTo>
                      <a:lnTo>
                        <a:pt x="10" y="139"/>
                      </a:lnTo>
                      <a:lnTo>
                        <a:pt x="5" y="127"/>
                      </a:lnTo>
                      <a:lnTo>
                        <a:pt x="8" y="118"/>
                      </a:lnTo>
                      <a:lnTo>
                        <a:pt x="3" y="114"/>
                      </a:lnTo>
                      <a:lnTo>
                        <a:pt x="0" y="93"/>
                      </a:lnTo>
                      <a:lnTo>
                        <a:pt x="3" y="79"/>
                      </a:lnTo>
                      <a:lnTo>
                        <a:pt x="16" y="68"/>
                      </a:lnTo>
                      <a:lnTo>
                        <a:pt x="44" y="60"/>
                      </a:lnTo>
                      <a:lnTo>
                        <a:pt x="51" y="51"/>
                      </a:lnTo>
                      <a:lnTo>
                        <a:pt x="48" y="41"/>
                      </a:lnTo>
                      <a:lnTo>
                        <a:pt x="55" y="38"/>
                      </a:lnTo>
                      <a:lnTo>
                        <a:pt x="57" y="43"/>
                      </a:lnTo>
                      <a:lnTo>
                        <a:pt x="60" y="35"/>
                      </a:lnTo>
                      <a:lnTo>
                        <a:pt x="77" y="22"/>
                      </a:lnTo>
                      <a:lnTo>
                        <a:pt x="87" y="28"/>
                      </a:lnTo>
                      <a:lnTo>
                        <a:pt x="98" y="25"/>
                      </a:lnTo>
                      <a:lnTo>
                        <a:pt x="102" y="13"/>
                      </a:lnTo>
                      <a:lnTo>
                        <a:pt x="113" y="10"/>
                      </a:lnTo>
                      <a:lnTo>
                        <a:pt x="110" y="2"/>
                      </a:lnTo>
                      <a:lnTo>
                        <a:pt x="125" y="8"/>
                      </a:lnTo>
                      <a:lnTo>
                        <a:pt x="138" y="5"/>
                      </a:lnTo>
                      <a:lnTo>
                        <a:pt x="145" y="34"/>
                      </a:lnTo>
                      <a:lnTo>
                        <a:pt x="154" y="43"/>
                      </a:lnTo>
                      <a:lnTo>
                        <a:pt x="163" y="43"/>
                      </a:lnTo>
                      <a:lnTo>
                        <a:pt x="167" y="25"/>
                      </a:lnTo>
                      <a:lnTo>
                        <a:pt x="165" y="16"/>
                      </a:lnTo>
                      <a:lnTo>
                        <a:pt x="167" y="2"/>
                      </a:lnTo>
                      <a:lnTo>
                        <a:pt x="172" y="0"/>
                      </a:lnTo>
                      <a:lnTo>
                        <a:pt x="179" y="18"/>
                      </a:lnTo>
                      <a:lnTo>
                        <a:pt x="185" y="22"/>
                      </a:lnTo>
                      <a:lnTo>
                        <a:pt x="189" y="38"/>
                      </a:lnTo>
                      <a:lnTo>
                        <a:pt x="196" y="60"/>
                      </a:lnTo>
                      <a:lnTo>
                        <a:pt x="206" y="66"/>
                      </a:lnTo>
                      <a:lnTo>
                        <a:pt x="219" y="83"/>
                      </a:lnTo>
                      <a:lnTo>
                        <a:pt x="221" y="91"/>
                      </a:lnTo>
                      <a:lnTo>
                        <a:pt x="232" y="101"/>
                      </a:lnTo>
                      <a:lnTo>
                        <a:pt x="235" y="119"/>
                      </a:lnTo>
                      <a:lnTo>
                        <a:pt x="235" y="133"/>
                      </a:lnTo>
                      <a:lnTo>
                        <a:pt x="232" y="155"/>
                      </a:lnTo>
                      <a:lnTo>
                        <a:pt x="221" y="169"/>
                      </a:lnTo>
                      <a:lnTo>
                        <a:pt x="217" y="187"/>
                      </a:lnTo>
                      <a:lnTo>
                        <a:pt x="217" y="202"/>
                      </a:lnTo>
                      <a:lnTo>
                        <a:pt x="206" y="205"/>
                      </a:lnTo>
                      <a:lnTo>
                        <a:pt x="196" y="215"/>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27" name="Freeform 27"/>
                <p:cNvSpPr>
                  <a:spLocks/>
                </p:cNvSpPr>
                <p:nvPr/>
              </p:nvSpPr>
              <p:spPr bwMode="grayWhite">
                <a:xfrm>
                  <a:off x="3286" y="1488"/>
                  <a:ext cx="18" cy="27"/>
                </a:xfrm>
                <a:custGeom>
                  <a:avLst/>
                  <a:gdLst/>
                  <a:ahLst/>
                  <a:cxnLst>
                    <a:cxn ang="0">
                      <a:pos x="9" y="23"/>
                    </a:cxn>
                    <a:cxn ang="0">
                      <a:pos x="3" y="19"/>
                    </a:cxn>
                    <a:cxn ang="0">
                      <a:pos x="3" y="15"/>
                    </a:cxn>
                    <a:cxn ang="0">
                      <a:pos x="3" y="11"/>
                    </a:cxn>
                    <a:cxn ang="0">
                      <a:pos x="2" y="7"/>
                    </a:cxn>
                    <a:cxn ang="0">
                      <a:pos x="0" y="0"/>
                    </a:cxn>
                    <a:cxn ang="0">
                      <a:pos x="3" y="0"/>
                    </a:cxn>
                    <a:cxn ang="0">
                      <a:pos x="9" y="4"/>
                    </a:cxn>
                    <a:cxn ang="0">
                      <a:pos x="12" y="3"/>
                    </a:cxn>
                    <a:cxn ang="0">
                      <a:pos x="13" y="3"/>
                    </a:cxn>
                    <a:cxn ang="0">
                      <a:pos x="17" y="0"/>
                    </a:cxn>
                    <a:cxn ang="0">
                      <a:pos x="17" y="11"/>
                    </a:cxn>
                    <a:cxn ang="0">
                      <a:pos x="15" y="15"/>
                    </a:cxn>
                    <a:cxn ang="0">
                      <a:pos x="13" y="19"/>
                    </a:cxn>
                    <a:cxn ang="0">
                      <a:pos x="13" y="22"/>
                    </a:cxn>
                    <a:cxn ang="0">
                      <a:pos x="12" y="23"/>
                    </a:cxn>
                    <a:cxn ang="0">
                      <a:pos x="12" y="26"/>
                    </a:cxn>
                    <a:cxn ang="0">
                      <a:pos x="9" y="23"/>
                    </a:cxn>
                  </a:cxnLst>
                  <a:rect l="0" t="0" r="r" b="b"/>
                  <a:pathLst>
                    <a:path w="18" h="27">
                      <a:moveTo>
                        <a:pt x="9" y="23"/>
                      </a:moveTo>
                      <a:lnTo>
                        <a:pt x="3" y="19"/>
                      </a:lnTo>
                      <a:lnTo>
                        <a:pt x="3" y="15"/>
                      </a:lnTo>
                      <a:lnTo>
                        <a:pt x="3" y="11"/>
                      </a:lnTo>
                      <a:lnTo>
                        <a:pt x="2" y="7"/>
                      </a:lnTo>
                      <a:lnTo>
                        <a:pt x="0" y="0"/>
                      </a:lnTo>
                      <a:lnTo>
                        <a:pt x="3" y="0"/>
                      </a:lnTo>
                      <a:lnTo>
                        <a:pt x="9" y="4"/>
                      </a:lnTo>
                      <a:lnTo>
                        <a:pt x="12" y="3"/>
                      </a:lnTo>
                      <a:lnTo>
                        <a:pt x="13" y="3"/>
                      </a:lnTo>
                      <a:lnTo>
                        <a:pt x="17" y="0"/>
                      </a:lnTo>
                      <a:lnTo>
                        <a:pt x="17" y="11"/>
                      </a:lnTo>
                      <a:lnTo>
                        <a:pt x="15" y="15"/>
                      </a:lnTo>
                      <a:lnTo>
                        <a:pt x="13" y="19"/>
                      </a:lnTo>
                      <a:lnTo>
                        <a:pt x="13" y="22"/>
                      </a:lnTo>
                      <a:lnTo>
                        <a:pt x="12" y="23"/>
                      </a:lnTo>
                      <a:lnTo>
                        <a:pt x="12" y="26"/>
                      </a:lnTo>
                      <a:lnTo>
                        <a:pt x="9" y="23"/>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28" name="Freeform 28"/>
                <p:cNvSpPr>
                  <a:spLocks/>
                </p:cNvSpPr>
                <p:nvPr/>
              </p:nvSpPr>
              <p:spPr bwMode="grayWhite">
                <a:xfrm>
                  <a:off x="2463" y="1235"/>
                  <a:ext cx="26" cy="106"/>
                </a:xfrm>
                <a:custGeom>
                  <a:avLst/>
                  <a:gdLst/>
                  <a:ahLst/>
                  <a:cxnLst>
                    <a:cxn ang="0">
                      <a:pos x="3" y="37"/>
                    </a:cxn>
                    <a:cxn ang="0">
                      <a:pos x="13" y="28"/>
                    </a:cxn>
                    <a:cxn ang="0">
                      <a:pos x="20" y="0"/>
                    </a:cxn>
                    <a:cxn ang="0">
                      <a:pos x="25" y="42"/>
                    </a:cxn>
                    <a:cxn ang="0">
                      <a:pos x="17" y="94"/>
                    </a:cxn>
                    <a:cxn ang="0">
                      <a:pos x="0" y="105"/>
                    </a:cxn>
                    <a:cxn ang="0">
                      <a:pos x="0" y="80"/>
                    </a:cxn>
                    <a:cxn ang="0">
                      <a:pos x="5" y="64"/>
                    </a:cxn>
                    <a:cxn ang="0">
                      <a:pos x="3" y="37"/>
                    </a:cxn>
                  </a:cxnLst>
                  <a:rect l="0" t="0" r="r" b="b"/>
                  <a:pathLst>
                    <a:path w="26" h="106">
                      <a:moveTo>
                        <a:pt x="3" y="37"/>
                      </a:moveTo>
                      <a:lnTo>
                        <a:pt x="13" y="28"/>
                      </a:lnTo>
                      <a:lnTo>
                        <a:pt x="20" y="0"/>
                      </a:lnTo>
                      <a:lnTo>
                        <a:pt x="25" y="42"/>
                      </a:lnTo>
                      <a:lnTo>
                        <a:pt x="17" y="94"/>
                      </a:lnTo>
                      <a:lnTo>
                        <a:pt x="0" y="105"/>
                      </a:lnTo>
                      <a:lnTo>
                        <a:pt x="0" y="80"/>
                      </a:lnTo>
                      <a:lnTo>
                        <a:pt x="5" y="64"/>
                      </a:lnTo>
                      <a:lnTo>
                        <a:pt x="3" y="37"/>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grpSp>
        </p:grpSp>
      </p:gr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charset="2"/>
              <a:buNone/>
              <a:defRPr>
                <a:latin typeface="Calibri" pitchFamily="34" charset="0"/>
              </a:defRPr>
            </a:lvl1pPr>
          </a:lstStyle>
          <a:p>
            <a:r>
              <a:rPr lang="en-GB" dirty="0" err="1"/>
              <a:t>Klikk</a:t>
            </a:r>
            <a:r>
              <a:rPr lang="en-GB" dirty="0"/>
              <a:t> for å </a:t>
            </a:r>
            <a:r>
              <a:rPr lang="en-GB" dirty="0" err="1"/>
              <a:t>redigere</a:t>
            </a:r>
            <a:r>
              <a:rPr lang="en-GB" dirty="0"/>
              <a:t> </a:t>
            </a:r>
            <a:r>
              <a:rPr lang="en-GB" dirty="0" err="1"/>
              <a:t>undertittelstil</a:t>
            </a:r>
            <a:r>
              <a:rPr lang="en-GB" dirty="0"/>
              <a:t> </a:t>
            </a:r>
            <a:r>
              <a:rPr lang="en-GB" dirty="0" err="1"/>
              <a:t>i</a:t>
            </a:r>
            <a:r>
              <a:rPr lang="en-GB" dirty="0"/>
              <a:t> </a:t>
            </a:r>
            <a:r>
              <a:rPr lang="en-GB" dirty="0" err="1"/>
              <a:t>malen</a:t>
            </a:r>
            <a:endParaRPr lang="en-GB" dirty="0"/>
          </a:p>
        </p:txBody>
      </p:sp>
      <p:sp>
        <p:nvSpPr>
          <p:cNvPr id="34" name="Rectangle 34"/>
          <p:cNvSpPr>
            <a:spLocks noGrp="1" noChangeArrowheads="1"/>
          </p:cNvSpPr>
          <p:nvPr>
            <p:ph type="dt" sz="quarter" idx="10"/>
          </p:nvPr>
        </p:nvSpPr>
        <p:spPr/>
        <p:txBody>
          <a:bodyPr/>
          <a:lstStyle>
            <a:lvl1pPr>
              <a:defRPr>
                <a:latin typeface="Calibri" pitchFamily="34" charset="0"/>
              </a:defRPr>
            </a:lvl1pPr>
          </a:lstStyle>
          <a:p>
            <a:pPr>
              <a:defRPr/>
            </a:pPr>
            <a:r>
              <a:rPr lang="en-US"/>
              <a:t>9. Oktober 2015</a:t>
            </a:r>
            <a:endParaRPr lang="en-GB" dirty="0"/>
          </a:p>
        </p:txBody>
      </p:sp>
      <p:sp>
        <p:nvSpPr>
          <p:cNvPr id="35" name="Rectangle 35"/>
          <p:cNvSpPr>
            <a:spLocks noGrp="1" noChangeArrowheads="1"/>
          </p:cNvSpPr>
          <p:nvPr>
            <p:ph type="ftr" sz="quarter" idx="11"/>
          </p:nvPr>
        </p:nvSpPr>
        <p:spPr/>
        <p:txBody>
          <a:bodyPr/>
          <a:lstStyle>
            <a:lvl1pPr>
              <a:defRPr b="0">
                <a:solidFill>
                  <a:schemeClr val="tx1"/>
                </a:solidFill>
                <a:latin typeface="Calibri" pitchFamily="34" charset="0"/>
              </a:defRPr>
            </a:lvl1pPr>
          </a:lstStyle>
          <a:p>
            <a:pPr>
              <a:defRPr/>
            </a:pPr>
            <a:r>
              <a:rPr lang="en-GB" dirty="0" err="1"/>
              <a:t>Dr.</a:t>
            </a:r>
            <a:r>
              <a:rPr lang="en-GB" dirty="0"/>
              <a:t> med, </a:t>
            </a:r>
            <a:r>
              <a:rPr lang="en-GB" dirty="0" err="1"/>
              <a:t>Dr.</a:t>
            </a:r>
            <a:r>
              <a:rPr lang="en-GB" dirty="0"/>
              <a:t> psychol. Evelin G. Lindner</a:t>
            </a:r>
          </a:p>
        </p:txBody>
      </p:sp>
      <p:sp>
        <p:nvSpPr>
          <p:cNvPr id="36" name="Rectangle 36"/>
          <p:cNvSpPr>
            <a:spLocks noGrp="1" noChangeArrowheads="1"/>
          </p:cNvSpPr>
          <p:nvPr>
            <p:ph type="sldNum" sz="quarter" idx="12"/>
          </p:nvPr>
        </p:nvSpPr>
        <p:spPr>
          <a:xfrm>
            <a:off x="6553200" y="6400800"/>
            <a:ext cx="1905000" cy="457200"/>
          </a:xfrm>
        </p:spPr>
        <p:txBody>
          <a:bodyPr/>
          <a:lstStyle>
            <a:lvl1pPr>
              <a:defRPr b="0">
                <a:solidFill>
                  <a:schemeClr val="tx1"/>
                </a:solidFill>
                <a:latin typeface="Calibri" pitchFamily="34" charset="0"/>
              </a:defRPr>
            </a:lvl1pPr>
          </a:lstStyle>
          <a:p>
            <a:pPr>
              <a:defRPr/>
            </a:pPr>
            <a:fld id="{3BA3BB20-F07C-4354-A2B8-645298B8C858}" type="slidenum">
              <a:rPr lang="en-GB" smtClean="0"/>
              <a:pPr>
                <a:defRPr/>
              </a:pPr>
              <a:t>‹#›</a:t>
            </a:fld>
            <a:endParaRPr lang="en-GB" dirty="0"/>
          </a:p>
        </p:txBody>
      </p:sp>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2"/>
          <p:cNvSpPr>
            <a:spLocks noGrp="1" noChangeArrowheads="1"/>
          </p:cNvSpPr>
          <p:nvPr>
            <p:ph type="dt" sz="half" idx="10"/>
          </p:nvPr>
        </p:nvSpPr>
        <p:spPr>
          <a:ln/>
        </p:spPr>
        <p:txBody>
          <a:bodyPr/>
          <a:lstStyle>
            <a:lvl1pPr>
              <a:defRPr>
                <a:latin typeface="Calibri" pitchFamily="34" charset="0"/>
              </a:defRPr>
            </a:lvl1pPr>
          </a:lstStyle>
          <a:p>
            <a:pPr>
              <a:defRPr/>
            </a:pPr>
            <a:r>
              <a:rPr lang="en-US"/>
              <a:t>9. Oktober 2015</a:t>
            </a:r>
            <a:endParaRPr lang="en-GB" dirty="0"/>
          </a:p>
        </p:txBody>
      </p:sp>
      <p:sp>
        <p:nvSpPr>
          <p:cNvPr id="5" name="Rectangle 33"/>
          <p:cNvSpPr>
            <a:spLocks noGrp="1" noChangeArrowheads="1"/>
          </p:cNvSpPr>
          <p:nvPr>
            <p:ph type="ftr" sz="quarter" idx="11"/>
          </p:nvPr>
        </p:nvSpPr>
        <p:spPr>
          <a:ln/>
        </p:spPr>
        <p:txBody>
          <a:bodyPr/>
          <a:lstStyle>
            <a:lvl1pPr>
              <a:defRPr>
                <a:latin typeface="Linux Biolinum" pitchFamily="2" charset="0"/>
              </a:defRPr>
            </a:lvl1pPr>
          </a:lstStyle>
          <a:p>
            <a:pPr>
              <a:defRPr/>
            </a:pPr>
            <a:r>
              <a:rPr lang="en-GB" dirty="0" err="1">
                <a:latin typeface="Calibri" pitchFamily="34" charset="0"/>
              </a:rPr>
              <a:t>Dr.</a:t>
            </a:r>
            <a:r>
              <a:rPr lang="en-GB" dirty="0">
                <a:latin typeface="Calibri" pitchFamily="34" charset="0"/>
              </a:rPr>
              <a:t> med, </a:t>
            </a:r>
            <a:r>
              <a:rPr lang="en-GB" dirty="0" err="1">
                <a:latin typeface="Calibri" pitchFamily="34" charset="0"/>
              </a:rPr>
              <a:t>Dr.</a:t>
            </a:r>
            <a:r>
              <a:rPr lang="en-GB" dirty="0">
                <a:latin typeface="Calibri" pitchFamily="34" charset="0"/>
              </a:rPr>
              <a:t> psychol. Evelin G. Lindner</a:t>
            </a:r>
          </a:p>
        </p:txBody>
      </p:sp>
      <p:sp>
        <p:nvSpPr>
          <p:cNvPr id="6" name="Rectangle 34"/>
          <p:cNvSpPr>
            <a:spLocks noGrp="1" noChangeArrowheads="1"/>
          </p:cNvSpPr>
          <p:nvPr>
            <p:ph type="sldNum" sz="quarter" idx="12"/>
          </p:nvPr>
        </p:nvSpPr>
        <p:spPr>
          <a:ln/>
        </p:spPr>
        <p:txBody>
          <a:bodyPr/>
          <a:lstStyle>
            <a:lvl1pPr>
              <a:defRPr>
                <a:latin typeface="Calibri" pitchFamily="34" charset="0"/>
              </a:defRPr>
            </a:lvl1pPr>
          </a:lstStyle>
          <a:p>
            <a:pPr>
              <a:defRPr/>
            </a:pPr>
            <a:fld id="{A8DD416B-EBD6-4756-8409-00C3DF4FBFA8}" type="slidenum">
              <a:rPr lang="en-GB" smtClean="0"/>
              <a:pPr>
                <a:defRPr/>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285750"/>
            <a:ext cx="2209800" cy="5486400"/>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04800" y="285750"/>
            <a:ext cx="6477000" cy="5486400"/>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2"/>
          <p:cNvSpPr>
            <a:spLocks noGrp="1" noChangeArrowheads="1"/>
          </p:cNvSpPr>
          <p:nvPr>
            <p:ph type="dt" sz="half" idx="10"/>
          </p:nvPr>
        </p:nvSpPr>
        <p:spPr>
          <a:ln/>
        </p:spPr>
        <p:txBody>
          <a:bodyPr/>
          <a:lstStyle>
            <a:lvl1pPr>
              <a:defRPr>
                <a:latin typeface="Calibri" pitchFamily="34" charset="0"/>
              </a:defRPr>
            </a:lvl1pPr>
          </a:lstStyle>
          <a:p>
            <a:pPr>
              <a:defRPr/>
            </a:pPr>
            <a:r>
              <a:rPr lang="en-US"/>
              <a:t>9. Oktober 2015</a:t>
            </a:r>
            <a:endParaRPr lang="en-GB" dirty="0"/>
          </a:p>
        </p:txBody>
      </p:sp>
      <p:sp>
        <p:nvSpPr>
          <p:cNvPr id="5" name="Rectangle 33"/>
          <p:cNvSpPr>
            <a:spLocks noGrp="1" noChangeArrowheads="1"/>
          </p:cNvSpPr>
          <p:nvPr>
            <p:ph type="ftr" sz="quarter" idx="11"/>
          </p:nvPr>
        </p:nvSpPr>
        <p:spPr>
          <a:ln/>
        </p:spPr>
        <p:txBody>
          <a:bodyPr/>
          <a:lstStyle>
            <a:lvl1pPr>
              <a:defRPr>
                <a:latin typeface="Linux Biolinum" pitchFamily="2" charset="0"/>
              </a:defRPr>
            </a:lvl1pPr>
          </a:lstStyle>
          <a:p>
            <a:pPr>
              <a:defRPr/>
            </a:pPr>
            <a:r>
              <a:rPr lang="en-GB" dirty="0" err="1">
                <a:latin typeface="Calibri" pitchFamily="34" charset="0"/>
              </a:rPr>
              <a:t>Dr.</a:t>
            </a:r>
            <a:r>
              <a:rPr lang="en-GB" dirty="0">
                <a:latin typeface="Calibri" pitchFamily="34" charset="0"/>
              </a:rPr>
              <a:t> med, </a:t>
            </a:r>
            <a:r>
              <a:rPr lang="en-GB" dirty="0" err="1">
                <a:latin typeface="Calibri" pitchFamily="34" charset="0"/>
              </a:rPr>
              <a:t>Dr.</a:t>
            </a:r>
            <a:r>
              <a:rPr lang="en-GB" dirty="0">
                <a:latin typeface="Calibri" pitchFamily="34" charset="0"/>
              </a:rPr>
              <a:t> psychol. Evelin G. Lindner</a:t>
            </a:r>
          </a:p>
        </p:txBody>
      </p:sp>
      <p:sp>
        <p:nvSpPr>
          <p:cNvPr id="6" name="Rectangle 34"/>
          <p:cNvSpPr>
            <a:spLocks noGrp="1" noChangeArrowheads="1"/>
          </p:cNvSpPr>
          <p:nvPr>
            <p:ph type="sldNum" sz="quarter" idx="12"/>
          </p:nvPr>
        </p:nvSpPr>
        <p:spPr>
          <a:ln/>
        </p:spPr>
        <p:txBody>
          <a:bodyPr/>
          <a:lstStyle>
            <a:lvl1pPr>
              <a:defRPr>
                <a:latin typeface="Calibri" pitchFamily="34" charset="0"/>
              </a:defRPr>
            </a:lvl1pPr>
          </a:lstStyle>
          <a:p>
            <a:pPr>
              <a:defRPr/>
            </a:pPr>
            <a:fld id="{F3B0F1B0-62DF-415C-8D15-F84B30E1380A}" type="slidenum">
              <a:rPr lang="en-GB" smtClean="0"/>
              <a:pPr>
                <a:defRPr/>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285750"/>
            <a:ext cx="8839200" cy="54864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32"/>
          <p:cNvSpPr>
            <a:spLocks noGrp="1" noChangeArrowheads="1"/>
          </p:cNvSpPr>
          <p:nvPr>
            <p:ph type="dt" sz="half" idx="10"/>
          </p:nvPr>
        </p:nvSpPr>
        <p:spPr>
          <a:ln/>
        </p:spPr>
        <p:txBody>
          <a:bodyPr/>
          <a:lstStyle>
            <a:lvl1pPr>
              <a:defRPr>
                <a:latin typeface="Calibri" pitchFamily="34" charset="0"/>
              </a:defRPr>
            </a:lvl1pPr>
          </a:lstStyle>
          <a:p>
            <a:pPr>
              <a:defRPr/>
            </a:pPr>
            <a:r>
              <a:rPr lang="en-US"/>
              <a:t>9. Oktober 2015</a:t>
            </a:r>
            <a:endParaRPr lang="en-GB" dirty="0"/>
          </a:p>
        </p:txBody>
      </p:sp>
      <p:sp>
        <p:nvSpPr>
          <p:cNvPr id="4" name="Rectangle 33"/>
          <p:cNvSpPr>
            <a:spLocks noGrp="1" noChangeArrowheads="1"/>
          </p:cNvSpPr>
          <p:nvPr>
            <p:ph type="ftr" sz="quarter" idx="11"/>
          </p:nvPr>
        </p:nvSpPr>
        <p:spPr>
          <a:ln/>
        </p:spPr>
        <p:txBody>
          <a:bodyPr/>
          <a:lstStyle>
            <a:lvl1pPr>
              <a:defRPr>
                <a:solidFill>
                  <a:schemeClr val="tx1"/>
                </a:solidFill>
                <a:latin typeface="Calibri" pitchFamily="34" charset="0"/>
              </a:defRPr>
            </a:lvl1pPr>
          </a:lstStyle>
          <a:p>
            <a:pPr>
              <a:defRPr/>
            </a:pPr>
            <a:r>
              <a:rPr lang="en-GB" dirty="0" err="1"/>
              <a:t>Dr.</a:t>
            </a:r>
            <a:r>
              <a:rPr lang="en-GB" dirty="0"/>
              <a:t> med, </a:t>
            </a:r>
            <a:r>
              <a:rPr lang="en-GB" dirty="0" err="1"/>
              <a:t>Dr.</a:t>
            </a:r>
            <a:r>
              <a:rPr lang="en-GB" dirty="0"/>
              <a:t> psychol. Evelin G. Lindner</a:t>
            </a:r>
          </a:p>
        </p:txBody>
      </p:sp>
      <p:sp>
        <p:nvSpPr>
          <p:cNvPr id="5" name="Rectangle 34"/>
          <p:cNvSpPr>
            <a:spLocks noGrp="1" noChangeArrowheads="1"/>
          </p:cNvSpPr>
          <p:nvPr>
            <p:ph type="sldNum" sz="quarter" idx="12"/>
          </p:nvPr>
        </p:nvSpPr>
        <p:spPr>
          <a:ln/>
        </p:spPr>
        <p:txBody>
          <a:bodyPr/>
          <a:lstStyle>
            <a:lvl1pPr>
              <a:defRPr>
                <a:latin typeface="Calibri" pitchFamily="34" charset="0"/>
              </a:defRPr>
            </a:lvl1pPr>
          </a:lstStyle>
          <a:p>
            <a:pPr>
              <a:defRPr/>
            </a:pPr>
            <a:fld id="{344038F9-6DE2-437C-9C60-4E6C410A9FB8}" type="slidenum">
              <a:rPr lang="en-GB" smtClean="0"/>
              <a:pPr>
                <a:defRPr/>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85750"/>
            <a:ext cx="8839200" cy="1143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85800" y="1657350"/>
            <a:ext cx="3810000" cy="41148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657350"/>
            <a:ext cx="3810000" cy="19812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48200" y="3790950"/>
            <a:ext cx="3810000" cy="19812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32"/>
          <p:cNvSpPr>
            <a:spLocks noGrp="1" noChangeArrowheads="1"/>
          </p:cNvSpPr>
          <p:nvPr>
            <p:ph type="dt" sz="half" idx="10"/>
          </p:nvPr>
        </p:nvSpPr>
        <p:spPr>
          <a:ln/>
        </p:spPr>
        <p:txBody>
          <a:bodyPr/>
          <a:lstStyle>
            <a:lvl1pPr>
              <a:defRPr>
                <a:latin typeface="Calibri" pitchFamily="34" charset="0"/>
              </a:defRPr>
            </a:lvl1pPr>
          </a:lstStyle>
          <a:p>
            <a:pPr>
              <a:defRPr/>
            </a:pPr>
            <a:r>
              <a:rPr lang="en-US"/>
              <a:t>9. Oktober 2015</a:t>
            </a:r>
            <a:endParaRPr lang="en-GB" dirty="0"/>
          </a:p>
        </p:txBody>
      </p:sp>
      <p:sp>
        <p:nvSpPr>
          <p:cNvPr id="7" name="Rectangle 33"/>
          <p:cNvSpPr>
            <a:spLocks noGrp="1" noChangeArrowheads="1"/>
          </p:cNvSpPr>
          <p:nvPr>
            <p:ph type="ftr" sz="quarter" idx="11"/>
          </p:nvPr>
        </p:nvSpPr>
        <p:spPr>
          <a:ln/>
        </p:spPr>
        <p:txBody>
          <a:bodyPr/>
          <a:lstStyle>
            <a:lvl1pPr>
              <a:defRPr>
                <a:solidFill>
                  <a:schemeClr val="tx1"/>
                </a:solidFill>
                <a:latin typeface="Calibri" pitchFamily="34" charset="0"/>
              </a:defRPr>
            </a:lvl1pPr>
          </a:lstStyle>
          <a:p>
            <a:pPr>
              <a:defRPr/>
            </a:pPr>
            <a:r>
              <a:rPr lang="en-GB" dirty="0" err="1"/>
              <a:t>Dr.</a:t>
            </a:r>
            <a:r>
              <a:rPr lang="en-GB" dirty="0"/>
              <a:t> med, </a:t>
            </a:r>
            <a:r>
              <a:rPr lang="en-GB" dirty="0" err="1"/>
              <a:t>Dr.</a:t>
            </a:r>
            <a:r>
              <a:rPr lang="en-GB" dirty="0"/>
              <a:t> psychol. Evelin G. Lindner</a:t>
            </a:r>
          </a:p>
        </p:txBody>
      </p:sp>
      <p:sp>
        <p:nvSpPr>
          <p:cNvPr id="8" name="Rectangle 34"/>
          <p:cNvSpPr>
            <a:spLocks noGrp="1" noChangeArrowheads="1"/>
          </p:cNvSpPr>
          <p:nvPr>
            <p:ph type="sldNum" sz="quarter" idx="12"/>
          </p:nvPr>
        </p:nvSpPr>
        <p:spPr>
          <a:ln/>
        </p:spPr>
        <p:txBody>
          <a:bodyPr/>
          <a:lstStyle>
            <a:lvl1pPr>
              <a:defRPr>
                <a:latin typeface="Calibri" pitchFamily="34" charset="0"/>
              </a:defRPr>
            </a:lvl1pPr>
          </a:lstStyle>
          <a:p>
            <a:pPr>
              <a:defRPr/>
            </a:pPr>
            <a:fld id="{5F30BB6E-09ED-413E-BE24-99A5E69A5359}" type="slidenum">
              <a:rPr lang="en-GB" smtClean="0"/>
              <a:pPr>
                <a:defRPr/>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2"/>
          <p:cNvSpPr>
            <a:spLocks noGrp="1" noChangeArrowheads="1"/>
          </p:cNvSpPr>
          <p:nvPr>
            <p:ph type="dt" sz="half" idx="10"/>
          </p:nvPr>
        </p:nvSpPr>
        <p:spPr>
          <a:ln/>
        </p:spPr>
        <p:txBody>
          <a:bodyPr/>
          <a:lstStyle>
            <a:lvl1pPr>
              <a:defRPr>
                <a:latin typeface="Calibri" pitchFamily="34" charset="0"/>
              </a:defRPr>
            </a:lvl1pPr>
          </a:lstStyle>
          <a:p>
            <a:pPr>
              <a:defRPr/>
            </a:pPr>
            <a:r>
              <a:rPr lang="en-US"/>
              <a:t>9. Oktober 2015</a:t>
            </a:r>
            <a:endParaRPr lang="en-GB" dirty="0"/>
          </a:p>
        </p:txBody>
      </p:sp>
      <p:sp>
        <p:nvSpPr>
          <p:cNvPr id="5" name="Rectangle 33"/>
          <p:cNvSpPr>
            <a:spLocks noGrp="1" noChangeArrowheads="1"/>
          </p:cNvSpPr>
          <p:nvPr>
            <p:ph type="ftr" sz="quarter" idx="11"/>
          </p:nvPr>
        </p:nvSpPr>
        <p:spPr>
          <a:ln/>
        </p:spPr>
        <p:txBody>
          <a:bodyPr/>
          <a:lstStyle>
            <a:lvl1pPr>
              <a:defRPr>
                <a:latin typeface="Linux Biolinum" pitchFamily="2" charset="0"/>
              </a:defRPr>
            </a:lvl1pPr>
          </a:lstStyle>
          <a:p>
            <a:pPr>
              <a:defRPr/>
            </a:pPr>
            <a:r>
              <a:rPr lang="en-GB" dirty="0" err="1">
                <a:latin typeface="Calibri" pitchFamily="34" charset="0"/>
              </a:rPr>
              <a:t>Dr.</a:t>
            </a:r>
            <a:r>
              <a:rPr lang="en-GB" dirty="0">
                <a:latin typeface="Calibri" pitchFamily="34" charset="0"/>
              </a:rPr>
              <a:t> med, </a:t>
            </a:r>
            <a:r>
              <a:rPr lang="en-GB" dirty="0" err="1">
                <a:latin typeface="Calibri" pitchFamily="34" charset="0"/>
              </a:rPr>
              <a:t>Dr.</a:t>
            </a:r>
            <a:r>
              <a:rPr lang="en-GB" dirty="0">
                <a:latin typeface="Calibri" pitchFamily="34" charset="0"/>
              </a:rPr>
              <a:t> psychol. Evelin G. Lindner</a:t>
            </a:r>
          </a:p>
        </p:txBody>
      </p:sp>
      <p:sp>
        <p:nvSpPr>
          <p:cNvPr id="6" name="Rectangle 34"/>
          <p:cNvSpPr>
            <a:spLocks noGrp="1" noChangeArrowheads="1"/>
          </p:cNvSpPr>
          <p:nvPr>
            <p:ph type="sldNum" sz="quarter" idx="12"/>
          </p:nvPr>
        </p:nvSpPr>
        <p:spPr>
          <a:ln/>
        </p:spPr>
        <p:txBody>
          <a:bodyPr/>
          <a:lstStyle>
            <a:lvl1pPr>
              <a:defRPr>
                <a:latin typeface="Calibri" pitchFamily="34" charset="0"/>
              </a:defRPr>
            </a:lvl1pPr>
          </a:lstStyle>
          <a:p>
            <a:pPr>
              <a:defRPr/>
            </a:pPr>
            <a:fld id="{533E0D0A-F499-46A5-8246-BBE5DB707063}" type="slidenum">
              <a:rPr lang="en-GB" smtClean="0"/>
              <a:pPr>
                <a:defRPr/>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32"/>
          <p:cNvSpPr>
            <a:spLocks noGrp="1" noChangeArrowheads="1"/>
          </p:cNvSpPr>
          <p:nvPr>
            <p:ph type="dt" sz="half" idx="10"/>
          </p:nvPr>
        </p:nvSpPr>
        <p:spPr>
          <a:ln/>
        </p:spPr>
        <p:txBody>
          <a:bodyPr/>
          <a:lstStyle>
            <a:lvl1pPr>
              <a:defRPr>
                <a:latin typeface="Calibri" pitchFamily="34" charset="0"/>
              </a:defRPr>
            </a:lvl1pPr>
          </a:lstStyle>
          <a:p>
            <a:pPr>
              <a:defRPr/>
            </a:pPr>
            <a:r>
              <a:rPr lang="en-US"/>
              <a:t>9. Oktober 2015</a:t>
            </a:r>
            <a:endParaRPr lang="en-GB" dirty="0"/>
          </a:p>
        </p:txBody>
      </p:sp>
      <p:sp>
        <p:nvSpPr>
          <p:cNvPr id="5" name="Rectangle 33"/>
          <p:cNvSpPr>
            <a:spLocks noGrp="1" noChangeArrowheads="1"/>
          </p:cNvSpPr>
          <p:nvPr>
            <p:ph type="ftr" sz="quarter" idx="11"/>
          </p:nvPr>
        </p:nvSpPr>
        <p:spPr>
          <a:ln/>
        </p:spPr>
        <p:txBody>
          <a:bodyPr/>
          <a:lstStyle>
            <a:lvl1pPr>
              <a:defRPr>
                <a:solidFill>
                  <a:schemeClr val="tx1"/>
                </a:solidFill>
                <a:latin typeface="Calibri" pitchFamily="34" charset="0"/>
              </a:defRPr>
            </a:lvl1pPr>
          </a:lstStyle>
          <a:p>
            <a:pPr>
              <a:defRPr/>
            </a:pPr>
            <a:r>
              <a:rPr lang="en-GB" dirty="0" err="1"/>
              <a:t>Dr.</a:t>
            </a:r>
            <a:r>
              <a:rPr lang="en-GB" dirty="0"/>
              <a:t> med, </a:t>
            </a:r>
            <a:r>
              <a:rPr lang="en-GB" dirty="0" err="1"/>
              <a:t>Dr.</a:t>
            </a:r>
            <a:r>
              <a:rPr lang="en-GB" dirty="0"/>
              <a:t> psychol. Evelin G. Lindner</a:t>
            </a:r>
          </a:p>
        </p:txBody>
      </p:sp>
      <p:sp>
        <p:nvSpPr>
          <p:cNvPr id="6" name="Rectangle 34"/>
          <p:cNvSpPr>
            <a:spLocks noGrp="1" noChangeArrowheads="1"/>
          </p:cNvSpPr>
          <p:nvPr>
            <p:ph type="sldNum" sz="quarter" idx="12"/>
          </p:nvPr>
        </p:nvSpPr>
        <p:spPr>
          <a:ln/>
        </p:spPr>
        <p:txBody>
          <a:bodyPr/>
          <a:lstStyle>
            <a:lvl1pPr>
              <a:defRPr>
                <a:latin typeface="Calibri" pitchFamily="34" charset="0"/>
              </a:defRPr>
            </a:lvl1pPr>
          </a:lstStyle>
          <a:p>
            <a:pPr>
              <a:defRPr/>
            </a:pPr>
            <a:fld id="{94DC4045-D311-4CAF-BD03-1BD0DF1D2709}" type="slidenum">
              <a:rPr lang="en-GB" smtClean="0"/>
              <a:pPr>
                <a:defRPr/>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85800" y="1657350"/>
            <a:ext cx="3810000" cy="411480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57350"/>
            <a:ext cx="3810000" cy="411480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32"/>
          <p:cNvSpPr>
            <a:spLocks noGrp="1" noChangeArrowheads="1"/>
          </p:cNvSpPr>
          <p:nvPr>
            <p:ph type="dt" sz="half" idx="10"/>
          </p:nvPr>
        </p:nvSpPr>
        <p:spPr>
          <a:ln/>
        </p:spPr>
        <p:txBody>
          <a:bodyPr/>
          <a:lstStyle>
            <a:lvl1pPr>
              <a:defRPr>
                <a:latin typeface="Calibri" pitchFamily="34" charset="0"/>
              </a:defRPr>
            </a:lvl1pPr>
          </a:lstStyle>
          <a:p>
            <a:pPr>
              <a:defRPr/>
            </a:pPr>
            <a:r>
              <a:rPr lang="en-US"/>
              <a:t>9. Oktober 2015</a:t>
            </a:r>
            <a:endParaRPr lang="en-GB" dirty="0"/>
          </a:p>
        </p:txBody>
      </p:sp>
      <p:sp>
        <p:nvSpPr>
          <p:cNvPr id="6" name="Rectangle 33"/>
          <p:cNvSpPr>
            <a:spLocks noGrp="1" noChangeArrowheads="1"/>
          </p:cNvSpPr>
          <p:nvPr>
            <p:ph type="ftr" sz="quarter" idx="11"/>
          </p:nvPr>
        </p:nvSpPr>
        <p:spPr>
          <a:ln/>
        </p:spPr>
        <p:txBody>
          <a:bodyPr/>
          <a:lstStyle>
            <a:lvl1pPr>
              <a:defRPr>
                <a:latin typeface="Linux Biolinum" pitchFamily="2" charset="0"/>
              </a:defRPr>
            </a:lvl1pPr>
          </a:lstStyle>
          <a:p>
            <a:pPr>
              <a:defRPr/>
            </a:pPr>
            <a:r>
              <a:rPr lang="en-GB" dirty="0" err="1">
                <a:latin typeface="Calibri" pitchFamily="34" charset="0"/>
              </a:rPr>
              <a:t>Dr.</a:t>
            </a:r>
            <a:r>
              <a:rPr lang="en-GB" dirty="0">
                <a:latin typeface="Calibri" pitchFamily="34" charset="0"/>
              </a:rPr>
              <a:t> med, </a:t>
            </a:r>
            <a:r>
              <a:rPr lang="en-GB" dirty="0" err="1">
                <a:latin typeface="Calibri" pitchFamily="34" charset="0"/>
              </a:rPr>
              <a:t>Dr.</a:t>
            </a:r>
            <a:r>
              <a:rPr lang="en-GB" dirty="0">
                <a:latin typeface="Calibri" pitchFamily="34" charset="0"/>
              </a:rPr>
              <a:t> psychol. Evelin G. Lindner</a:t>
            </a:r>
          </a:p>
        </p:txBody>
      </p:sp>
      <p:sp>
        <p:nvSpPr>
          <p:cNvPr id="7" name="Rectangle 34"/>
          <p:cNvSpPr>
            <a:spLocks noGrp="1" noChangeArrowheads="1"/>
          </p:cNvSpPr>
          <p:nvPr>
            <p:ph type="sldNum" sz="quarter" idx="12"/>
          </p:nvPr>
        </p:nvSpPr>
        <p:spPr>
          <a:ln/>
        </p:spPr>
        <p:txBody>
          <a:bodyPr/>
          <a:lstStyle>
            <a:lvl1pPr>
              <a:defRPr>
                <a:latin typeface="Calibri" pitchFamily="34" charset="0"/>
              </a:defRPr>
            </a:lvl1pPr>
          </a:lstStyle>
          <a:p>
            <a:pPr>
              <a:defRPr/>
            </a:pPr>
            <a:fld id="{0F2E4B75-499F-4D22-96B3-DC1D550C7521}" type="slidenum">
              <a:rPr lang="en-GB" smtClean="0"/>
              <a:pPr>
                <a:defRPr/>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32"/>
          <p:cNvSpPr>
            <a:spLocks noGrp="1" noChangeArrowheads="1"/>
          </p:cNvSpPr>
          <p:nvPr>
            <p:ph type="dt" sz="half" idx="10"/>
          </p:nvPr>
        </p:nvSpPr>
        <p:spPr>
          <a:ln/>
        </p:spPr>
        <p:txBody>
          <a:bodyPr/>
          <a:lstStyle>
            <a:lvl1pPr>
              <a:defRPr>
                <a:latin typeface="Calibri" pitchFamily="34" charset="0"/>
              </a:defRPr>
            </a:lvl1pPr>
          </a:lstStyle>
          <a:p>
            <a:pPr>
              <a:defRPr/>
            </a:pPr>
            <a:r>
              <a:rPr lang="en-US"/>
              <a:t>9. Oktober 2015</a:t>
            </a:r>
            <a:endParaRPr lang="en-GB" dirty="0"/>
          </a:p>
        </p:txBody>
      </p:sp>
      <p:sp>
        <p:nvSpPr>
          <p:cNvPr id="8" name="Rectangle 33"/>
          <p:cNvSpPr>
            <a:spLocks noGrp="1" noChangeArrowheads="1"/>
          </p:cNvSpPr>
          <p:nvPr>
            <p:ph type="ftr" sz="quarter" idx="11"/>
          </p:nvPr>
        </p:nvSpPr>
        <p:spPr>
          <a:ln/>
        </p:spPr>
        <p:txBody>
          <a:bodyPr/>
          <a:lstStyle>
            <a:lvl1pPr>
              <a:defRPr>
                <a:latin typeface="Linux Biolinum" pitchFamily="2" charset="0"/>
              </a:defRPr>
            </a:lvl1pPr>
          </a:lstStyle>
          <a:p>
            <a:pPr>
              <a:defRPr/>
            </a:pPr>
            <a:r>
              <a:rPr lang="en-GB" dirty="0" err="1">
                <a:latin typeface="Calibri" pitchFamily="34" charset="0"/>
              </a:rPr>
              <a:t>Dr.</a:t>
            </a:r>
            <a:r>
              <a:rPr lang="en-GB" dirty="0">
                <a:latin typeface="Calibri" pitchFamily="34" charset="0"/>
              </a:rPr>
              <a:t> med, </a:t>
            </a:r>
            <a:r>
              <a:rPr lang="en-GB" dirty="0" err="1">
                <a:latin typeface="Calibri" pitchFamily="34" charset="0"/>
              </a:rPr>
              <a:t>Dr.</a:t>
            </a:r>
            <a:r>
              <a:rPr lang="en-GB" dirty="0">
                <a:latin typeface="Calibri" pitchFamily="34" charset="0"/>
              </a:rPr>
              <a:t> psychol. Evelin G. Lindner</a:t>
            </a:r>
          </a:p>
        </p:txBody>
      </p:sp>
      <p:sp>
        <p:nvSpPr>
          <p:cNvPr id="9" name="Rectangle 34"/>
          <p:cNvSpPr>
            <a:spLocks noGrp="1" noChangeArrowheads="1"/>
          </p:cNvSpPr>
          <p:nvPr>
            <p:ph type="sldNum" sz="quarter" idx="12"/>
          </p:nvPr>
        </p:nvSpPr>
        <p:spPr>
          <a:ln/>
        </p:spPr>
        <p:txBody>
          <a:bodyPr/>
          <a:lstStyle>
            <a:lvl1pPr>
              <a:defRPr>
                <a:latin typeface="Calibri" pitchFamily="34" charset="0"/>
              </a:defRPr>
            </a:lvl1pPr>
          </a:lstStyle>
          <a:p>
            <a:pPr>
              <a:defRPr/>
            </a:pPr>
            <a:fld id="{A2BFDF1E-A952-4B14-B810-368100C07F02}" type="slidenum">
              <a:rPr lang="en-GB" smtClean="0"/>
              <a:pPr>
                <a:defRPr/>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Rectangle 32"/>
          <p:cNvSpPr>
            <a:spLocks noGrp="1" noChangeArrowheads="1"/>
          </p:cNvSpPr>
          <p:nvPr>
            <p:ph type="dt" sz="half" idx="10"/>
          </p:nvPr>
        </p:nvSpPr>
        <p:spPr>
          <a:ln/>
        </p:spPr>
        <p:txBody>
          <a:bodyPr/>
          <a:lstStyle>
            <a:lvl1pPr>
              <a:defRPr>
                <a:latin typeface="Calibri" pitchFamily="34" charset="0"/>
              </a:defRPr>
            </a:lvl1pPr>
          </a:lstStyle>
          <a:p>
            <a:pPr>
              <a:defRPr/>
            </a:pPr>
            <a:r>
              <a:rPr lang="en-US"/>
              <a:t>9. Oktober 2015</a:t>
            </a:r>
            <a:endParaRPr lang="en-GB" dirty="0"/>
          </a:p>
        </p:txBody>
      </p:sp>
      <p:sp>
        <p:nvSpPr>
          <p:cNvPr id="4" name="Rectangle 33"/>
          <p:cNvSpPr>
            <a:spLocks noGrp="1" noChangeArrowheads="1"/>
          </p:cNvSpPr>
          <p:nvPr>
            <p:ph type="ftr" sz="quarter" idx="11"/>
          </p:nvPr>
        </p:nvSpPr>
        <p:spPr>
          <a:ln/>
        </p:spPr>
        <p:txBody>
          <a:bodyPr/>
          <a:lstStyle>
            <a:lvl1pPr>
              <a:defRPr>
                <a:solidFill>
                  <a:schemeClr val="tx1"/>
                </a:solidFill>
                <a:latin typeface="Calibri" pitchFamily="34" charset="0"/>
              </a:defRPr>
            </a:lvl1pPr>
          </a:lstStyle>
          <a:p>
            <a:pPr>
              <a:defRPr/>
            </a:pPr>
            <a:r>
              <a:rPr lang="en-GB" dirty="0" err="1"/>
              <a:t>Dr.</a:t>
            </a:r>
            <a:r>
              <a:rPr lang="en-GB" dirty="0"/>
              <a:t> med, </a:t>
            </a:r>
            <a:r>
              <a:rPr lang="en-GB" dirty="0" err="1"/>
              <a:t>Dr.</a:t>
            </a:r>
            <a:r>
              <a:rPr lang="en-GB" dirty="0"/>
              <a:t> psychol. Evelin G. Lindner</a:t>
            </a:r>
          </a:p>
        </p:txBody>
      </p:sp>
      <p:sp>
        <p:nvSpPr>
          <p:cNvPr id="5" name="Rectangle 34"/>
          <p:cNvSpPr>
            <a:spLocks noGrp="1" noChangeArrowheads="1"/>
          </p:cNvSpPr>
          <p:nvPr>
            <p:ph type="sldNum" sz="quarter" idx="12"/>
          </p:nvPr>
        </p:nvSpPr>
        <p:spPr>
          <a:ln/>
        </p:spPr>
        <p:txBody>
          <a:bodyPr/>
          <a:lstStyle>
            <a:lvl1pPr>
              <a:defRPr>
                <a:latin typeface="Calibri" pitchFamily="34" charset="0"/>
              </a:defRPr>
            </a:lvl1pPr>
          </a:lstStyle>
          <a:p>
            <a:pPr>
              <a:defRPr/>
            </a:pPr>
            <a:fld id="{71EEC42A-1CFD-48A8-A1E7-C1223F7592E5}" type="slidenum">
              <a:rPr lang="en-GB" smtClean="0"/>
              <a:pPr>
                <a:defRPr/>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atin typeface="Calibri" pitchFamily="34" charset="0"/>
              </a:defRPr>
            </a:lvl1pPr>
          </a:lstStyle>
          <a:p>
            <a:pPr>
              <a:defRPr/>
            </a:pPr>
            <a:r>
              <a:rPr lang="en-US"/>
              <a:t>9. Oktober 2015</a:t>
            </a:r>
            <a:endParaRPr lang="en-GB" dirty="0"/>
          </a:p>
        </p:txBody>
      </p:sp>
      <p:sp>
        <p:nvSpPr>
          <p:cNvPr id="3" name="Rectangle 33"/>
          <p:cNvSpPr>
            <a:spLocks noGrp="1" noChangeArrowheads="1"/>
          </p:cNvSpPr>
          <p:nvPr>
            <p:ph type="ftr" sz="quarter" idx="11"/>
          </p:nvPr>
        </p:nvSpPr>
        <p:spPr>
          <a:ln/>
        </p:spPr>
        <p:txBody>
          <a:bodyPr/>
          <a:lstStyle>
            <a:lvl1pPr>
              <a:defRPr>
                <a:solidFill>
                  <a:schemeClr val="tx1"/>
                </a:solidFill>
                <a:latin typeface="Calibri" pitchFamily="34" charset="0"/>
              </a:defRPr>
            </a:lvl1pPr>
          </a:lstStyle>
          <a:p>
            <a:pPr>
              <a:defRPr/>
            </a:pPr>
            <a:r>
              <a:rPr lang="en-GB" dirty="0" err="1"/>
              <a:t>Dr.</a:t>
            </a:r>
            <a:r>
              <a:rPr lang="en-GB" dirty="0"/>
              <a:t> med, </a:t>
            </a:r>
            <a:r>
              <a:rPr lang="en-GB" dirty="0" err="1"/>
              <a:t>Dr.</a:t>
            </a:r>
            <a:r>
              <a:rPr lang="en-GB" dirty="0"/>
              <a:t> psychol. Evelin G. Lindner</a:t>
            </a:r>
          </a:p>
        </p:txBody>
      </p:sp>
      <p:sp>
        <p:nvSpPr>
          <p:cNvPr id="4" name="Rectangle 34"/>
          <p:cNvSpPr>
            <a:spLocks noGrp="1" noChangeArrowheads="1"/>
          </p:cNvSpPr>
          <p:nvPr>
            <p:ph type="sldNum" sz="quarter" idx="12"/>
          </p:nvPr>
        </p:nvSpPr>
        <p:spPr>
          <a:ln/>
        </p:spPr>
        <p:txBody>
          <a:bodyPr/>
          <a:lstStyle>
            <a:lvl1pPr>
              <a:defRPr>
                <a:latin typeface="Calibri" pitchFamily="34" charset="0"/>
              </a:defRPr>
            </a:lvl1pPr>
          </a:lstStyle>
          <a:p>
            <a:pPr>
              <a:defRPr/>
            </a:pPr>
            <a:fld id="{E4EE4060-C8F2-4C2C-81B4-B4ACDBBE8775}" type="slidenum">
              <a:rPr lang="en-GB" smtClean="0"/>
              <a:pPr>
                <a:defRPr/>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32"/>
          <p:cNvSpPr>
            <a:spLocks noGrp="1" noChangeArrowheads="1"/>
          </p:cNvSpPr>
          <p:nvPr>
            <p:ph type="dt" sz="half" idx="10"/>
          </p:nvPr>
        </p:nvSpPr>
        <p:spPr>
          <a:ln/>
        </p:spPr>
        <p:txBody>
          <a:bodyPr/>
          <a:lstStyle>
            <a:lvl1pPr>
              <a:defRPr>
                <a:latin typeface="Calibri" pitchFamily="34" charset="0"/>
              </a:defRPr>
            </a:lvl1pPr>
          </a:lstStyle>
          <a:p>
            <a:pPr>
              <a:defRPr/>
            </a:pPr>
            <a:r>
              <a:rPr lang="en-US"/>
              <a:t>9. Oktober 2015</a:t>
            </a:r>
            <a:endParaRPr lang="en-GB" dirty="0"/>
          </a:p>
        </p:txBody>
      </p:sp>
      <p:sp>
        <p:nvSpPr>
          <p:cNvPr id="6" name="Rectangle 33"/>
          <p:cNvSpPr>
            <a:spLocks noGrp="1" noChangeArrowheads="1"/>
          </p:cNvSpPr>
          <p:nvPr>
            <p:ph type="ftr" sz="quarter" idx="11"/>
          </p:nvPr>
        </p:nvSpPr>
        <p:spPr>
          <a:ln/>
        </p:spPr>
        <p:txBody>
          <a:bodyPr/>
          <a:lstStyle>
            <a:lvl1pPr>
              <a:defRPr>
                <a:latin typeface="Linux Biolinum" pitchFamily="2" charset="0"/>
              </a:defRPr>
            </a:lvl1pPr>
          </a:lstStyle>
          <a:p>
            <a:pPr>
              <a:defRPr/>
            </a:pPr>
            <a:r>
              <a:rPr lang="en-GB" dirty="0" err="1">
                <a:latin typeface="Calibri" pitchFamily="34" charset="0"/>
              </a:rPr>
              <a:t>Dr.</a:t>
            </a:r>
            <a:r>
              <a:rPr lang="en-GB" dirty="0">
                <a:latin typeface="Calibri" pitchFamily="34" charset="0"/>
              </a:rPr>
              <a:t> med, </a:t>
            </a:r>
            <a:r>
              <a:rPr lang="en-GB" dirty="0" err="1">
                <a:latin typeface="Calibri" pitchFamily="34" charset="0"/>
              </a:rPr>
              <a:t>Dr.</a:t>
            </a:r>
            <a:r>
              <a:rPr lang="en-GB" dirty="0">
                <a:latin typeface="Calibri" pitchFamily="34" charset="0"/>
              </a:rPr>
              <a:t> psychol. Evelin G. Lindner</a:t>
            </a:r>
          </a:p>
        </p:txBody>
      </p:sp>
      <p:sp>
        <p:nvSpPr>
          <p:cNvPr id="7" name="Rectangle 34"/>
          <p:cNvSpPr>
            <a:spLocks noGrp="1" noChangeArrowheads="1"/>
          </p:cNvSpPr>
          <p:nvPr>
            <p:ph type="sldNum" sz="quarter" idx="12"/>
          </p:nvPr>
        </p:nvSpPr>
        <p:spPr>
          <a:ln/>
        </p:spPr>
        <p:txBody>
          <a:bodyPr/>
          <a:lstStyle>
            <a:lvl1pPr>
              <a:defRPr>
                <a:latin typeface="Calibri" pitchFamily="34" charset="0"/>
              </a:defRPr>
            </a:lvl1pPr>
          </a:lstStyle>
          <a:p>
            <a:pPr>
              <a:defRPr/>
            </a:pPr>
            <a:fld id="{B4B93580-574A-407F-90DB-0FA0708A7E38}" type="slidenum">
              <a:rPr lang="en-GB" smtClean="0"/>
              <a:pPr>
                <a:defRPr/>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32"/>
          <p:cNvSpPr>
            <a:spLocks noGrp="1" noChangeArrowheads="1"/>
          </p:cNvSpPr>
          <p:nvPr>
            <p:ph type="dt" sz="half" idx="10"/>
          </p:nvPr>
        </p:nvSpPr>
        <p:spPr>
          <a:ln/>
        </p:spPr>
        <p:txBody>
          <a:bodyPr/>
          <a:lstStyle>
            <a:lvl1pPr>
              <a:defRPr>
                <a:latin typeface="Calibri" pitchFamily="34" charset="0"/>
              </a:defRPr>
            </a:lvl1pPr>
          </a:lstStyle>
          <a:p>
            <a:pPr>
              <a:defRPr/>
            </a:pPr>
            <a:r>
              <a:rPr lang="en-US"/>
              <a:t>9. Oktober 2015</a:t>
            </a:r>
            <a:endParaRPr lang="en-GB" dirty="0"/>
          </a:p>
        </p:txBody>
      </p:sp>
      <p:sp>
        <p:nvSpPr>
          <p:cNvPr id="6" name="Rectangle 33"/>
          <p:cNvSpPr>
            <a:spLocks noGrp="1" noChangeArrowheads="1"/>
          </p:cNvSpPr>
          <p:nvPr>
            <p:ph type="ftr" sz="quarter" idx="11"/>
          </p:nvPr>
        </p:nvSpPr>
        <p:spPr>
          <a:ln/>
        </p:spPr>
        <p:txBody>
          <a:bodyPr/>
          <a:lstStyle>
            <a:lvl1pPr>
              <a:defRPr>
                <a:solidFill>
                  <a:schemeClr val="tx1"/>
                </a:solidFill>
                <a:latin typeface="Calibri" pitchFamily="34" charset="0"/>
              </a:defRPr>
            </a:lvl1pPr>
          </a:lstStyle>
          <a:p>
            <a:pPr>
              <a:defRPr/>
            </a:pPr>
            <a:r>
              <a:rPr lang="en-GB" dirty="0" err="1"/>
              <a:t>Dr.</a:t>
            </a:r>
            <a:r>
              <a:rPr lang="en-GB" dirty="0"/>
              <a:t> med, </a:t>
            </a:r>
            <a:r>
              <a:rPr lang="en-GB" dirty="0" err="1"/>
              <a:t>Dr.</a:t>
            </a:r>
            <a:r>
              <a:rPr lang="en-GB" dirty="0"/>
              <a:t> psychol. Evelin G. Lindner</a:t>
            </a:r>
          </a:p>
        </p:txBody>
      </p:sp>
      <p:sp>
        <p:nvSpPr>
          <p:cNvPr id="7" name="Rectangle 34"/>
          <p:cNvSpPr>
            <a:spLocks noGrp="1" noChangeArrowheads="1"/>
          </p:cNvSpPr>
          <p:nvPr>
            <p:ph type="sldNum" sz="quarter" idx="12"/>
          </p:nvPr>
        </p:nvSpPr>
        <p:spPr>
          <a:ln/>
        </p:spPr>
        <p:txBody>
          <a:bodyPr/>
          <a:lstStyle>
            <a:lvl1pPr>
              <a:defRPr>
                <a:latin typeface="Calibri" pitchFamily="34" charset="0"/>
              </a:defRPr>
            </a:lvl1pPr>
          </a:lstStyle>
          <a:p>
            <a:pPr>
              <a:defRPr/>
            </a:pPr>
            <a:fld id="{06580262-F094-4BE2-A8E7-FD9FE1A1E79F}" type="slidenum">
              <a:rPr lang="en-GB" smtClean="0"/>
              <a:pPr>
                <a:defRPr/>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bg1">
                <a:lumMod val="40000"/>
                <a:lumOff val="60000"/>
              </a:schemeClr>
            </a:gs>
            <a:gs pos="100000">
              <a:schemeClr val="bg2"/>
            </a:gs>
          </a:gsLst>
          <a:path path="rect">
            <a:fillToRect r="100000" b="100000"/>
          </a:path>
          <a:tileRect/>
        </a:gradFill>
        <a:effectLst/>
      </p:bgPr>
    </p:bg>
    <p:spTree>
      <p:nvGrpSpPr>
        <p:cNvPr id="1" name=""/>
        <p:cNvGrpSpPr/>
        <p:nvPr/>
      </p:nvGrpSpPr>
      <p:grpSpPr>
        <a:xfrm>
          <a:off x="0" y="0"/>
          <a:ext cx="0" cy="0"/>
          <a:chOff x="0" y="0"/>
          <a:chExt cx="0" cy="0"/>
        </a:xfrm>
      </p:grpSpPr>
      <p:grpSp>
        <p:nvGrpSpPr>
          <p:cNvPr id="13314" name="Group 29"/>
          <p:cNvGrpSpPr>
            <a:grpSpLocks/>
          </p:cNvGrpSpPr>
          <p:nvPr/>
        </p:nvGrpSpPr>
        <p:grpSpPr bwMode="auto">
          <a:xfrm>
            <a:off x="0" y="4367213"/>
            <a:ext cx="9131300" cy="2478087"/>
            <a:chOff x="0" y="2751"/>
            <a:chExt cx="5752" cy="1561"/>
          </a:xfrm>
        </p:grpSpPr>
        <p:sp>
          <p:nvSpPr>
            <p:cNvPr id="1026" name="Rectangle 2"/>
            <p:cNvSpPr>
              <a:spLocks noChangeArrowheads="1"/>
            </p:cNvSpPr>
            <p:nvPr/>
          </p:nvSpPr>
          <p:spPr bwMode="hidden">
            <a:xfrm>
              <a:off x="0" y="4080"/>
              <a:ext cx="5752" cy="232"/>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defRPr/>
              </a:pPr>
              <a:endParaRPr lang="en-US" dirty="0">
                <a:latin typeface="Calibri" pitchFamily="34" charset="0"/>
              </a:endParaRPr>
            </a:p>
          </p:txBody>
        </p:sp>
        <p:grpSp>
          <p:nvGrpSpPr>
            <p:cNvPr id="13321" name="Group 28"/>
            <p:cNvGrpSpPr>
              <a:grpSpLocks/>
            </p:cNvGrpSpPr>
            <p:nvPr/>
          </p:nvGrpSpPr>
          <p:grpSpPr bwMode="auto">
            <a:xfrm>
              <a:off x="4458" y="2751"/>
              <a:ext cx="1190" cy="1426"/>
              <a:chOff x="4458" y="2751"/>
              <a:chExt cx="1190" cy="1426"/>
            </a:xfrm>
          </p:grpSpPr>
          <p:sp>
            <p:nvSpPr>
              <p:cNvPr id="1027" name="Freeform 3"/>
              <p:cNvSpPr>
                <a:spLocks/>
              </p:cNvSpPr>
              <p:nvPr/>
            </p:nvSpPr>
            <p:spPr bwMode="ltGray">
              <a:xfrm>
                <a:off x="4614" y="2790"/>
                <a:ext cx="1034" cy="1273"/>
              </a:xfrm>
              <a:custGeom>
                <a:avLst/>
                <a:gdLst/>
                <a:ahLst/>
                <a:cxnLst>
                  <a:cxn ang="0">
                    <a:pos x="646" y="23"/>
                  </a:cxn>
                  <a:cxn ang="0">
                    <a:pos x="765" y="92"/>
                  </a:cxn>
                  <a:cxn ang="0">
                    <a:pos x="866" y="184"/>
                  </a:cxn>
                  <a:cxn ang="0">
                    <a:pos x="944" y="294"/>
                  </a:cxn>
                  <a:cxn ang="0">
                    <a:pos x="1000" y="417"/>
                  </a:cxn>
                  <a:cxn ang="0">
                    <a:pos x="1030" y="550"/>
                  </a:cxn>
                  <a:cxn ang="0">
                    <a:pos x="1030" y="688"/>
                  </a:cxn>
                  <a:cxn ang="0">
                    <a:pos x="1000" y="821"/>
                  </a:cxn>
                  <a:cxn ang="0">
                    <a:pos x="944" y="944"/>
                  </a:cxn>
                  <a:cxn ang="0">
                    <a:pos x="866" y="1055"/>
                  </a:cxn>
                  <a:cxn ang="0">
                    <a:pos x="765" y="1148"/>
                  </a:cxn>
                  <a:cxn ang="0">
                    <a:pos x="646" y="1215"/>
                  </a:cxn>
                  <a:cxn ang="0">
                    <a:pos x="517" y="1257"/>
                  </a:cxn>
                  <a:cxn ang="0">
                    <a:pos x="382" y="1272"/>
                  </a:cxn>
                  <a:cxn ang="0">
                    <a:pos x="246" y="1257"/>
                  </a:cxn>
                  <a:cxn ang="0">
                    <a:pos x="118" y="1215"/>
                  </a:cxn>
                  <a:cxn ang="0">
                    <a:pos x="0" y="1148"/>
                  </a:cxn>
                  <a:cxn ang="0">
                    <a:pos x="89" y="1129"/>
                  </a:cxn>
                  <a:cxn ang="0">
                    <a:pos x="201" y="1179"/>
                  </a:cxn>
                  <a:cxn ang="0">
                    <a:pos x="320" y="1204"/>
                  </a:cxn>
                  <a:cxn ang="0">
                    <a:pos x="443" y="1204"/>
                  </a:cxn>
                  <a:cxn ang="0">
                    <a:pos x="563" y="1179"/>
                  </a:cxn>
                  <a:cxn ang="0">
                    <a:pos x="675" y="1129"/>
                  </a:cxn>
                  <a:cxn ang="0">
                    <a:pos x="775" y="1057"/>
                  </a:cxn>
                  <a:cxn ang="0">
                    <a:pos x="857" y="965"/>
                  </a:cxn>
                  <a:cxn ang="0">
                    <a:pos x="919" y="858"/>
                  </a:cxn>
                  <a:cxn ang="0">
                    <a:pos x="956" y="742"/>
                  </a:cxn>
                  <a:cxn ang="0">
                    <a:pos x="969" y="619"/>
                  </a:cxn>
                  <a:cxn ang="0">
                    <a:pos x="956" y="496"/>
                  </a:cxn>
                  <a:cxn ang="0">
                    <a:pos x="919" y="381"/>
                  </a:cxn>
                  <a:cxn ang="0">
                    <a:pos x="857" y="273"/>
                  </a:cxn>
                  <a:cxn ang="0">
                    <a:pos x="775" y="182"/>
                  </a:cxn>
                  <a:cxn ang="0">
                    <a:pos x="675" y="110"/>
                  </a:cxn>
                  <a:cxn ang="0">
                    <a:pos x="563" y="61"/>
                  </a:cxn>
                  <a:cxn ang="0">
                    <a:pos x="582" y="0"/>
                  </a:cxn>
                </a:cxnLst>
                <a:rect l="0" t="0" r="r" b="b"/>
                <a:pathLst>
                  <a:path w="1034" h="1273">
                    <a:moveTo>
                      <a:pt x="582" y="0"/>
                    </a:moveTo>
                    <a:lnTo>
                      <a:pt x="646" y="23"/>
                    </a:lnTo>
                    <a:lnTo>
                      <a:pt x="707" y="56"/>
                    </a:lnTo>
                    <a:lnTo>
                      <a:pt x="765" y="92"/>
                    </a:lnTo>
                    <a:lnTo>
                      <a:pt x="818" y="134"/>
                    </a:lnTo>
                    <a:lnTo>
                      <a:pt x="866" y="184"/>
                    </a:lnTo>
                    <a:lnTo>
                      <a:pt x="908" y="237"/>
                    </a:lnTo>
                    <a:lnTo>
                      <a:pt x="944" y="294"/>
                    </a:lnTo>
                    <a:lnTo>
                      <a:pt x="977" y="353"/>
                    </a:lnTo>
                    <a:lnTo>
                      <a:pt x="1000" y="417"/>
                    </a:lnTo>
                    <a:lnTo>
                      <a:pt x="1018" y="483"/>
                    </a:lnTo>
                    <a:lnTo>
                      <a:pt x="1030" y="550"/>
                    </a:lnTo>
                    <a:lnTo>
                      <a:pt x="1033" y="619"/>
                    </a:lnTo>
                    <a:lnTo>
                      <a:pt x="1030" y="688"/>
                    </a:lnTo>
                    <a:lnTo>
                      <a:pt x="1018" y="756"/>
                    </a:lnTo>
                    <a:lnTo>
                      <a:pt x="1000" y="821"/>
                    </a:lnTo>
                    <a:lnTo>
                      <a:pt x="977" y="884"/>
                    </a:lnTo>
                    <a:lnTo>
                      <a:pt x="944" y="944"/>
                    </a:lnTo>
                    <a:lnTo>
                      <a:pt x="908" y="1003"/>
                    </a:lnTo>
                    <a:lnTo>
                      <a:pt x="866" y="1055"/>
                    </a:lnTo>
                    <a:lnTo>
                      <a:pt x="818" y="1105"/>
                    </a:lnTo>
                    <a:lnTo>
                      <a:pt x="765" y="1148"/>
                    </a:lnTo>
                    <a:lnTo>
                      <a:pt x="707" y="1183"/>
                    </a:lnTo>
                    <a:lnTo>
                      <a:pt x="646" y="1215"/>
                    </a:lnTo>
                    <a:lnTo>
                      <a:pt x="582" y="1239"/>
                    </a:lnTo>
                    <a:lnTo>
                      <a:pt x="517" y="1257"/>
                    </a:lnTo>
                    <a:lnTo>
                      <a:pt x="450" y="1269"/>
                    </a:lnTo>
                    <a:lnTo>
                      <a:pt x="382" y="1272"/>
                    </a:lnTo>
                    <a:lnTo>
                      <a:pt x="313" y="1269"/>
                    </a:lnTo>
                    <a:lnTo>
                      <a:pt x="246" y="1257"/>
                    </a:lnTo>
                    <a:lnTo>
                      <a:pt x="180" y="1239"/>
                    </a:lnTo>
                    <a:lnTo>
                      <a:pt x="118" y="1215"/>
                    </a:lnTo>
                    <a:lnTo>
                      <a:pt x="57" y="1183"/>
                    </a:lnTo>
                    <a:lnTo>
                      <a:pt x="0" y="1148"/>
                    </a:lnTo>
                    <a:lnTo>
                      <a:pt x="36" y="1095"/>
                    </a:lnTo>
                    <a:lnTo>
                      <a:pt x="89" y="1129"/>
                    </a:lnTo>
                    <a:lnTo>
                      <a:pt x="144" y="1156"/>
                    </a:lnTo>
                    <a:lnTo>
                      <a:pt x="201" y="1179"/>
                    </a:lnTo>
                    <a:lnTo>
                      <a:pt x="261" y="1195"/>
                    </a:lnTo>
                    <a:lnTo>
                      <a:pt x="320" y="1204"/>
                    </a:lnTo>
                    <a:lnTo>
                      <a:pt x="382" y="1208"/>
                    </a:lnTo>
                    <a:lnTo>
                      <a:pt x="443" y="1204"/>
                    </a:lnTo>
                    <a:lnTo>
                      <a:pt x="504" y="1195"/>
                    </a:lnTo>
                    <a:lnTo>
                      <a:pt x="563" y="1179"/>
                    </a:lnTo>
                    <a:lnTo>
                      <a:pt x="621" y="1156"/>
                    </a:lnTo>
                    <a:lnTo>
                      <a:pt x="675" y="1129"/>
                    </a:lnTo>
                    <a:lnTo>
                      <a:pt x="727" y="1095"/>
                    </a:lnTo>
                    <a:lnTo>
                      <a:pt x="775" y="1057"/>
                    </a:lnTo>
                    <a:lnTo>
                      <a:pt x="818" y="1013"/>
                    </a:lnTo>
                    <a:lnTo>
                      <a:pt x="857" y="965"/>
                    </a:lnTo>
                    <a:lnTo>
                      <a:pt x="890" y="913"/>
                    </a:lnTo>
                    <a:lnTo>
                      <a:pt x="919" y="858"/>
                    </a:lnTo>
                    <a:lnTo>
                      <a:pt x="941" y="802"/>
                    </a:lnTo>
                    <a:lnTo>
                      <a:pt x="956" y="742"/>
                    </a:lnTo>
                    <a:lnTo>
                      <a:pt x="965" y="680"/>
                    </a:lnTo>
                    <a:lnTo>
                      <a:pt x="969" y="619"/>
                    </a:lnTo>
                    <a:lnTo>
                      <a:pt x="965" y="557"/>
                    </a:lnTo>
                    <a:lnTo>
                      <a:pt x="956" y="496"/>
                    </a:lnTo>
                    <a:lnTo>
                      <a:pt x="941" y="437"/>
                    </a:lnTo>
                    <a:lnTo>
                      <a:pt x="919" y="381"/>
                    </a:lnTo>
                    <a:lnTo>
                      <a:pt x="890" y="325"/>
                    </a:lnTo>
                    <a:lnTo>
                      <a:pt x="857" y="273"/>
                    </a:lnTo>
                    <a:lnTo>
                      <a:pt x="818" y="225"/>
                    </a:lnTo>
                    <a:lnTo>
                      <a:pt x="775" y="182"/>
                    </a:lnTo>
                    <a:lnTo>
                      <a:pt x="727" y="144"/>
                    </a:lnTo>
                    <a:lnTo>
                      <a:pt x="675" y="110"/>
                    </a:lnTo>
                    <a:lnTo>
                      <a:pt x="621" y="81"/>
                    </a:lnTo>
                    <a:lnTo>
                      <a:pt x="563" y="61"/>
                    </a:lnTo>
                    <a:lnTo>
                      <a:pt x="565" y="56"/>
                    </a:lnTo>
                    <a:lnTo>
                      <a:pt x="582" y="0"/>
                    </a:lnTo>
                  </a:path>
                </a:pathLst>
              </a:custGeom>
              <a:gradFill rotWithShape="0">
                <a:gsLst>
                  <a:gs pos="0">
                    <a:schemeClr val="bg2"/>
                  </a:gs>
                  <a:gs pos="100000">
                    <a:schemeClr val="bg1"/>
                  </a:gs>
                </a:gsLst>
                <a:lin ang="5400000" scaled="1"/>
              </a:gradFill>
              <a:ln w="9525" cap="rnd">
                <a:noFill/>
                <a:round/>
                <a:headEnd/>
                <a:tailEnd/>
              </a:ln>
              <a:effectLst/>
            </p:spPr>
            <p:txBody>
              <a:bodyPr/>
              <a:lstStyle/>
              <a:p>
                <a:pPr>
                  <a:defRPr/>
                </a:pPr>
                <a:endParaRPr lang="en-US" dirty="0">
                  <a:latin typeface="Calibri" pitchFamily="34" charset="0"/>
                </a:endParaRPr>
              </a:p>
            </p:txBody>
          </p:sp>
          <p:sp>
            <p:nvSpPr>
              <p:cNvPr id="1028" name="Line 4"/>
              <p:cNvSpPr>
                <a:spLocks noChangeShapeType="1"/>
              </p:cNvSpPr>
              <p:nvPr/>
            </p:nvSpPr>
            <p:spPr bwMode="ltGray">
              <a:xfrm flipV="1">
                <a:off x="4639" y="3863"/>
                <a:ext cx="103" cy="186"/>
              </a:xfrm>
              <a:prstGeom prst="line">
                <a:avLst/>
              </a:prstGeom>
              <a:noFill/>
              <a:ln w="25400">
                <a:solidFill>
                  <a:schemeClr val="bg1"/>
                </a:solidFill>
                <a:round/>
                <a:headEnd type="none" w="sm" len="sm"/>
                <a:tailEnd type="none" w="sm" len="sm"/>
              </a:ln>
              <a:effectLst/>
            </p:spPr>
            <p:txBody>
              <a:bodyPr wrap="none" anchor="ctr"/>
              <a:lstStyle/>
              <a:p>
                <a:pPr>
                  <a:defRPr/>
                </a:pPr>
                <a:endParaRPr lang="en-US" dirty="0">
                  <a:latin typeface="Calibri" pitchFamily="34" charset="0"/>
                </a:endParaRPr>
              </a:p>
            </p:txBody>
          </p:sp>
          <p:sp>
            <p:nvSpPr>
              <p:cNvPr id="1029" name="Line 5"/>
              <p:cNvSpPr>
                <a:spLocks noChangeShapeType="1"/>
              </p:cNvSpPr>
              <p:nvPr/>
            </p:nvSpPr>
            <p:spPr bwMode="ltGray">
              <a:xfrm flipV="1">
                <a:off x="5210" y="2874"/>
                <a:ext cx="36" cy="71"/>
              </a:xfrm>
              <a:prstGeom prst="line">
                <a:avLst/>
              </a:prstGeom>
              <a:noFill/>
              <a:ln w="25400">
                <a:solidFill>
                  <a:schemeClr val="bg1"/>
                </a:solidFill>
                <a:round/>
                <a:headEnd type="none" w="sm" len="sm"/>
                <a:tailEnd type="none" w="sm" len="sm"/>
              </a:ln>
              <a:effectLst/>
            </p:spPr>
            <p:txBody>
              <a:bodyPr wrap="none" anchor="ctr"/>
              <a:lstStyle/>
              <a:p>
                <a:pPr>
                  <a:defRPr/>
                </a:pPr>
                <a:endParaRPr lang="en-US" dirty="0">
                  <a:latin typeface="Calibri" pitchFamily="34" charset="0"/>
                </a:endParaRPr>
              </a:p>
            </p:txBody>
          </p:sp>
          <p:sp>
            <p:nvSpPr>
              <p:cNvPr id="1030" name="Line 6"/>
              <p:cNvSpPr>
                <a:spLocks noChangeShapeType="1"/>
              </p:cNvSpPr>
              <p:nvPr/>
            </p:nvSpPr>
            <p:spPr bwMode="ltGray">
              <a:xfrm flipV="1">
                <a:off x="5270" y="2751"/>
                <a:ext cx="36" cy="71"/>
              </a:xfrm>
              <a:prstGeom prst="line">
                <a:avLst/>
              </a:prstGeom>
              <a:noFill/>
              <a:ln w="25400">
                <a:solidFill>
                  <a:schemeClr val="bg1"/>
                </a:solidFill>
                <a:round/>
                <a:headEnd type="none" w="sm" len="sm"/>
                <a:tailEnd type="none" w="sm" len="sm"/>
              </a:ln>
              <a:effectLst/>
            </p:spPr>
            <p:txBody>
              <a:bodyPr wrap="none" anchor="ctr"/>
              <a:lstStyle/>
              <a:p>
                <a:pPr>
                  <a:defRPr/>
                </a:pPr>
                <a:endParaRPr lang="en-US" dirty="0">
                  <a:latin typeface="Calibri" pitchFamily="34" charset="0"/>
                </a:endParaRPr>
              </a:p>
            </p:txBody>
          </p:sp>
          <p:sp>
            <p:nvSpPr>
              <p:cNvPr id="1031" name="Freeform 7"/>
              <p:cNvSpPr>
                <a:spLocks/>
              </p:cNvSpPr>
              <p:nvPr/>
            </p:nvSpPr>
            <p:spPr bwMode="ltGray">
              <a:xfrm>
                <a:off x="4753" y="4067"/>
                <a:ext cx="604" cy="110"/>
              </a:xfrm>
              <a:custGeom>
                <a:avLst/>
                <a:gdLst/>
                <a:ahLst/>
                <a:cxnLst>
                  <a:cxn ang="0">
                    <a:pos x="2" y="70"/>
                  </a:cxn>
                  <a:cxn ang="0">
                    <a:pos x="14" y="57"/>
                  </a:cxn>
                  <a:cxn ang="0">
                    <a:pos x="31" y="46"/>
                  </a:cxn>
                  <a:cxn ang="0">
                    <a:pos x="63" y="30"/>
                  </a:cxn>
                  <a:cxn ang="0">
                    <a:pos x="100" y="21"/>
                  </a:cxn>
                  <a:cxn ang="0">
                    <a:pos x="134" y="13"/>
                  </a:cxn>
                  <a:cxn ang="0">
                    <a:pos x="181" y="6"/>
                  </a:cxn>
                  <a:cxn ang="0">
                    <a:pos x="225" y="2"/>
                  </a:cxn>
                  <a:cxn ang="0">
                    <a:pos x="277" y="0"/>
                  </a:cxn>
                  <a:cxn ang="0">
                    <a:pos x="340" y="0"/>
                  </a:cxn>
                  <a:cxn ang="0">
                    <a:pos x="407" y="4"/>
                  </a:cxn>
                  <a:cxn ang="0">
                    <a:pos x="453" y="10"/>
                  </a:cxn>
                  <a:cxn ang="0">
                    <a:pos x="502" y="19"/>
                  </a:cxn>
                  <a:cxn ang="0">
                    <a:pos x="549" y="33"/>
                  </a:cxn>
                  <a:cxn ang="0">
                    <a:pos x="573" y="47"/>
                  </a:cxn>
                  <a:cxn ang="0">
                    <a:pos x="588" y="58"/>
                  </a:cxn>
                  <a:cxn ang="0">
                    <a:pos x="603" y="77"/>
                  </a:cxn>
                  <a:cxn ang="0">
                    <a:pos x="578" y="87"/>
                  </a:cxn>
                  <a:cxn ang="0">
                    <a:pos x="536" y="95"/>
                  </a:cxn>
                  <a:cxn ang="0">
                    <a:pos x="485" y="101"/>
                  </a:cxn>
                  <a:cxn ang="0">
                    <a:pos x="436" y="106"/>
                  </a:cxn>
                  <a:cxn ang="0">
                    <a:pos x="377" y="108"/>
                  </a:cxn>
                  <a:cxn ang="0">
                    <a:pos x="313" y="109"/>
                  </a:cxn>
                  <a:cxn ang="0">
                    <a:pos x="252" y="109"/>
                  </a:cxn>
                  <a:cxn ang="0">
                    <a:pos x="188" y="108"/>
                  </a:cxn>
                  <a:cxn ang="0">
                    <a:pos x="117" y="102"/>
                  </a:cxn>
                  <a:cxn ang="0">
                    <a:pos x="61" y="96"/>
                  </a:cxn>
                  <a:cxn ang="0">
                    <a:pos x="14" y="86"/>
                  </a:cxn>
                  <a:cxn ang="0">
                    <a:pos x="0" y="78"/>
                  </a:cxn>
                  <a:cxn ang="0">
                    <a:pos x="2" y="70"/>
                  </a:cxn>
                </a:cxnLst>
                <a:rect l="0" t="0" r="r" b="b"/>
                <a:pathLst>
                  <a:path w="604" h="110">
                    <a:moveTo>
                      <a:pt x="2" y="70"/>
                    </a:moveTo>
                    <a:lnTo>
                      <a:pt x="14" y="57"/>
                    </a:lnTo>
                    <a:lnTo>
                      <a:pt x="31" y="46"/>
                    </a:lnTo>
                    <a:lnTo>
                      <a:pt x="63" y="30"/>
                    </a:lnTo>
                    <a:lnTo>
                      <a:pt x="100" y="21"/>
                    </a:lnTo>
                    <a:lnTo>
                      <a:pt x="134" y="13"/>
                    </a:lnTo>
                    <a:lnTo>
                      <a:pt x="181" y="6"/>
                    </a:lnTo>
                    <a:lnTo>
                      <a:pt x="225" y="2"/>
                    </a:lnTo>
                    <a:lnTo>
                      <a:pt x="277" y="0"/>
                    </a:lnTo>
                    <a:lnTo>
                      <a:pt x="340" y="0"/>
                    </a:lnTo>
                    <a:lnTo>
                      <a:pt x="407" y="4"/>
                    </a:lnTo>
                    <a:lnTo>
                      <a:pt x="453" y="10"/>
                    </a:lnTo>
                    <a:lnTo>
                      <a:pt x="502" y="19"/>
                    </a:lnTo>
                    <a:lnTo>
                      <a:pt x="549" y="33"/>
                    </a:lnTo>
                    <a:lnTo>
                      <a:pt x="573" y="47"/>
                    </a:lnTo>
                    <a:lnTo>
                      <a:pt x="588" y="58"/>
                    </a:lnTo>
                    <a:lnTo>
                      <a:pt x="603" y="77"/>
                    </a:lnTo>
                    <a:lnTo>
                      <a:pt x="578" y="87"/>
                    </a:lnTo>
                    <a:lnTo>
                      <a:pt x="536" y="95"/>
                    </a:lnTo>
                    <a:lnTo>
                      <a:pt x="485" y="101"/>
                    </a:lnTo>
                    <a:lnTo>
                      <a:pt x="436" y="106"/>
                    </a:lnTo>
                    <a:lnTo>
                      <a:pt x="377" y="108"/>
                    </a:lnTo>
                    <a:lnTo>
                      <a:pt x="313" y="109"/>
                    </a:lnTo>
                    <a:lnTo>
                      <a:pt x="252" y="109"/>
                    </a:lnTo>
                    <a:lnTo>
                      <a:pt x="188" y="108"/>
                    </a:lnTo>
                    <a:lnTo>
                      <a:pt x="117" y="102"/>
                    </a:lnTo>
                    <a:lnTo>
                      <a:pt x="61" y="96"/>
                    </a:lnTo>
                    <a:lnTo>
                      <a:pt x="14" y="86"/>
                    </a:lnTo>
                    <a:lnTo>
                      <a:pt x="0" y="78"/>
                    </a:lnTo>
                    <a:lnTo>
                      <a:pt x="2" y="70"/>
                    </a:lnTo>
                  </a:path>
                </a:pathLst>
              </a:custGeom>
              <a:gradFill rotWithShape="0">
                <a:gsLst>
                  <a:gs pos="0">
                    <a:schemeClr val="bg1"/>
                  </a:gs>
                  <a:gs pos="100000">
                    <a:schemeClr val="bg2"/>
                  </a:gs>
                </a:gsLst>
                <a:lin ang="0" scaled="1"/>
              </a:gradFill>
              <a:ln w="9525" cap="rnd">
                <a:noFill/>
                <a:round/>
                <a:headEnd/>
                <a:tailEnd/>
              </a:ln>
              <a:effectLst/>
            </p:spPr>
            <p:txBody>
              <a:bodyPr/>
              <a:lstStyle/>
              <a:p>
                <a:pPr>
                  <a:defRPr/>
                </a:pPr>
                <a:endParaRPr lang="en-US" dirty="0">
                  <a:latin typeface="Calibri" pitchFamily="34" charset="0"/>
                </a:endParaRPr>
              </a:p>
            </p:txBody>
          </p:sp>
          <p:sp>
            <p:nvSpPr>
              <p:cNvPr id="1032" name="Oval 8"/>
              <p:cNvSpPr>
                <a:spLocks noChangeArrowheads="1"/>
              </p:cNvSpPr>
              <p:nvPr/>
            </p:nvSpPr>
            <p:spPr bwMode="grayWhite">
              <a:xfrm>
                <a:off x="4458" y="2879"/>
                <a:ext cx="1074" cy="1073"/>
              </a:xfrm>
              <a:prstGeom prst="ellipse">
                <a:avLst/>
              </a:prstGeom>
              <a:gradFill rotWithShape="0">
                <a:gsLst>
                  <a:gs pos="0">
                    <a:schemeClr val="bg1"/>
                  </a:gs>
                  <a:gs pos="100000">
                    <a:schemeClr val="bg2"/>
                  </a:gs>
                </a:gsLst>
                <a:lin ang="0" scaled="1"/>
              </a:gradFill>
              <a:ln w="9525">
                <a:noFill/>
                <a:round/>
                <a:headEnd/>
                <a:tailEnd/>
              </a:ln>
              <a:effectLst/>
            </p:spPr>
            <p:txBody>
              <a:bodyPr wrap="none" anchor="ctr"/>
              <a:lstStyle/>
              <a:p>
                <a:pPr>
                  <a:defRPr/>
                </a:pPr>
                <a:endParaRPr lang="en-US" dirty="0">
                  <a:latin typeface="Calibri" pitchFamily="34" charset="0"/>
                </a:endParaRPr>
              </a:p>
            </p:txBody>
          </p:sp>
          <p:grpSp>
            <p:nvGrpSpPr>
              <p:cNvPr id="13328" name="Group 27"/>
              <p:cNvGrpSpPr>
                <a:grpSpLocks/>
              </p:cNvGrpSpPr>
              <p:nvPr/>
            </p:nvGrpSpPr>
            <p:grpSpPr bwMode="auto">
              <a:xfrm>
                <a:off x="4458" y="2991"/>
                <a:ext cx="999" cy="797"/>
                <a:chOff x="4458" y="2991"/>
                <a:chExt cx="999" cy="797"/>
              </a:xfrm>
            </p:grpSpPr>
            <p:sp>
              <p:nvSpPr>
                <p:cNvPr id="1033" name="Freeform 9"/>
                <p:cNvSpPr>
                  <a:spLocks/>
                </p:cNvSpPr>
                <p:nvPr/>
              </p:nvSpPr>
              <p:spPr bwMode="grayWhite">
                <a:xfrm>
                  <a:off x="4599" y="3283"/>
                  <a:ext cx="1" cy="17"/>
                </a:xfrm>
                <a:custGeom>
                  <a:avLst/>
                  <a:gdLst/>
                  <a:ahLst/>
                  <a:cxnLst>
                    <a:cxn ang="0">
                      <a:pos x="0" y="0"/>
                    </a:cxn>
                    <a:cxn ang="0">
                      <a:pos x="0" y="16"/>
                    </a:cxn>
                    <a:cxn ang="0">
                      <a:pos x="0" y="16"/>
                    </a:cxn>
                    <a:cxn ang="0">
                      <a:pos x="0" y="6"/>
                    </a:cxn>
                    <a:cxn ang="0">
                      <a:pos x="0" y="0"/>
                    </a:cxn>
                  </a:cxnLst>
                  <a:rect l="0" t="0" r="r" b="b"/>
                  <a:pathLst>
                    <a:path w="1" h="17">
                      <a:moveTo>
                        <a:pt x="0" y="0"/>
                      </a:moveTo>
                      <a:lnTo>
                        <a:pt x="0" y="16"/>
                      </a:lnTo>
                      <a:lnTo>
                        <a:pt x="0" y="16"/>
                      </a:lnTo>
                      <a:lnTo>
                        <a:pt x="0" y="6"/>
                      </a:lnTo>
                      <a:lnTo>
                        <a:pt x="0" y="0"/>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1034" name="Freeform 10"/>
                <p:cNvSpPr>
                  <a:spLocks/>
                </p:cNvSpPr>
                <p:nvPr/>
              </p:nvSpPr>
              <p:spPr bwMode="grayWhite">
                <a:xfrm>
                  <a:off x="4616" y="3305"/>
                  <a:ext cx="17" cy="17"/>
                </a:xfrm>
                <a:custGeom>
                  <a:avLst/>
                  <a:gdLst/>
                  <a:ahLst/>
                  <a:cxnLst>
                    <a:cxn ang="0">
                      <a:pos x="0" y="0"/>
                    </a:cxn>
                    <a:cxn ang="0">
                      <a:pos x="16" y="0"/>
                    </a:cxn>
                    <a:cxn ang="0">
                      <a:pos x="16" y="16"/>
                    </a:cxn>
                    <a:cxn ang="0">
                      <a:pos x="0" y="0"/>
                    </a:cxn>
                  </a:cxnLst>
                  <a:rect l="0" t="0" r="r" b="b"/>
                  <a:pathLst>
                    <a:path w="17" h="17">
                      <a:moveTo>
                        <a:pt x="0" y="0"/>
                      </a:moveTo>
                      <a:lnTo>
                        <a:pt x="16" y="0"/>
                      </a:lnTo>
                      <a:lnTo>
                        <a:pt x="16" y="16"/>
                      </a:lnTo>
                      <a:lnTo>
                        <a:pt x="0" y="0"/>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1035" name="Freeform 11"/>
                <p:cNvSpPr>
                  <a:spLocks/>
                </p:cNvSpPr>
                <p:nvPr/>
              </p:nvSpPr>
              <p:spPr bwMode="grayWhite">
                <a:xfrm>
                  <a:off x="4674" y="3275"/>
                  <a:ext cx="37" cy="35"/>
                </a:xfrm>
                <a:custGeom>
                  <a:avLst/>
                  <a:gdLst/>
                  <a:ahLst/>
                  <a:cxnLst>
                    <a:cxn ang="0">
                      <a:pos x="36" y="0"/>
                    </a:cxn>
                    <a:cxn ang="0">
                      <a:pos x="22" y="0"/>
                    </a:cxn>
                    <a:cxn ang="0">
                      <a:pos x="14" y="9"/>
                    </a:cxn>
                    <a:cxn ang="0">
                      <a:pos x="9" y="9"/>
                    </a:cxn>
                    <a:cxn ang="0">
                      <a:pos x="5" y="13"/>
                    </a:cxn>
                    <a:cxn ang="0">
                      <a:pos x="0" y="13"/>
                    </a:cxn>
                    <a:cxn ang="0">
                      <a:pos x="0" y="25"/>
                    </a:cxn>
                    <a:cxn ang="0">
                      <a:pos x="8" y="34"/>
                    </a:cxn>
                    <a:cxn ang="0">
                      <a:pos x="29" y="34"/>
                    </a:cxn>
                    <a:cxn ang="0">
                      <a:pos x="36" y="25"/>
                    </a:cxn>
                    <a:cxn ang="0">
                      <a:pos x="36" y="0"/>
                    </a:cxn>
                  </a:cxnLst>
                  <a:rect l="0" t="0" r="r" b="b"/>
                  <a:pathLst>
                    <a:path w="37" h="35">
                      <a:moveTo>
                        <a:pt x="36" y="0"/>
                      </a:moveTo>
                      <a:lnTo>
                        <a:pt x="22" y="0"/>
                      </a:lnTo>
                      <a:lnTo>
                        <a:pt x="14" y="9"/>
                      </a:lnTo>
                      <a:lnTo>
                        <a:pt x="9" y="9"/>
                      </a:lnTo>
                      <a:lnTo>
                        <a:pt x="5" y="13"/>
                      </a:lnTo>
                      <a:lnTo>
                        <a:pt x="0" y="13"/>
                      </a:lnTo>
                      <a:lnTo>
                        <a:pt x="0" y="25"/>
                      </a:lnTo>
                      <a:lnTo>
                        <a:pt x="8" y="34"/>
                      </a:lnTo>
                      <a:lnTo>
                        <a:pt x="29" y="34"/>
                      </a:lnTo>
                      <a:lnTo>
                        <a:pt x="36" y="25"/>
                      </a:lnTo>
                      <a:lnTo>
                        <a:pt x="36" y="0"/>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1036" name="Freeform 12"/>
                <p:cNvSpPr>
                  <a:spLocks/>
                </p:cNvSpPr>
                <p:nvPr/>
              </p:nvSpPr>
              <p:spPr bwMode="grayWhite">
                <a:xfrm>
                  <a:off x="4458" y="3303"/>
                  <a:ext cx="324" cy="422"/>
                </a:xfrm>
                <a:custGeom>
                  <a:avLst/>
                  <a:gdLst/>
                  <a:ahLst/>
                  <a:cxnLst>
                    <a:cxn ang="0">
                      <a:pos x="76" y="0"/>
                    </a:cxn>
                    <a:cxn ang="0">
                      <a:pos x="71" y="11"/>
                    </a:cxn>
                    <a:cxn ang="0">
                      <a:pos x="45" y="33"/>
                    </a:cxn>
                    <a:cxn ang="0">
                      <a:pos x="40" y="53"/>
                    </a:cxn>
                    <a:cxn ang="0">
                      <a:pos x="21" y="68"/>
                    </a:cxn>
                    <a:cxn ang="0">
                      <a:pos x="8" y="96"/>
                    </a:cxn>
                    <a:cxn ang="0">
                      <a:pos x="8" y="114"/>
                    </a:cxn>
                    <a:cxn ang="0">
                      <a:pos x="0" y="144"/>
                    </a:cxn>
                    <a:cxn ang="0">
                      <a:pos x="11" y="157"/>
                    </a:cxn>
                    <a:cxn ang="0">
                      <a:pos x="40" y="195"/>
                    </a:cxn>
                    <a:cxn ang="0">
                      <a:pos x="48" y="190"/>
                    </a:cxn>
                    <a:cxn ang="0">
                      <a:pos x="99" y="190"/>
                    </a:cxn>
                    <a:cxn ang="0">
                      <a:pos x="123" y="199"/>
                    </a:cxn>
                    <a:cxn ang="0">
                      <a:pos x="121" y="229"/>
                    </a:cxn>
                    <a:cxn ang="0">
                      <a:pos x="138" y="268"/>
                    </a:cxn>
                    <a:cxn ang="0">
                      <a:pos x="137" y="279"/>
                    </a:cxn>
                    <a:cxn ang="0">
                      <a:pos x="144" y="291"/>
                    </a:cxn>
                    <a:cxn ang="0">
                      <a:pos x="133" y="319"/>
                    </a:cxn>
                    <a:cxn ang="0">
                      <a:pos x="146" y="354"/>
                    </a:cxn>
                    <a:cxn ang="0">
                      <a:pos x="153" y="382"/>
                    </a:cxn>
                    <a:cxn ang="0">
                      <a:pos x="162" y="399"/>
                    </a:cxn>
                    <a:cxn ang="0">
                      <a:pos x="171" y="421"/>
                    </a:cxn>
                    <a:cxn ang="0">
                      <a:pos x="188" y="418"/>
                    </a:cxn>
                    <a:cxn ang="0">
                      <a:pos x="216" y="402"/>
                    </a:cxn>
                    <a:cxn ang="0">
                      <a:pos x="229" y="382"/>
                    </a:cxn>
                    <a:cxn ang="0">
                      <a:pos x="228" y="369"/>
                    </a:cxn>
                    <a:cxn ang="0">
                      <a:pos x="245" y="359"/>
                    </a:cxn>
                    <a:cxn ang="0">
                      <a:pos x="242" y="340"/>
                    </a:cxn>
                    <a:cxn ang="0">
                      <a:pos x="267" y="310"/>
                    </a:cxn>
                    <a:cxn ang="0">
                      <a:pos x="271" y="285"/>
                    </a:cxn>
                    <a:cxn ang="0">
                      <a:pos x="264" y="277"/>
                    </a:cxn>
                    <a:cxn ang="0">
                      <a:pos x="267" y="267"/>
                    </a:cxn>
                    <a:cxn ang="0">
                      <a:pos x="261" y="258"/>
                    </a:cxn>
                    <a:cxn ang="0">
                      <a:pos x="280" y="234"/>
                    </a:cxn>
                    <a:cxn ang="0">
                      <a:pos x="280" y="222"/>
                    </a:cxn>
                    <a:cxn ang="0">
                      <a:pos x="306" y="202"/>
                    </a:cxn>
                    <a:cxn ang="0">
                      <a:pos x="323" y="148"/>
                    </a:cxn>
                    <a:cxn ang="0">
                      <a:pos x="299" y="162"/>
                    </a:cxn>
                    <a:cxn ang="0">
                      <a:pos x="278" y="156"/>
                    </a:cxn>
                    <a:cxn ang="0">
                      <a:pos x="281" y="143"/>
                    </a:cxn>
                    <a:cxn ang="0">
                      <a:pos x="260" y="129"/>
                    </a:cxn>
                    <a:cxn ang="0">
                      <a:pos x="250" y="94"/>
                    </a:cxn>
                    <a:cxn ang="0">
                      <a:pos x="230" y="66"/>
                    </a:cxn>
                    <a:cxn ang="0">
                      <a:pos x="230" y="47"/>
                    </a:cxn>
                    <a:cxn ang="0">
                      <a:pos x="219" y="46"/>
                    </a:cxn>
                    <a:cxn ang="0">
                      <a:pos x="212" y="49"/>
                    </a:cxn>
                    <a:cxn ang="0">
                      <a:pos x="182" y="38"/>
                    </a:cxn>
                    <a:cxn ang="0">
                      <a:pos x="174" y="46"/>
                    </a:cxn>
                    <a:cxn ang="0">
                      <a:pos x="167" y="56"/>
                    </a:cxn>
                    <a:cxn ang="0">
                      <a:pos x="151" y="38"/>
                    </a:cxn>
                    <a:cxn ang="0">
                      <a:pos x="135" y="33"/>
                    </a:cxn>
                    <a:cxn ang="0">
                      <a:pos x="134" y="10"/>
                    </a:cxn>
                    <a:cxn ang="0">
                      <a:pos x="111" y="14"/>
                    </a:cxn>
                    <a:cxn ang="0">
                      <a:pos x="96" y="9"/>
                    </a:cxn>
                    <a:cxn ang="0">
                      <a:pos x="76" y="0"/>
                    </a:cxn>
                  </a:cxnLst>
                  <a:rect l="0" t="0" r="r" b="b"/>
                  <a:pathLst>
                    <a:path w="324" h="422">
                      <a:moveTo>
                        <a:pt x="76" y="0"/>
                      </a:moveTo>
                      <a:lnTo>
                        <a:pt x="71" y="11"/>
                      </a:lnTo>
                      <a:lnTo>
                        <a:pt x="45" y="33"/>
                      </a:lnTo>
                      <a:lnTo>
                        <a:pt x="40" y="53"/>
                      </a:lnTo>
                      <a:lnTo>
                        <a:pt x="21" y="68"/>
                      </a:lnTo>
                      <a:lnTo>
                        <a:pt x="8" y="96"/>
                      </a:lnTo>
                      <a:lnTo>
                        <a:pt x="8" y="114"/>
                      </a:lnTo>
                      <a:lnTo>
                        <a:pt x="0" y="144"/>
                      </a:lnTo>
                      <a:lnTo>
                        <a:pt x="11" y="157"/>
                      </a:lnTo>
                      <a:lnTo>
                        <a:pt x="40" y="195"/>
                      </a:lnTo>
                      <a:lnTo>
                        <a:pt x="48" y="190"/>
                      </a:lnTo>
                      <a:lnTo>
                        <a:pt x="99" y="190"/>
                      </a:lnTo>
                      <a:lnTo>
                        <a:pt x="123" y="199"/>
                      </a:lnTo>
                      <a:lnTo>
                        <a:pt x="121" y="229"/>
                      </a:lnTo>
                      <a:lnTo>
                        <a:pt x="138" y="268"/>
                      </a:lnTo>
                      <a:lnTo>
                        <a:pt x="137" y="279"/>
                      </a:lnTo>
                      <a:lnTo>
                        <a:pt x="144" y="291"/>
                      </a:lnTo>
                      <a:lnTo>
                        <a:pt x="133" y="319"/>
                      </a:lnTo>
                      <a:lnTo>
                        <a:pt x="146" y="354"/>
                      </a:lnTo>
                      <a:lnTo>
                        <a:pt x="153" y="382"/>
                      </a:lnTo>
                      <a:lnTo>
                        <a:pt x="162" y="399"/>
                      </a:lnTo>
                      <a:lnTo>
                        <a:pt x="171" y="421"/>
                      </a:lnTo>
                      <a:lnTo>
                        <a:pt x="188" y="418"/>
                      </a:lnTo>
                      <a:lnTo>
                        <a:pt x="216" y="402"/>
                      </a:lnTo>
                      <a:lnTo>
                        <a:pt x="229" y="382"/>
                      </a:lnTo>
                      <a:lnTo>
                        <a:pt x="228" y="369"/>
                      </a:lnTo>
                      <a:lnTo>
                        <a:pt x="245" y="359"/>
                      </a:lnTo>
                      <a:lnTo>
                        <a:pt x="242" y="340"/>
                      </a:lnTo>
                      <a:lnTo>
                        <a:pt x="267" y="310"/>
                      </a:lnTo>
                      <a:lnTo>
                        <a:pt x="271" y="285"/>
                      </a:lnTo>
                      <a:lnTo>
                        <a:pt x="264" y="277"/>
                      </a:lnTo>
                      <a:lnTo>
                        <a:pt x="267" y="267"/>
                      </a:lnTo>
                      <a:lnTo>
                        <a:pt x="261" y="258"/>
                      </a:lnTo>
                      <a:lnTo>
                        <a:pt x="280" y="234"/>
                      </a:lnTo>
                      <a:lnTo>
                        <a:pt x="280" y="222"/>
                      </a:lnTo>
                      <a:lnTo>
                        <a:pt x="306" y="202"/>
                      </a:lnTo>
                      <a:lnTo>
                        <a:pt x="323" y="148"/>
                      </a:lnTo>
                      <a:lnTo>
                        <a:pt x="299" y="162"/>
                      </a:lnTo>
                      <a:lnTo>
                        <a:pt x="278" y="156"/>
                      </a:lnTo>
                      <a:lnTo>
                        <a:pt x="281" y="143"/>
                      </a:lnTo>
                      <a:lnTo>
                        <a:pt x="260" y="129"/>
                      </a:lnTo>
                      <a:lnTo>
                        <a:pt x="250" y="94"/>
                      </a:lnTo>
                      <a:lnTo>
                        <a:pt x="230" y="66"/>
                      </a:lnTo>
                      <a:lnTo>
                        <a:pt x="230" y="47"/>
                      </a:lnTo>
                      <a:lnTo>
                        <a:pt x="219" y="46"/>
                      </a:lnTo>
                      <a:lnTo>
                        <a:pt x="212" y="49"/>
                      </a:lnTo>
                      <a:lnTo>
                        <a:pt x="182" y="38"/>
                      </a:lnTo>
                      <a:lnTo>
                        <a:pt x="174" y="46"/>
                      </a:lnTo>
                      <a:lnTo>
                        <a:pt x="167" y="56"/>
                      </a:lnTo>
                      <a:lnTo>
                        <a:pt x="151" y="38"/>
                      </a:lnTo>
                      <a:lnTo>
                        <a:pt x="135" y="33"/>
                      </a:lnTo>
                      <a:lnTo>
                        <a:pt x="134" y="10"/>
                      </a:lnTo>
                      <a:lnTo>
                        <a:pt x="111" y="14"/>
                      </a:lnTo>
                      <a:lnTo>
                        <a:pt x="96" y="9"/>
                      </a:lnTo>
                      <a:lnTo>
                        <a:pt x="76" y="0"/>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1037" name="Freeform 13"/>
                <p:cNvSpPr>
                  <a:spLocks/>
                </p:cNvSpPr>
                <p:nvPr/>
              </p:nvSpPr>
              <p:spPr bwMode="grayWhite">
                <a:xfrm>
                  <a:off x="5205" y="3408"/>
                  <a:ext cx="17" cy="21"/>
                </a:xfrm>
                <a:custGeom>
                  <a:avLst/>
                  <a:gdLst/>
                  <a:ahLst/>
                  <a:cxnLst>
                    <a:cxn ang="0">
                      <a:pos x="7" y="0"/>
                    </a:cxn>
                    <a:cxn ang="0">
                      <a:pos x="9" y="5"/>
                    </a:cxn>
                    <a:cxn ang="0">
                      <a:pos x="7" y="10"/>
                    </a:cxn>
                    <a:cxn ang="0">
                      <a:pos x="7" y="14"/>
                    </a:cxn>
                    <a:cxn ang="0">
                      <a:pos x="16" y="17"/>
                    </a:cxn>
                    <a:cxn ang="0">
                      <a:pos x="16" y="20"/>
                    </a:cxn>
                    <a:cxn ang="0">
                      <a:pos x="9" y="17"/>
                    </a:cxn>
                    <a:cxn ang="0">
                      <a:pos x="3" y="20"/>
                    </a:cxn>
                    <a:cxn ang="0">
                      <a:pos x="0" y="17"/>
                    </a:cxn>
                    <a:cxn ang="0">
                      <a:pos x="3" y="14"/>
                    </a:cxn>
                    <a:cxn ang="0">
                      <a:pos x="0" y="10"/>
                    </a:cxn>
                    <a:cxn ang="0">
                      <a:pos x="3" y="2"/>
                    </a:cxn>
                    <a:cxn ang="0">
                      <a:pos x="7" y="0"/>
                    </a:cxn>
                  </a:cxnLst>
                  <a:rect l="0" t="0" r="r" b="b"/>
                  <a:pathLst>
                    <a:path w="17" h="21">
                      <a:moveTo>
                        <a:pt x="7" y="0"/>
                      </a:moveTo>
                      <a:lnTo>
                        <a:pt x="9" y="5"/>
                      </a:lnTo>
                      <a:lnTo>
                        <a:pt x="7" y="10"/>
                      </a:lnTo>
                      <a:lnTo>
                        <a:pt x="7" y="14"/>
                      </a:lnTo>
                      <a:lnTo>
                        <a:pt x="16" y="17"/>
                      </a:lnTo>
                      <a:lnTo>
                        <a:pt x="16" y="20"/>
                      </a:lnTo>
                      <a:lnTo>
                        <a:pt x="9" y="17"/>
                      </a:lnTo>
                      <a:lnTo>
                        <a:pt x="3" y="20"/>
                      </a:lnTo>
                      <a:lnTo>
                        <a:pt x="0" y="17"/>
                      </a:lnTo>
                      <a:lnTo>
                        <a:pt x="3" y="14"/>
                      </a:lnTo>
                      <a:lnTo>
                        <a:pt x="0" y="10"/>
                      </a:lnTo>
                      <a:lnTo>
                        <a:pt x="3" y="2"/>
                      </a:lnTo>
                      <a:lnTo>
                        <a:pt x="7" y="0"/>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1038" name="Freeform 14"/>
                <p:cNvSpPr>
                  <a:spLocks/>
                </p:cNvSpPr>
                <p:nvPr/>
              </p:nvSpPr>
              <p:spPr bwMode="grayWhite">
                <a:xfrm>
                  <a:off x="5144" y="3496"/>
                  <a:ext cx="49" cy="70"/>
                </a:xfrm>
                <a:custGeom>
                  <a:avLst/>
                  <a:gdLst/>
                  <a:ahLst/>
                  <a:cxnLst>
                    <a:cxn ang="0">
                      <a:pos x="0" y="34"/>
                    </a:cxn>
                    <a:cxn ang="0">
                      <a:pos x="17" y="34"/>
                    </a:cxn>
                    <a:cxn ang="0">
                      <a:pos x="37" y="0"/>
                    </a:cxn>
                    <a:cxn ang="0">
                      <a:pos x="48" y="20"/>
                    </a:cxn>
                    <a:cxn ang="0">
                      <a:pos x="39" y="69"/>
                    </a:cxn>
                    <a:cxn ang="0">
                      <a:pos x="3" y="57"/>
                    </a:cxn>
                    <a:cxn ang="0">
                      <a:pos x="0" y="34"/>
                    </a:cxn>
                  </a:cxnLst>
                  <a:rect l="0" t="0" r="r" b="b"/>
                  <a:pathLst>
                    <a:path w="49" h="70">
                      <a:moveTo>
                        <a:pt x="0" y="34"/>
                      </a:moveTo>
                      <a:lnTo>
                        <a:pt x="17" y="34"/>
                      </a:lnTo>
                      <a:lnTo>
                        <a:pt x="37" y="0"/>
                      </a:lnTo>
                      <a:lnTo>
                        <a:pt x="48" y="20"/>
                      </a:lnTo>
                      <a:lnTo>
                        <a:pt x="39" y="69"/>
                      </a:lnTo>
                      <a:lnTo>
                        <a:pt x="3" y="57"/>
                      </a:lnTo>
                      <a:lnTo>
                        <a:pt x="0" y="34"/>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1039" name="Freeform 15"/>
                <p:cNvSpPr>
                  <a:spLocks/>
                </p:cNvSpPr>
                <p:nvPr/>
              </p:nvSpPr>
              <p:spPr bwMode="grayWhite">
                <a:xfrm>
                  <a:off x="5241" y="3523"/>
                  <a:ext cx="84" cy="67"/>
                </a:xfrm>
                <a:custGeom>
                  <a:avLst/>
                  <a:gdLst/>
                  <a:ahLst/>
                  <a:cxnLst>
                    <a:cxn ang="0">
                      <a:pos x="5" y="15"/>
                    </a:cxn>
                    <a:cxn ang="0">
                      <a:pos x="0" y="0"/>
                    </a:cxn>
                    <a:cxn ang="0">
                      <a:pos x="27" y="6"/>
                    </a:cxn>
                    <a:cxn ang="0">
                      <a:pos x="67" y="22"/>
                    </a:cxn>
                    <a:cxn ang="0">
                      <a:pos x="67" y="34"/>
                    </a:cxn>
                    <a:cxn ang="0">
                      <a:pos x="83" y="66"/>
                    </a:cxn>
                    <a:cxn ang="0">
                      <a:pos x="52" y="36"/>
                    </a:cxn>
                    <a:cxn ang="0">
                      <a:pos x="31" y="38"/>
                    </a:cxn>
                    <a:cxn ang="0">
                      <a:pos x="5" y="15"/>
                    </a:cxn>
                  </a:cxnLst>
                  <a:rect l="0" t="0" r="r" b="b"/>
                  <a:pathLst>
                    <a:path w="84" h="67">
                      <a:moveTo>
                        <a:pt x="5" y="15"/>
                      </a:moveTo>
                      <a:lnTo>
                        <a:pt x="0" y="0"/>
                      </a:lnTo>
                      <a:lnTo>
                        <a:pt x="27" y="6"/>
                      </a:lnTo>
                      <a:lnTo>
                        <a:pt x="67" y="22"/>
                      </a:lnTo>
                      <a:lnTo>
                        <a:pt x="67" y="34"/>
                      </a:lnTo>
                      <a:lnTo>
                        <a:pt x="83" y="66"/>
                      </a:lnTo>
                      <a:lnTo>
                        <a:pt x="52" y="36"/>
                      </a:lnTo>
                      <a:lnTo>
                        <a:pt x="31" y="38"/>
                      </a:lnTo>
                      <a:lnTo>
                        <a:pt x="5" y="15"/>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1040" name="Freeform 16"/>
                <p:cNvSpPr>
                  <a:spLocks/>
                </p:cNvSpPr>
                <p:nvPr/>
              </p:nvSpPr>
              <p:spPr bwMode="grayWhite">
                <a:xfrm>
                  <a:off x="5400" y="3660"/>
                  <a:ext cx="57" cy="73"/>
                </a:xfrm>
                <a:custGeom>
                  <a:avLst/>
                  <a:gdLst/>
                  <a:ahLst/>
                  <a:cxnLst>
                    <a:cxn ang="0">
                      <a:pos x="34" y="0"/>
                    </a:cxn>
                    <a:cxn ang="0">
                      <a:pos x="56" y="21"/>
                    </a:cxn>
                    <a:cxn ang="0">
                      <a:pos x="11" y="72"/>
                    </a:cxn>
                    <a:cxn ang="0">
                      <a:pos x="0" y="60"/>
                    </a:cxn>
                    <a:cxn ang="0">
                      <a:pos x="32" y="28"/>
                    </a:cxn>
                    <a:cxn ang="0">
                      <a:pos x="34" y="0"/>
                    </a:cxn>
                  </a:cxnLst>
                  <a:rect l="0" t="0" r="r" b="b"/>
                  <a:pathLst>
                    <a:path w="57" h="73">
                      <a:moveTo>
                        <a:pt x="34" y="0"/>
                      </a:moveTo>
                      <a:lnTo>
                        <a:pt x="56" y="21"/>
                      </a:lnTo>
                      <a:lnTo>
                        <a:pt x="11" y="72"/>
                      </a:lnTo>
                      <a:lnTo>
                        <a:pt x="0" y="60"/>
                      </a:lnTo>
                      <a:lnTo>
                        <a:pt x="32" y="28"/>
                      </a:lnTo>
                      <a:lnTo>
                        <a:pt x="34" y="0"/>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1041" name="Freeform 17"/>
                <p:cNvSpPr>
                  <a:spLocks/>
                </p:cNvSpPr>
                <p:nvPr/>
              </p:nvSpPr>
              <p:spPr bwMode="grayWhite">
                <a:xfrm>
                  <a:off x="4558" y="3167"/>
                  <a:ext cx="29" cy="48"/>
                </a:xfrm>
                <a:custGeom>
                  <a:avLst/>
                  <a:gdLst/>
                  <a:ahLst/>
                  <a:cxnLst>
                    <a:cxn ang="0">
                      <a:pos x="28" y="36"/>
                    </a:cxn>
                    <a:cxn ang="0">
                      <a:pos x="20" y="31"/>
                    </a:cxn>
                    <a:cxn ang="0">
                      <a:pos x="20" y="10"/>
                    </a:cxn>
                    <a:cxn ang="0">
                      <a:pos x="24" y="5"/>
                    </a:cxn>
                    <a:cxn ang="0">
                      <a:pos x="17" y="5"/>
                    </a:cxn>
                    <a:cxn ang="0">
                      <a:pos x="21" y="0"/>
                    </a:cxn>
                    <a:cxn ang="0">
                      <a:pos x="16" y="0"/>
                    </a:cxn>
                    <a:cxn ang="0">
                      <a:pos x="10" y="6"/>
                    </a:cxn>
                    <a:cxn ang="0">
                      <a:pos x="10" y="19"/>
                    </a:cxn>
                    <a:cxn ang="0">
                      <a:pos x="13" y="22"/>
                    </a:cxn>
                    <a:cxn ang="0">
                      <a:pos x="13" y="28"/>
                    </a:cxn>
                    <a:cxn ang="0">
                      <a:pos x="11" y="28"/>
                    </a:cxn>
                    <a:cxn ang="0">
                      <a:pos x="6" y="33"/>
                    </a:cxn>
                    <a:cxn ang="0">
                      <a:pos x="6" y="38"/>
                    </a:cxn>
                    <a:cxn ang="0">
                      <a:pos x="0" y="47"/>
                    </a:cxn>
                    <a:cxn ang="0">
                      <a:pos x="21" y="47"/>
                    </a:cxn>
                    <a:cxn ang="0">
                      <a:pos x="28" y="36"/>
                    </a:cxn>
                  </a:cxnLst>
                  <a:rect l="0" t="0" r="r" b="b"/>
                  <a:pathLst>
                    <a:path w="29" h="48">
                      <a:moveTo>
                        <a:pt x="28" y="36"/>
                      </a:moveTo>
                      <a:lnTo>
                        <a:pt x="20" y="31"/>
                      </a:lnTo>
                      <a:lnTo>
                        <a:pt x="20" y="10"/>
                      </a:lnTo>
                      <a:lnTo>
                        <a:pt x="24" y="5"/>
                      </a:lnTo>
                      <a:lnTo>
                        <a:pt x="17" y="5"/>
                      </a:lnTo>
                      <a:lnTo>
                        <a:pt x="21" y="0"/>
                      </a:lnTo>
                      <a:lnTo>
                        <a:pt x="16" y="0"/>
                      </a:lnTo>
                      <a:lnTo>
                        <a:pt x="10" y="6"/>
                      </a:lnTo>
                      <a:lnTo>
                        <a:pt x="10" y="19"/>
                      </a:lnTo>
                      <a:lnTo>
                        <a:pt x="13" y="22"/>
                      </a:lnTo>
                      <a:lnTo>
                        <a:pt x="13" y="28"/>
                      </a:lnTo>
                      <a:lnTo>
                        <a:pt x="11" y="28"/>
                      </a:lnTo>
                      <a:lnTo>
                        <a:pt x="6" y="33"/>
                      </a:lnTo>
                      <a:lnTo>
                        <a:pt x="6" y="38"/>
                      </a:lnTo>
                      <a:lnTo>
                        <a:pt x="0" y="47"/>
                      </a:lnTo>
                      <a:lnTo>
                        <a:pt x="21" y="47"/>
                      </a:lnTo>
                      <a:lnTo>
                        <a:pt x="28" y="36"/>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1042" name="Freeform 18"/>
                <p:cNvSpPr>
                  <a:spLocks/>
                </p:cNvSpPr>
                <p:nvPr/>
              </p:nvSpPr>
              <p:spPr bwMode="grayWhite">
                <a:xfrm>
                  <a:off x="4549" y="3183"/>
                  <a:ext cx="17" cy="17"/>
                </a:xfrm>
                <a:custGeom>
                  <a:avLst/>
                  <a:gdLst/>
                  <a:ahLst/>
                  <a:cxnLst>
                    <a:cxn ang="0">
                      <a:pos x="13" y="5"/>
                    </a:cxn>
                    <a:cxn ang="0">
                      <a:pos x="16" y="5"/>
                    </a:cxn>
                    <a:cxn ang="0">
                      <a:pos x="16" y="0"/>
                    </a:cxn>
                    <a:cxn ang="0">
                      <a:pos x="10" y="0"/>
                    </a:cxn>
                    <a:cxn ang="0">
                      <a:pos x="0" y="10"/>
                    </a:cxn>
                    <a:cxn ang="0">
                      <a:pos x="0" y="16"/>
                    </a:cxn>
                    <a:cxn ang="0">
                      <a:pos x="9" y="16"/>
                    </a:cxn>
                    <a:cxn ang="0">
                      <a:pos x="13" y="11"/>
                    </a:cxn>
                    <a:cxn ang="0">
                      <a:pos x="13" y="5"/>
                    </a:cxn>
                  </a:cxnLst>
                  <a:rect l="0" t="0" r="r" b="b"/>
                  <a:pathLst>
                    <a:path w="17" h="17">
                      <a:moveTo>
                        <a:pt x="13" y="5"/>
                      </a:moveTo>
                      <a:lnTo>
                        <a:pt x="16" y="5"/>
                      </a:lnTo>
                      <a:lnTo>
                        <a:pt x="16" y="0"/>
                      </a:lnTo>
                      <a:lnTo>
                        <a:pt x="10" y="0"/>
                      </a:lnTo>
                      <a:lnTo>
                        <a:pt x="0" y="10"/>
                      </a:lnTo>
                      <a:lnTo>
                        <a:pt x="0" y="16"/>
                      </a:lnTo>
                      <a:lnTo>
                        <a:pt x="9" y="16"/>
                      </a:lnTo>
                      <a:lnTo>
                        <a:pt x="13" y="11"/>
                      </a:lnTo>
                      <a:lnTo>
                        <a:pt x="13" y="5"/>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1043" name="Freeform 19"/>
                <p:cNvSpPr>
                  <a:spLocks/>
                </p:cNvSpPr>
                <p:nvPr/>
              </p:nvSpPr>
              <p:spPr bwMode="grayWhite">
                <a:xfrm>
                  <a:off x="4527" y="3155"/>
                  <a:ext cx="184" cy="155"/>
                </a:xfrm>
                <a:custGeom>
                  <a:avLst/>
                  <a:gdLst/>
                  <a:ahLst/>
                  <a:cxnLst>
                    <a:cxn ang="0">
                      <a:pos x="120" y="10"/>
                    </a:cxn>
                    <a:cxn ang="0">
                      <a:pos x="144" y="14"/>
                    </a:cxn>
                    <a:cxn ang="0">
                      <a:pos x="129" y="20"/>
                    </a:cxn>
                    <a:cxn ang="0">
                      <a:pos x="123" y="29"/>
                    </a:cxn>
                    <a:cxn ang="0">
                      <a:pos x="114" y="50"/>
                    </a:cxn>
                    <a:cxn ang="0">
                      <a:pos x="100" y="51"/>
                    </a:cxn>
                    <a:cxn ang="0">
                      <a:pos x="88" y="49"/>
                    </a:cxn>
                    <a:cxn ang="0">
                      <a:pos x="94" y="39"/>
                    </a:cxn>
                    <a:cxn ang="0">
                      <a:pos x="88" y="26"/>
                    </a:cxn>
                    <a:cxn ang="0">
                      <a:pos x="81" y="49"/>
                    </a:cxn>
                    <a:cxn ang="0">
                      <a:pos x="62" y="60"/>
                    </a:cxn>
                    <a:cxn ang="0">
                      <a:pos x="52" y="67"/>
                    </a:cxn>
                    <a:cxn ang="0">
                      <a:pos x="38" y="77"/>
                    </a:cxn>
                    <a:cxn ang="0">
                      <a:pos x="30" y="102"/>
                    </a:cxn>
                    <a:cxn ang="0">
                      <a:pos x="5" y="93"/>
                    </a:cxn>
                    <a:cxn ang="0">
                      <a:pos x="0" y="111"/>
                    </a:cxn>
                    <a:cxn ang="0">
                      <a:pos x="10" y="138"/>
                    </a:cxn>
                    <a:cxn ang="0">
                      <a:pos x="50" y="109"/>
                    </a:cxn>
                    <a:cxn ang="0">
                      <a:pos x="75" y="103"/>
                    </a:cxn>
                    <a:cxn ang="0">
                      <a:pos x="79" y="115"/>
                    </a:cxn>
                    <a:cxn ang="0">
                      <a:pos x="99" y="143"/>
                    </a:cxn>
                    <a:cxn ang="0">
                      <a:pos x="101" y="135"/>
                    </a:cxn>
                    <a:cxn ang="0">
                      <a:pos x="107" y="135"/>
                    </a:cxn>
                    <a:cxn ang="0">
                      <a:pos x="88" y="108"/>
                    </a:cxn>
                    <a:cxn ang="0">
                      <a:pos x="94" y="99"/>
                    </a:cxn>
                    <a:cxn ang="0">
                      <a:pos x="114" y="127"/>
                    </a:cxn>
                    <a:cxn ang="0">
                      <a:pos x="123" y="144"/>
                    </a:cxn>
                    <a:cxn ang="0">
                      <a:pos x="127" y="154"/>
                    </a:cxn>
                    <a:cxn ang="0">
                      <a:pos x="131" y="136"/>
                    </a:cxn>
                    <a:cxn ang="0">
                      <a:pos x="144" y="130"/>
                    </a:cxn>
                    <a:cxn ang="0">
                      <a:pos x="153" y="126"/>
                    </a:cxn>
                    <a:cxn ang="0">
                      <a:pos x="150" y="113"/>
                    </a:cxn>
                    <a:cxn ang="0">
                      <a:pos x="157" y="90"/>
                    </a:cxn>
                    <a:cxn ang="0">
                      <a:pos x="166" y="93"/>
                    </a:cxn>
                    <a:cxn ang="0">
                      <a:pos x="169" y="103"/>
                    </a:cxn>
                    <a:cxn ang="0">
                      <a:pos x="177" y="98"/>
                    </a:cxn>
                    <a:cxn ang="0">
                      <a:pos x="175" y="95"/>
                    </a:cxn>
                    <a:cxn ang="0">
                      <a:pos x="180" y="81"/>
                    </a:cxn>
                    <a:cxn ang="0">
                      <a:pos x="183" y="98"/>
                    </a:cxn>
                    <a:cxn ang="0">
                      <a:pos x="120" y="0"/>
                    </a:cxn>
                  </a:cxnLst>
                  <a:rect l="0" t="0" r="r" b="b"/>
                  <a:pathLst>
                    <a:path w="184" h="155">
                      <a:moveTo>
                        <a:pt x="120" y="0"/>
                      </a:moveTo>
                      <a:lnTo>
                        <a:pt x="120" y="10"/>
                      </a:lnTo>
                      <a:lnTo>
                        <a:pt x="124" y="14"/>
                      </a:lnTo>
                      <a:lnTo>
                        <a:pt x="144" y="14"/>
                      </a:lnTo>
                      <a:lnTo>
                        <a:pt x="144" y="20"/>
                      </a:lnTo>
                      <a:lnTo>
                        <a:pt x="129" y="20"/>
                      </a:lnTo>
                      <a:lnTo>
                        <a:pt x="129" y="37"/>
                      </a:lnTo>
                      <a:lnTo>
                        <a:pt x="123" y="29"/>
                      </a:lnTo>
                      <a:lnTo>
                        <a:pt x="123" y="40"/>
                      </a:lnTo>
                      <a:lnTo>
                        <a:pt x="114" y="50"/>
                      </a:lnTo>
                      <a:lnTo>
                        <a:pt x="109" y="44"/>
                      </a:lnTo>
                      <a:lnTo>
                        <a:pt x="100" y="51"/>
                      </a:lnTo>
                      <a:lnTo>
                        <a:pt x="99" y="49"/>
                      </a:lnTo>
                      <a:lnTo>
                        <a:pt x="88" y="49"/>
                      </a:lnTo>
                      <a:lnTo>
                        <a:pt x="94" y="42"/>
                      </a:lnTo>
                      <a:lnTo>
                        <a:pt x="94" y="39"/>
                      </a:lnTo>
                      <a:lnTo>
                        <a:pt x="88" y="34"/>
                      </a:lnTo>
                      <a:lnTo>
                        <a:pt x="88" y="26"/>
                      </a:lnTo>
                      <a:lnTo>
                        <a:pt x="81" y="34"/>
                      </a:lnTo>
                      <a:lnTo>
                        <a:pt x="81" y="49"/>
                      </a:lnTo>
                      <a:lnTo>
                        <a:pt x="73" y="49"/>
                      </a:lnTo>
                      <a:lnTo>
                        <a:pt x="62" y="60"/>
                      </a:lnTo>
                      <a:lnTo>
                        <a:pt x="58" y="60"/>
                      </a:lnTo>
                      <a:lnTo>
                        <a:pt x="52" y="67"/>
                      </a:lnTo>
                      <a:lnTo>
                        <a:pt x="30" y="67"/>
                      </a:lnTo>
                      <a:lnTo>
                        <a:pt x="38" y="77"/>
                      </a:lnTo>
                      <a:lnTo>
                        <a:pt x="38" y="93"/>
                      </a:lnTo>
                      <a:lnTo>
                        <a:pt x="30" y="102"/>
                      </a:lnTo>
                      <a:lnTo>
                        <a:pt x="22" y="93"/>
                      </a:lnTo>
                      <a:lnTo>
                        <a:pt x="5" y="93"/>
                      </a:lnTo>
                      <a:lnTo>
                        <a:pt x="5" y="104"/>
                      </a:lnTo>
                      <a:lnTo>
                        <a:pt x="0" y="111"/>
                      </a:lnTo>
                      <a:lnTo>
                        <a:pt x="0" y="126"/>
                      </a:lnTo>
                      <a:lnTo>
                        <a:pt x="10" y="138"/>
                      </a:lnTo>
                      <a:lnTo>
                        <a:pt x="26" y="138"/>
                      </a:lnTo>
                      <a:lnTo>
                        <a:pt x="50" y="109"/>
                      </a:lnTo>
                      <a:lnTo>
                        <a:pt x="72" y="109"/>
                      </a:lnTo>
                      <a:lnTo>
                        <a:pt x="75" y="103"/>
                      </a:lnTo>
                      <a:lnTo>
                        <a:pt x="80" y="109"/>
                      </a:lnTo>
                      <a:lnTo>
                        <a:pt x="79" y="115"/>
                      </a:lnTo>
                      <a:lnTo>
                        <a:pt x="99" y="135"/>
                      </a:lnTo>
                      <a:lnTo>
                        <a:pt x="99" y="143"/>
                      </a:lnTo>
                      <a:lnTo>
                        <a:pt x="104" y="140"/>
                      </a:lnTo>
                      <a:lnTo>
                        <a:pt x="101" y="135"/>
                      </a:lnTo>
                      <a:lnTo>
                        <a:pt x="104" y="132"/>
                      </a:lnTo>
                      <a:lnTo>
                        <a:pt x="107" y="135"/>
                      </a:lnTo>
                      <a:lnTo>
                        <a:pt x="109" y="134"/>
                      </a:lnTo>
                      <a:lnTo>
                        <a:pt x="88" y="108"/>
                      </a:lnTo>
                      <a:lnTo>
                        <a:pt x="88" y="99"/>
                      </a:lnTo>
                      <a:lnTo>
                        <a:pt x="94" y="99"/>
                      </a:lnTo>
                      <a:lnTo>
                        <a:pt x="94" y="104"/>
                      </a:lnTo>
                      <a:lnTo>
                        <a:pt x="114" y="127"/>
                      </a:lnTo>
                      <a:lnTo>
                        <a:pt x="114" y="134"/>
                      </a:lnTo>
                      <a:lnTo>
                        <a:pt x="123" y="144"/>
                      </a:lnTo>
                      <a:lnTo>
                        <a:pt x="121" y="146"/>
                      </a:lnTo>
                      <a:lnTo>
                        <a:pt x="127" y="154"/>
                      </a:lnTo>
                      <a:lnTo>
                        <a:pt x="137" y="143"/>
                      </a:lnTo>
                      <a:lnTo>
                        <a:pt x="131" y="136"/>
                      </a:lnTo>
                      <a:lnTo>
                        <a:pt x="137" y="130"/>
                      </a:lnTo>
                      <a:lnTo>
                        <a:pt x="144" y="130"/>
                      </a:lnTo>
                      <a:lnTo>
                        <a:pt x="148" y="126"/>
                      </a:lnTo>
                      <a:lnTo>
                        <a:pt x="153" y="126"/>
                      </a:lnTo>
                      <a:lnTo>
                        <a:pt x="147" y="117"/>
                      </a:lnTo>
                      <a:lnTo>
                        <a:pt x="150" y="113"/>
                      </a:lnTo>
                      <a:lnTo>
                        <a:pt x="150" y="98"/>
                      </a:lnTo>
                      <a:lnTo>
                        <a:pt x="157" y="90"/>
                      </a:lnTo>
                      <a:lnTo>
                        <a:pt x="160" y="93"/>
                      </a:lnTo>
                      <a:lnTo>
                        <a:pt x="166" y="93"/>
                      </a:lnTo>
                      <a:lnTo>
                        <a:pt x="163" y="97"/>
                      </a:lnTo>
                      <a:lnTo>
                        <a:pt x="169" y="103"/>
                      </a:lnTo>
                      <a:lnTo>
                        <a:pt x="172" y="98"/>
                      </a:lnTo>
                      <a:lnTo>
                        <a:pt x="177" y="98"/>
                      </a:lnTo>
                      <a:lnTo>
                        <a:pt x="177" y="95"/>
                      </a:lnTo>
                      <a:lnTo>
                        <a:pt x="175" y="95"/>
                      </a:lnTo>
                      <a:lnTo>
                        <a:pt x="171" y="93"/>
                      </a:lnTo>
                      <a:lnTo>
                        <a:pt x="180" y="81"/>
                      </a:lnTo>
                      <a:lnTo>
                        <a:pt x="180" y="98"/>
                      </a:lnTo>
                      <a:lnTo>
                        <a:pt x="183" y="98"/>
                      </a:lnTo>
                      <a:lnTo>
                        <a:pt x="183" y="0"/>
                      </a:lnTo>
                      <a:lnTo>
                        <a:pt x="120" y="0"/>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1044" name="Freeform 20"/>
                <p:cNvSpPr>
                  <a:spLocks/>
                </p:cNvSpPr>
                <p:nvPr/>
              </p:nvSpPr>
              <p:spPr bwMode="grayWhite">
                <a:xfrm>
                  <a:off x="4605" y="2991"/>
                  <a:ext cx="782" cy="553"/>
                </a:xfrm>
                <a:custGeom>
                  <a:avLst/>
                  <a:gdLst/>
                  <a:ahLst/>
                  <a:cxnLst>
                    <a:cxn ang="0">
                      <a:pos x="22" y="145"/>
                    </a:cxn>
                    <a:cxn ang="0">
                      <a:pos x="71" y="96"/>
                    </a:cxn>
                    <a:cxn ang="0">
                      <a:pos x="101" y="130"/>
                    </a:cxn>
                    <a:cxn ang="0">
                      <a:pos x="84" y="128"/>
                    </a:cxn>
                    <a:cxn ang="0">
                      <a:pos x="155" y="123"/>
                    </a:cxn>
                    <a:cxn ang="0">
                      <a:pos x="172" y="79"/>
                    </a:cxn>
                    <a:cxn ang="0">
                      <a:pos x="172" y="89"/>
                    </a:cxn>
                    <a:cxn ang="0">
                      <a:pos x="160" y="123"/>
                    </a:cxn>
                    <a:cxn ang="0">
                      <a:pos x="216" y="95"/>
                    </a:cxn>
                    <a:cxn ang="0">
                      <a:pos x="330" y="16"/>
                    </a:cxn>
                    <a:cxn ang="0">
                      <a:pos x="412" y="20"/>
                    </a:cxn>
                    <a:cxn ang="0">
                      <a:pos x="503" y="10"/>
                    </a:cxn>
                    <a:cxn ang="0">
                      <a:pos x="602" y="51"/>
                    </a:cxn>
                    <a:cxn ang="0">
                      <a:pos x="718" y="65"/>
                    </a:cxn>
                    <a:cxn ang="0">
                      <a:pos x="775" y="112"/>
                    </a:cxn>
                    <a:cxn ang="0">
                      <a:pos x="731" y="148"/>
                    </a:cxn>
                    <a:cxn ang="0">
                      <a:pos x="707" y="194"/>
                    </a:cxn>
                    <a:cxn ang="0">
                      <a:pos x="678" y="196"/>
                    </a:cxn>
                    <a:cxn ang="0">
                      <a:pos x="687" y="132"/>
                    </a:cxn>
                    <a:cxn ang="0">
                      <a:pos x="650" y="166"/>
                    </a:cxn>
                    <a:cxn ang="0">
                      <a:pos x="623" y="196"/>
                    </a:cxn>
                    <a:cxn ang="0">
                      <a:pos x="632" y="228"/>
                    </a:cxn>
                    <a:cxn ang="0">
                      <a:pos x="600" y="276"/>
                    </a:cxn>
                    <a:cxn ang="0">
                      <a:pos x="605" y="315"/>
                    </a:cxn>
                    <a:cxn ang="0">
                      <a:pos x="602" y="296"/>
                    </a:cxn>
                    <a:cxn ang="0">
                      <a:pos x="572" y="299"/>
                    </a:cxn>
                    <a:cxn ang="0">
                      <a:pos x="594" y="356"/>
                    </a:cxn>
                    <a:cxn ang="0">
                      <a:pos x="539" y="423"/>
                    </a:cxn>
                    <a:cxn ang="0">
                      <a:pos x="524" y="442"/>
                    </a:cxn>
                    <a:cxn ang="0">
                      <a:pos x="504" y="507"/>
                    </a:cxn>
                    <a:cxn ang="0">
                      <a:pos x="477" y="508"/>
                    </a:cxn>
                    <a:cxn ang="0">
                      <a:pos x="510" y="552"/>
                    </a:cxn>
                    <a:cxn ang="0">
                      <a:pos x="455" y="449"/>
                    </a:cxn>
                    <a:cxn ang="0">
                      <a:pos x="391" y="428"/>
                    </a:cxn>
                    <a:cxn ang="0">
                      <a:pos x="361" y="495"/>
                    </a:cxn>
                    <a:cxn ang="0">
                      <a:pos x="338" y="530"/>
                    </a:cxn>
                    <a:cxn ang="0">
                      <a:pos x="298" y="425"/>
                    </a:cxn>
                    <a:cxn ang="0">
                      <a:pos x="267" y="436"/>
                    </a:cxn>
                    <a:cxn ang="0">
                      <a:pos x="241" y="391"/>
                    </a:cxn>
                    <a:cxn ang="0">
                      <a:pos x="160" y="366"/>
                    </a:cxn>
                    <a:cxn ang="0">
                      <a:pos x="188" y="414"/>
                    </a:cxn>
                    <a:cxn ang="0">
                      <a:pos x="167" y="445"/>
                    </a:cxn>
                    <a:cxn ang="0">
                      <a:pos x="136" y="434"/>
                    </a:cxn>
                    <a:cxn ang="0">
                      <a:pos x="85" y="355"/>
                    </a:cxn>
                    <a:cxn ang="0">
                      <a:pos x="106" y="310"/>
                    </a:cxn>
                    <a:cxn ang="0">
                      <a:pos x="119" y="276"/>
                    </a:cxn>
                    <a:cxn ang="0">
                      <a:pos x="106" y="162"/>
                    </a:cxn>
                    <a:cxn ang="0">
                      <a:pos x="61" y="138"/>
                    </a:cxn>
                    <a:cxn ang="0">
                      <a:pos x="39" y="150"/>
                    </a:cxn>
                    <a:cxn ang="0">
                      <a:pos x="0" y="162"/>
                    </a:cxn>
                  </a:cxnLst>
                  <a:rect l="0" t="0" r="r" b="b"/>
                  <a:pathLst>
                    <a:path w="782" h="553">
                      <a:moveTo>
                        <a:pt x="0" y="162"/>
                      </a:moveTo>
                      <a:lnTo>
                        <a:pt x="22" y="145"/>
                      </a:lnTo>
                      <a:lnTo>
                        <a:pt x="44" y="112"/>
                      </a:lnTo>
                      <a:lnTo>
                        <a:pt x="71" y="96"/>
                      </a:lnTo>
                      <a:lnTo>
                        <a:pt x="98" y="115"/>
                      </a:lnTo>
                      <a:lnTo>
                        <a:pt x="101" y="130"/>
                      </a:lnTo>
                      <a:lnTo>
                        <a:pt x="95" y="130"/>
                      </a:lnTo>
                      <a:lnTo>
                        <a:pt x="84" y="128"/>
                      </a:lnTo>
                      <a:lnTo>
                        <a:pt x="98" y="145"/>
                      </a:lnTo>
                      <a:lnTo>
                        <a:pt x="155" y="123"/>
                      </a:lnTo>
                      <a:lnTo>
                        <a:pt x="147" y="107"/>
                      </a:lnTo>
                      <a:lnTo>
                        <a:pt x="172" y="79"/>
                      </a:lnTo>
                      <a:lnTo>
                        <a:pt x="188" y="79"/>
                      </a:lnTo>
                      <a:lnTo>
                        <a:pt x="172" y="89"/>
                      </a:lnTo>
                      <a:lnTo>
                        <a:pt x="160" y="109"/>
                      </a:lnTo>
                      <a:lnTo>
                        <a:pt x="160" y="123"/>
                      </a:lnTo>
                      <a:lnTo>
                        <a:pt x="183" y="138"/>
                      </a:lnTo>
                      <a:lnTo>
                        <a:pt x="216" y="95"/>
                      </a:lnTo>
                      <a:lnTo>
                        <a:pt x="330" y="45"/>
                      </a:lnTo>
                      <a:lnTo>
                        <a:pt x="330" y="16"/>
                      </a:lnTo>
                      <a:lnTo>
                        <a:pt x="382" y="5"/>
                      </a:lnTo>
                      <a:lnTo>
                        <a:pt x="412" y="20"/>
                      </a:lnTo>
                      <a:lnTo>
                        <a:pt x="481" y="0"/>
                      </a:lnTo>
                      <a:lnTo>
                        <a:pt x="503" y="10"/>
                      </a:lnTo>
                      <a:lnTo>
                        <a:pt x="549" y="61"/>
                      </a:lnTo>
                      <a:lnTo>
                        <a:pt x="602" y="51"/>
                      </a:lnTo>
                      <a:lnTo>
                        <a:pt x="635" y="69"/>
                      </a:lnTo>
                      <a:lnTo>
                        <a:pt x="718" y="65"/>
                      </a:lnTo>
                      <a:lnTo>
                        <a:pt x="781" y="84"/>
                      </a:lnTo>
                      <a:lnTo>
                        <a:pt x="775" y="112"/>
                      </a:lnTo>
                      <a:lnTo>
                        <a:pt x="722" y="130"/>
                      </a:lnTo>
                      <a:lnTo>
                        <a:pt x="731" y="148"/>
                      </a:lnTo>
                      <a:lnTo>
                        <a:pt x="708" y="158"/>
                      </a:lnTo>
                      <a:lnTo>
                        <a:pt x="707" y="194"/>
                      </a:lnTo>
                      <a:lnTo>
                        <a:pt x="686" y="218"/>
                      </a:lnTo>
                      <a:lnTo>
                        <a:pt x="678" y="196"/>
                      </a:lnTo>
                      <a:lnTo>
                        <a:pt x="689" y="175"/>
                      </a:lnTo>
                      <a:lnTo>
                        <a:pt x="687" y="132"/>
                      </a:lnTo>
                      <a:lnTo>
                        <a:pt x="666" y="154"/>
                      </a:lnTo>
                      <a:lnTo>
                        <a:pt x="650" y="166"/>
                      </a:lnTo>
                      <a:lnTo>
                        <a:pt x="634" y="147"/>
                      </a:lnTo>
                      <a:lnTo>
                        <a:pt x="623" y="196"/>
                      </a:lnTo>
                      <a:lnTo>
                        <a:pt x="635" y="196"/>
                      </a:lnTo>
                      <a:lnTo>
                        <a:pt x="632" y="228"/>
                      </a:lnTo>
                      <a:lnTo>
                        <a:pt x="618" y="263"/>
                      </a:lnTo>
                      <a:lnTo>
                        <a:pt x="600" y="276"/>
                      </a:lnTo>
                      <a:lnTo>
                        <a:pt x="615" y="299"/>
                      </a:lnTo>
                      <a:lnTo>
                        <a:pt x="605" y="315"/>
                      </a:lnTo>
                      <a:lnTo>
                        <a:pt x="602" y="301"/>
                      </a:lnTo>
                      <a:lnTo>
                        <a:pt x="602" y="296"/>
                      </a:lnTo>
                      <a:lnTo>
                        <a:pt x="590" y="288"/>
                      </a:lnTo>
                      <a:lnTo>
                        <a:pt x="572" y="299"/>
                      </a:lnTo>
                      <a:lnTo>
                        <a:pt x="588" y="337"/>
                      </a:lnTo>
                      <a:lnTo>
                        <a:pt x="594" y="356"/>
                      </a:lnTo>
                      <a:lnTo>
                        <a:pt x="574" y="408"/>
                      </a:lnTo>
                      <a:lnTo>
                        <a:pt x="539" y="423"/>
                      </a:lnTo>
                      <a:lnTo>
                        <a:pt x="509" y="420"/>
                      </a:lnTo>
                      <a:lnTo>
                        <a:pt x="524" y="442"/>
                      </a:lnTo>
                      <a:lnTo>
                        <a:pt x="525" y="472"/>
                      </a:lnTo>
                      <a:lnTo>
                        <a:pt x="504" y="507"/>
                      </a:lnTo>
                      <a:lnTo>
                        <a:pt x="480" y="488"/>
                      </a:lnTo>
                      <a:lnTo>
                        <a:pt x="477" y="508"/>
                      </a:lnTo>
                      <a:lnTo>
                        <a:pt x="495" y="526"/>
                      </a:lnTo>
                      <a:lnTo>
                        <a:pt x="510" y="552"/>
                      </a:lnTo>
                      <a:lnTo>
                        <a:pt x="485" y="536"/>
                      </a:lnTo>
                      <a:lnTo>
                        <a:pt x="455" y="449"/>
                      </a:lnTo>
                      <a:lnTo>
                        <a:pt x="418" y="426"/>
                      </a:lnTo>
                      <a:lnTo>
                        <a:pt x="391" y="428"/>
                      </a:lnTo>
                      <a:lnTo>
                        <a:pt x="356" y="477"/>
                      </a:lnTo>
                      <a:lnTo>
                        <a:pt x="361" y="495"/>
                      </a:lnTo>
                      <a:lnTo>
                        <a:pt x="349" y="530"/>
                      </a:lnTo>
                      <a:lnTo>
                        <a:pt x="338" y="530"/>
                      </a:lnTo>
                      <a:lnTo>
                        <a:pt x="298" y="457"/>
                      </a:lnTo>
                      <a:lnTo>
                        <a:pt x="298" y="425"/>
                      </a:lnTo>
                      <a:lnTo>
                        <a:pt x="290" y="437"/>
                      </a:lnTo>
                      <a:lnTo>
                        <a:pt x="267" y="436"/>
                      </a:lnTo>
                      <a:lnTo>
                        <a:pt x="276" y="416"/>
                      </a:lnTo>
                      <a:lnTo>
                        <a:pt x="241" y="391"/>
                      </a:lnTo>
                      <a:lnTo>
                        <a:pt x="197" y="391"/>
                      </a:lnTo>
                      <a:lnTo>
                        <a:pt x="160" y="366"/>
                      </a:lnTo>
                      <a:lnTo>
                        <a:pt x="157" y="391"/>
                      </a:lnTo>
                      <a:lnTo>
                        <a:pt x="188" y="414"/>
                      </a:lnTo>
                      <a:lnTo>
                        <a:pt x="199" y="414"/>
                      </a:lnTo>
                      <a:lnTo>
                        <a:pt x="167" y="445"/>
                      </a:lnTo>
                      <a:lnTo>
                        <a:pt x="136" y="452"/>
                      </a:lnTo>
                      <a:lnTo>
                        <a:pt x="136" y="434"/>
                      </a:lnTo>
                      <a:lnTo>
                        <a:pt x="91" y="372"/>
                      </a:lnTo>
                      <a:lnTo>
                        <a:pt x="85" y="355"/>
                      </a:lnTo>
                      <a:lnTo>
                        <a:pt x="109" y="335"/>
                      </a:lnTo>
                      <a:lnTo>
                        <a:pt x="106" y="310"/>
                      </a:lnTo>
                      <a:lnTo>
                        <a:pt x="106" y="282"/>
                      </a:lnTo>
                      <a:lnTo>
                        <a:pt x="119" y="276"/>
                      </a:lnTo>
                      <a:lnTo>
                        <a:pt x="106" y="263"/>
                      </a:lnTo>
                      <a:lnTo>
                        <a:pt x="106" y="162"/>
                      </a:lnTo>
                      <a:lnTo>
                        <a:pt x="43" y="162"/>
                      </a:lnTo>
                      <a:lnTo>
                        <a:pt x="61" y="138"/>
                      </a:lnTo>
                      <a:lnTo>
                        <a:pt x="60" y="130"/>
                      </a:lnTo>
                      <a:lnTo>
                        <a:pt x="39" y="150"/>
                      </a:lnTo>
                      <a:lnTo>
                        <a:pt x="32" y="162"/>
                      </a:lnTo>
                      <a:lnTo>
                        <a:pt x="0" y="162"/>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1045" name="Freeform 21"/>
                <p:cNvSpPr>
                  <a:spLocks/>
                </p:cNvSpPr>
                <p:nvPr/>
              </p:nvSpPr>
              <p:spPr bwMode="grayWhite">
                <a:xfrm>
                  <a:off x="5221" y="3217"/>
                  <a:ext cx="68" cy="113"/>
                </a:xfrm>
                <a:custGeom>
                  <a:avLst/>
                  <a:gdLst/>
                  <a:ahLst/>
                  <a:cxnLst>
                    <a:cxn ang="0">
                      <a:pos x="45" y="0"/>
                    </a:cxn>
                    <a:cxn ang="0">
                      <a:pos x="45" y="14"/>
                    </a:cxn>
                    <a:cxn ang="0">
                      <a:pos x="39" y="23"/>
                    </a:cxn>
                    <a:cxn ang="0">
                      <a:pos x="41" y="38"/>
                    </a:cxn>
                    <a:cxn ang="0">
                      <a:pos x="33" y="58"/>
                    </a:cxn>
                    <a:cxn ang="0">
                      <a:pos x="22" y="77"/>
                    </a:cxn>
                    <a:cxn ang="0">
                      <a:pos x="5" y="89"/>
                    </a:cxn>
                    <a:cxn ang="0">
                      <a:pos x="0" y="110"/>
                    </a:cxn>
                    <a:cxn ang="0">
                      <a:pos x="7" y="112"/>
                    </a:cxn>
                    <a:cxn ang="0">
                      <a:pos x="7" y="92"/>
                    </a:cxn>
                    <a:cxn ang="0">
                      <a:pos x="31" y="91"/>
                    </a:cxn>
                    <a:cxn ang="0">
                      <a:pos x="49" y="78"/>
                    </a:cxn>
                    <a:cxn ang="0">
                      <a:pos x="49" y="51"/>
                    </a:cxn>
                    <a:cxn ang="0">
                      <a:pos x="55" y="41"/>
                    </a:cxn>
                    <a:cxn ang="0">
                      <a:pos x="46" y="24"/>
                    </a:cxn>
                    <a:cxn ang="0">
                      <a:pos x="59" y="19"/>
                    </a:cxn>
                    <a:cxn ang="0">
                      <a:pos x="67" y="5"/>
                    </a:cxn>
                    <a:cxn ang="0">
                      <a:pos x="49" y="7"/>
                    </a:cxn>
                    <a:cxn ang="0">
                      <a:pos x="45" y="0"/>
                    </a:cxn>
                  </a:cxnLst>
                  <a:rect l="0" t="0" r="r" b="b"/>
                  <a:pathLst>
                    <a:path w="68" h="113">
                      <a:moveTo>
                        <a:pt x="45" y="0"/>
                      </a:moveTo>
                      <a:lnTo>
                        <a:pt x="45" y="14"/>
                      </a:lnTo>
                      <a:lnTo>
                        <a:pt x="39" y="23"/>
                      </a:lnTo>
                      <a:lnTo>
                        <a:pt x="41" y="38"/>
                      </a:lnTo>
                      <a:lnTo>
                        <a:pt x="33" y="58"/>
                      </a:lnTo>
                      <a:lnTo>
                        <a:pt x="22" y="77"/>
                      </a:lnTo>
                      <a:lnTo>
                        <a:pt x="5" y="89"/>
                      </a:lnTo>
                      <a:lnTo>
                        <a:pt x="0" y="110"/>
                      </a:lnTo>
                      <a:lnTo>
                        <a:pt x="7" y="112"/>
                      </a:lnTo>
                      <a:lnTo>
                        <a:pt x="7" y="92"/>
                      </a:lnTo>
                      <a:lnTo>
                        <a:pt x="31" y="91"/>
                      </a:lnTo>
                      <a:lnTo>
                        <a:pt x="49" y="78"/>
                      </a:lnTo>
                      <a:lnTo>
                        <a:pt x="49" y="51"/>
                      </a:lnTo>
                      <a:lnTo>
                        <a:pt x="55" y="41"/>
                      </a:lnTo>
                      <a:lnTo>
                        <a:pt x="46" y="24"/>
                      </a:lnTo>
                      <a:lnTo>
                        <a:pt x="59" y="19"/>
                      </a:lnTo>
                      <a:lnTo>
                        <a:pt x="67" y="5"/>
                      </a:lnTo>
                      <a:lnTo>
                        <a:pt x="49" y="7"/>
                      </a:lnTo>
                      <a:lnTo>
                        <a:pt x="45" y="0"/>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1046" name="Freeform 22"/>
                <p:cNvSpPr>
                  <a:spLocks/>
                </p:cNvSpPr>
                <p:nvPr/>
              </p:nvSpPr>
              <p:spPr bwMode="grayWhite">
                <a:xfrm>
                  <a:off x="4967" y="3518"/>
                  <a:ext cx="17" cy="26"/>
                </a:xfrm>
                <a:custGeom>
                  <a:avLst/>
                  <a:gdLst/>
                  <a:ahLst/>
                  <a:cxnLst>
                    <a:cxn ang="0">
                      <a:pos x="8" y="0"/>
                    </a:cxn>
                    <a:cxn ang="0">
                      <a:pos x="0" y="11"/>
                    </a:cxn>
                    <a:cxn ang="0">
                      <a:pos x="5" y="25"/>
                    </a:cxn>
                    <a:cxn ang="0">
                      <a:pos x="16" y="15"/>
                    </a:cxn>
                    <a:cxn ang="0">
                      <a:pos x="8" y="0"/>
                    </a:cxn>
                  </a:cxnLst>
                  <a:rect l="0" t="0" r="r" b="b"/>
                  <a:pathLst>
                    <a:path w="17" h="26">
                      <a:moveTo>
                        <a:pt x="8" y="0"/>
                      </a:moveTo>
                      <a:lnTo>
                        <a:pt x="0" y="11"/>
                      </a:lnTo>
                      <a:lnTo>
                        <a:pt x="5" y="25"/>
                      </a:lnTo>
                      <a:lnTo>
                        <a:pt x="16" y="15"/>
                      </a:lnTo>
                      <a:lnTo>
                        <a:pt x="8" y="0"/>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1047" name="Freeform 23"/>
                <p:cNvSpPr>
                  <a:spLocks/>
                </p:cNvSpPr>
                <p:nvPr/>
              </p:nvSpPr>
              <p:spPr bwMode="grayWhite">
                <a:xfrm>
                  <a:off x="5069" y="3545"/>
                  <a:ext cx="158" cy="68"/>
                </a:xfrm>
                <a:custGeom>
                  <a:avLst/>
                  <a:gdLst/>
                  <a:ahLst/>
                  <a:cxnLst>
                    <a:cxn ang="0">
                      <a:pos x="0" y="0"/>
                    </a:cxn>
                    <a:cxn ang="0">
                      <a:pos x="23" y="5"/>
                    </a:cxn>
                    <a:cxn ang="0">
                      <a:pos x="58" y="29"/>
                    </a:cxn>
                    <a:cxn ang="0">
                      <a:pos x="53" y="43"/>
                    </a:cxn>
                    <a:cxn ang="0">
                      <a:pos x="82" y="55"/>
                    </a:cxn>
                    <a:cxn ang="0">
                      <a:pos x="157" y="55"/>
                    </a:cxn>
                    <a:cxn ang="0">
                      <a:pos x="75" y="67"/>
                    </a:cxn>
                    <a:cxn ang="0">
                      <a:pos x="53" y="43"/>
                    </a:cxn>
                    <a:cxn ang="0">
                      <a:pos x="32" y="38"/>
                    </a:cxn>
                    <a:cxn ang="0">
                      <a:pos x="0" y="0"/>
                    </a:cxn>
                  </a:cxnLst>
                  <a:rect l="0" t="0" r="r" b="b"/>
                  <a:pathLst>
                    <a:path w="158" h="68">
                      <a:moveTo>
                        <a:pt x="0" y="0"/>
                      </a:moveTo>
                      <a:lnTo>
                        <a:pt x="23" y="5"/>
                      </a:lnTo>
                      <a:lnTo>
                        <a:pt x="58" y="29"/>
                      </a:lnTo>
                      <a:lnTo>
                        <a:pt x="53" y="43"/>
                      </a:lnTo>
                      <a:lnTo>
                        <a:pt x="82" y="55"/>
                      </a:lnTo>
                      <a:lnTo>
                        <a:pt x="157" y="55"/>
                      </a:lnTo>
                      <a:lnTo>
                        <a:pt x="75" y="67"/>
                      </a:lnTo>
                      <a:lnTo>
                        <a:pt x="53" y="43"/>
                      </a:lnTo>
                      <a:lnTo>
                        <a:pt x="32" y="38"/>
                      </a:lnTo>
                      <a:lnTo>
                        <a:pt x="0" y="0"/>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1048" name="Freeform 24"/>
                <p:cNvSpPr>
                  <a:spLocks/>
                </p:cNvSpPr>
                <p:nvPr/>
              </p:nvSpPr>
              <p:spPr bwMode="grayWhite">
                <a:xfrm>
                  <a:off x="5195" y="3601"/>
                  <a:ext cx="169" cy="159"/>
                </a:xfrm>
                <a:custGeom>
                  <a:avLst/>
                  <a:gdLst/>
                  <a:ahLst/>
                  <a:cxnLst>
                    <a:cxn ang="0">
                      <a:pos x="135" y="155"/>
                    </a:cxn>
                    <a:cxn ang="0">
                      <a:pos x="127" y="152"/>
                    </a:cxn>
                    <a:cxn ang="0">
                      <a:pos x="110" y="134"/>
                    </a:cxn>
                    <a:cxn ang="0">
                      <a:pos x="92" y="130"/>
                    </a:cxn>
                    <a:cxn ang="0">
                      <a:pos x="88" y="119"/>
                    </a:cxn>
                    <a:cxn ang="0">
                      <a:pos x="78" y="111"/>
                    </a:cxn>
                    <a:cxn ang="0">
                      <a:pos x="62" y="111"/>
                    </a:cxn>
                    <a:cxn ang="0">
                      <a:pos x="44" y="118"/>
                    </a:cxn>
                    <a:cxn ang="0">
                      <a:pos x="28" y="121"/>
                    </a:cxn>
                    <a:cxn ang="0">
                      <a:pos x="10" y="121"/>
                    </a:cxn>
                    <a:cxn ang="0">
                      <a:pos x="10" y="109"/>
                    </a:cxn>
                    <a:cxn ang="0">
                      <a:pos x="3" y="91"/>
                    </a:cxn>
                    <a:cxn ang="0">
                      <a:pos x="2" y="81"/>
                    </a:cxn>
                    <a:cxn ang="0">
                      <a:pos x="2" y="56"/>
                    </a:cxn>
                    <a:cxn ang="0">
                      <a:pos x="31" y="43"/>
                    </a:cxn>
                    <a:cxn ang="0">
                      <a:pos x="34" y="29"/>
                    </a:cxn>
                    <a:cxn ang="0">
                      <a:pos x="40" y="30"/>
                    </a:cxn>
                    <a:cxn ang="0">
                      <a:pos x="55" y="15"/>
                    </a:cxn>
                    <a:cxn ang="0">
                      <a:pos x="70" y="17"/>
                    </a:cxn>
                    <a:cxn ang="0">
                      <a:pos x="80" y="7"/>
                    </a:cxn>
                    <a:cxn ang="0">
                      <a:pos x="89" y="5"/>
                    </a:cxn>
                    <a:cxn ang="0">
                      <a:pos x="103" y="24"/>
                    </a:cxn>
                    <a:cxn ang="0">
                      <a:pos x="116" y="30"/>
                    </a:cxn>
                    <a:cxn ang="0">
                      <a:pos x="117" y="11"/>
                    </a:cxn>
                    <a:cxn ang="0">
                      <a:pos x="122" y="0"/>
                    </a:cxn>
                    <a:cxn ang="0">
                      <a:pos x="132" y="15"/>
                    </a:cxn>
                    <a:cxn ang="0">
                      <a:pos x="140" y="43"/>
                    </a:cxn>
                    <a:cxn ang="0">
                      <a:pos x="156" y="59"/>
                    </a:cxn>
                    <a:cxn ang="0">
                      <a:pos x="165" y="72"/>
                    </a:cxn>
                    <a:cxn ang="0">
                      <a:pos x="168" y="95"/>
                    </a:cxn>
                    <a:cxn ang="0">
                      <a:pos x="157" y="121"/>
                    </a:cxn>
                    <a:cxn ang="0">
                      <a:pos x="155" y="145"/>
                    </a:cxn>
                    <a:cxn ang="0">
                      <a:pos x="140" y="154"/>
                    </a:cxn>
                  </a:cxnLst>
                  <a:rect l="0" t="0" r="r" b="b"/>
                  <a:pathLst>
                    <a:path w="169" h="159">
                      <a:moveTo>
                        <a:pt x="140" y="154"/>
                      </a:moveTo>
                      <a:lnTo>
                        <a:pt x="135" y="155"/>
                      </a:lnTo>
                      <a:lnTo>
                        <a:pt x="132" y="158"/>
                      </a:lnTo>
                      <a:lnTo>
                        <a:pt x="127" y="152"/>
                      </a:lnTo>
                      <a:lnTo>
                        <a:pt x="112" y="145"/>
                      </a:lnTo>
                      <a:lnTo>
                        <a:pt x="110" y="134"/>
                      </a:lnTo>
                      <a:lnTo>
                        <a:pt x="105" y="130"/>
                      </a:lnTo>
                      <a:lnTo>
                        <a:pt x="92" y="130"/>
                      </a:lnTo>
                      <a:lnTo>
                        <a:pt x="92" y="122"/>
                      </a:lnTo>
                      <a:lnTo>
                        <a:pt x="88" y="119"/>
                      </a:lnTo>
                      <a:lnTo>
                        <a:pt x="87" y="112"/>
                      </a:lnTo>
                      <a:lnTo>
                        <a:pt x="78" y="111"/>
                      </a:lnTo>
                      <a:lnTo>
                        <a:pt x="70" y="109"/>
                      </a:lnTo>
                      <a:lnTo>
                        <a:pt x="62" y="111"/>
                      </a:lnTo>
                      <a:lnTo>
                        <a:pt x="62" y="112"/>
                      </a:lnTo>
                      <a:lnTo>
                        <a:pt x="44" y="118"/>
                      </a:lnTo>
                      <a:lnTo>
                        <a:pt x="44" y="121"/>
                      </a:lnTo>
                      <a:lnTo>
                        <a:pt x="28" y="121"/>
                      </a:lnTo>
                      <a:lnTo>
                        <a:pt x="20" y="126"/>
                      </a:lnTo>
                      <a:lnTo>
                        <a:pt x="10" y="121"/>
                      </a:lnTo>
                      <a:lnTo>
                        <a:pt x="10" y="119"/>
                      </a:lnTo>
                      <a:lnTo>
                        <a:pt x="10" y="109"/>
                      </a:lnTo>
                      <a:lnTo>
                        <a:pt x="7" y="99"/>
                      </a:lnTo>
                      <a:lnTo>
                        <a:pt x="3" y="91"/>
                      </a:lnTo>
                      <a:lnTo>
                        <a:pt x="5" y="84"/>
                      </a:lnTo>
                      <a:lnTo>
                        <a:pt x="2" y="81"/>
                      </a:lnTo>
                      <a:lnTo>
                        <a:pt x="0" y="66"/>
                      </a:lnTo>
                      <a:lnTo>
                        <a:pt x="2" y="56"/>
                      </a:lnTo>
                      <a:lnTo>
                        <a:pt x="11" y="48"/>
                      </a:lnTo>
                      <a:lnTo>
                        <a:pt x="31" y="43"/>
                      </a:lnTo>
                      <a:lnTo>
                        <a:pt x="36" y="36"/>
                      </a:lnTo>
                      <a:lnTo>
                        <a:pt x="34" y="29"/>
                      </a:lnTo>
                      <a:lnTo>
                        <a:pt x="39" y="27"/>
                      </a:lnTo>
                      <a:lnTo>
                        <a:pt x="40" y="30"/>
                      </a:lnTo>
                      <a:lnTo>
                        <a:pt x="42" y="25"/>
                      </a:lnTo>
                      <a:lnTo>
                        <a:pt x="55" y="15"/>
                      </a:lnTo>
                      <a:lnTo>
                        <a:pt x="62" y="20"/>
                      </a:lnTo>
                      <a:lnTo>
                        <a:pt x="70" y="17"/>
                      </a:lnTo>
                      <a:lnTo>
                        <a:pt x="72" y="9"/>
                      </a:lnTo>
                      <a:lnTo>
                        <a:pt x="80" y="7"/>
                      </a:lnTo>
                      <a:lnTo>
                        <a:pt x="78" y="1"/>
                      </a:lnTo>
                      <a:lnTo>
                        <a:pt x="89" y="5"/>
                      </a:lnTo>
                      <a:lnTo>
                        <a:pt x="98" y="3"/>
                      </a:lnTo>
                      <a:lnTo>
                        <a:pt x="103" y="24"/>
                      </a:lnTo>
                      <a:lnTo>
                        <a:pt x="110" y="30"/>
                      </a:lnTo>
                      <a:lnTo>
                        <a:pt x="116" y="30"/>
                      </a:lnTo>
                      <a:lnTo>
                        <a:pt x="119" y="17"/>
                      </a:lnTo>
                      <a:lnTo>
                        <a:pt x="117" y="11"/>
                      </a:lnTo>
                      <a:lnTo>
                        <a:pt x="119" y="1"/>
                      </a:lnTo>
                      <a:lnTo>
                        <a:pt x="122" y="0"/>
                      </a:lnTo>
                      <a:lnTo>
                        <a:pt x="127" y="12"/>
                      </a:lnTo>
                      <a:lnTo>
                        <a:pt x="132" y="15"/>
                      </a:lnTo>
                      <a:lnTo>
                        <a:pt x="135" y="27"/>
                      </a:lnTo>
                      <a:lnTo>
                        <a:pt x="140" y="43"/>
                      </a:lnTo>
                      <a:lnTo>
                        <a:pt x="147" y="47"/>
                      </a:lnTo>
                      <a:lnTo>
                        <a:pt x="156" y="59"/>
                      </a:lnTo>
                      <a:lnTo>
                        <a:pt x="157" y="65"/>
                      </a:lnTo>
                      <a:lnTo>
                        <a:pt x="165" y="72"/>
                      </a:lnTo>
                      <a:lnTo>
                        <a:pt x="168" y="85"/>
                      </a:lnTo>
                      <a:lnTo>
                        <a:pt x="168" y="95"/>
                      </a:lnTo>
                      <a:lnTo>
                        <a:pt x="165" y="111"/>
                      </a:lnTo>
                      <a:lnTo>
                        <a:pt x="157" y="121"/>
                      </a:lnTo>
                      <a:lnTo>
                        <a:pt x="155" y="134"/>
                      </a:lnTo>
                      <a:lnTo>
                        <a:pt x="155" y="145"/>
                      </a:lnTo>
                      <a:lnTo>
                        <a:pt x="147" y="147"/>
                      </a:lnTo>
                      <a:lnTo>
                        <a:pt x="140" y="154"/>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1049" name="Freeform 25"/>
                <p:cNvSpPr>
                  <a:spLocks/>
                </p:cNvSpPr>
                <p:nvPr/>
              </p:nvSpPr>
              <p:spPr bwMode="grayWhite">
                <a:xfrm>
                  <a:off x="5330" y="3768"/>
                  <a:ext cx="17" cy="20"/>
                </a:xfrm>
                <a:custGeom>
                  <a:avLst/>
                  <a:gdLst/>
                  <a:ahLst/>
                  <a:cxnLst>
                    <a:cxn ang="0">
                      <a:pos x="8" y="16"/>
                    </a:cxn>
                    <a:cxn ang="0">
                      <a:pos x="2" y="13"/>
                    </a:cxn>
                    <a:cxn ang="0">
                      <a:pos x="2" y="10"/>
                    </a:cxn>
                    <a:cxn ang="0">
                      <a:pos x="2" y="8"/>
                    </a:cxn>
                    <a:cxn ang="0">
                      <a:pos x="1" y="5"/>
                    </a:cxn>
                    <a:cxn ang="0">
                      <a:pos x="0" y="0"/>
                    </a:cxn>
                    <a:cxn ang="0">
                      <a:pos x="2" y="0"/>
                    </a:cxn>
                    <a:cxn ang="0">
                      <a:pos x="8" y="2"/>
                    </a:cxn>
                    <a:cxn ang="0">
                      <a:pos x="11" y="2"/>
                    </a:cxn>
                    <a:cxn ang="0">
                      <a:pos x="12" y="2"/>
                    </a:cxn>
                    <a:cxn ang="0">
                      <a:pos x="16" y="0"/>
                    </a:cxn>
                    <a:cxn ang="0">
                      <a:pos x="16" y="8"/>
                    </a:cxn>
                    <a:cxn ang="0">
                      <a:pos x="14" y="10"/>
                    </a:cxn>
                    <a:cxn ang="0">
                      <a:pos x="12" y="13"/>
                    </a:cxn>
                    <a:cxn ang="0">
                      <a:pos x="12" y="16"/>
                    </a:cxn>
                    <a:cxn ang="0">
                      <a:pos x="11" y="16"/>
                    </a:cxn>
                    <a:cxn ang="0">
                      <a:pos x="11" y="19"/>
                    </a:cxn>
                    <a:cxn ang="0">
                      <a:pos x="8" y="16"/>
                    </a:cxn>
                  </a:cxnLst>
                  <a:rect l="0" t="0" r="r" b="b"/>
                  <a:pathLst>
                    <a:path w="17" h="20">
                      <a:moveTo>
                        <a:pt x="8" y="16"/>
                      </a:moveTo>
                      <a:lnTo>
                        <a:pt x="2" y="13"/>
                      </a:lnTo>
                      <a:lnTo>
                        <a:pt x="2" y="10"/>
                      </a:lnTo>
                      <a:lnTo>
                        <a:pt x="2" y="8"/>
                      </a:lnTo>
                      <a:lnTo>
                        <a:pt x="1" y="5"/>
                      </a:lnTo>
                      <a:lnTo>
                        <a:pt x="0" y="0"/>
                      </a:lnTo>
                      <a:lnTo>
                        <a:pt x="2" y="0"/>
                      </a:lnTo>
                      <a:lnTo>
                        <a:pt x="8" y="2"/>
                      </a:lnTo>
                      <a:lnTo>
                        <a:pt x="11" y="2"/>
                      </a:lnTo>
                      <a:lnTo>
                        <a:pt x="12" y="2"/>
                      </a:lnTo>
                      <a:lnTo>
                        <a:pt x="16" y="0"/>
                      </a:lnTo>
                      <a:lnTo>
                        <a:pt x="16" y="8"/>
                      </a:lnTo>
                      <a:lnTo>
                        <a:pt x="14" y="10"/>
                      </a:lnTo>
                      <a:lnTo>
                        <a:pt x="12" y="13"/>
                      </a:lnTo>
                      <a:lnTo>
                        <a:pt x="12" y="16"/>
                      </a:lnTo>
                      <a:lnTo>
                        <a:pt x="11" y="16"/>
                      </a:lnTo>
                      <a:lnTo>
                        <a:pt x="11" y="19"/>
                      </a:lnTo>
                      <a:lnTo>
                        <a:pt x="8" y="16"/>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sp>
              <p:nvSpPr>
                <p:cNvPr id="1050" name="Freeform 26"/>
                <p:cNvSpPr>
                  <a:spLocks/>
                </p:cNvSpPr>
                <p:nvPr/>
              </p:nvSpPr>
              <p:spPr bwMode="grayWhite">
                <a:xfrm>
                  <a:off x="4739" y="3587"/>
                  <a:ext cx="19" cy="76"/>
                </a:xfrm>
                <a:custGeom>
                  <a:avLst/>
                  <a:gdLst/>
                  <a:ahLst/>
                  <a:cxnLst>
                    <a:cxn ang="0">
                      <a:pos x="2" y="26"/>
                    </a:cxn>
                    <a:cxn ang="0">
                      <a:pos x="9" y="20"/>
                    </a:cxn>
                    <a:cxn ang="0">
                      <a:pos x="14" y="0"/>
                    </a:cxn>
                    <a:cxn ang="0">
                      <a:pos x="18" y="30"/>
                    </a:cxn>
                    <a:cxn ang="0">
                      <a:pos x="12" y="67"/>
                    </a:cxn>
                    <a:cxn ang="0">
                      <a:pos x="0" y="75"/>
                    </a:cxn>
                    <a:cxn ang="0">
                      <a:pos x="0" y="57"/>
                    </a:cxn>
                    <a:cxn ang="0">
                      <a:pos x="3" y="45"/>
                    </a:cxn>
                    <a:cxn ang="0">
                      <a:pos x="2" y="26"/>
                    </a:cxn>
                  </a:cxnLst>
                  <a:rect l="0" t="0" r="r" b="b"/>
                  <a:pathLst>
                    <a:path w="19" h="76">
                      <a:moveTo>
                        <a:pt x="2" y="26"/>
                      </a:moveTo>
                      <a:lnTo>
                        <a:pt x="9" y="20"/>
                      </a:lnTo>
                      <a:lnTo>
                        <a:pt x="14" y="0"/>
                      </a:lnTo>
                      <a:lnTo>
                        <a:pt x="18" y="30"/>
                      </a:lnTo>
                      <a:lnTo>
                        <a:pt x="12" y="67"/>
                      </a:lnTo>
                      <a:lnTo>
                        <a:pt x="0" y="75"/>
                      </a:lnTo>
                      <a:lnTo>
                        <a:pt x="0" y="57"/>
                      </a:lnTo>
                      <a:lnTo>
                        <a:pt x="3" y="45"/>
                      </a:lnTo>
                      <a:lnTo>
                        <a:pt x="2" y="26"/>
                      </a:lnTo>
                    </a:path>
                  </a:pathLst>
                </a:custGeom>
                <a:solidFill>
                  <a:schemeClr val="bg1"/>
                </a:solidFill>
                <a:ln w="9525" cap="rnd">
                  <a:noFill/>
                  <a:round/>
                  <a:headEnd/>
                  <a:tailEnd/>
                </a:ln>
                <a:effectLst/>
              </p:spPr>
              <p:txBody>
                <a:bodyPr/>
                <a:lstStyle/>
                <a:p>
                  <a:pPr>
                    <a:defRPr/>
                  </a:pPr>
                  <a:endParaRPr lang="en-US" dirty="0">
                    <a:latin typeface="Calibri" pitchFamily="34" charset="0"/>
                  </a:endParaRPr>
                </a:p>
              </p:txBody>
            </p:sp>
          </p:grpSp>
        </p:grpSp>
      </p:grpSp>
      <p:sp>
        <p:nvSpPr>
          <p:cNvPr id="1054" name="Rectangle 30"/>
          <p:cNvSpPr>
            <a:spLocks noGrp="1" noChangeArrowheads="1"/>
          </p:cNvSpPr>
          <p:nvPr>
            <p:ph type="title"/>
          </p:nvPr>
        </p:nvSpPr>
        <p:spPr bwMode="auto">
          <a:xfrm>
            <a:off x="304800" y="285750"/>
            <a:ext cx="8839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dirty="0" err="1"/>
              <a:t>AAA</a:t>
            </a:r>
            <a:endParaRPr lang="en-GB" dirty="0"/>
          </a:p>
        </p:txBody>
      </p:sp>
      <p:sp>
        <p:nvSpPr>
          <p:cNvPr id="13316" name="Rectangle 31"/>
          <p:cNvSpPr>
            <a:spLocks noGrp="1" noChangeArrowheads="1"/>
          </p:cNvSpPr>
          <p:nvPr>
            <p:ph type="body" idx="1"/>
          </p:nvPr>
        </p:nvSpPr>
        <p:spPr bwMode="auto">
          <a:xfrm>
            <a:off x="685800" y="165735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1056" name="Rectangle 32"/>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latin typeface="Calibri" pitchFamily="34" charset="0"/>
              </a:defRPr>
            </a:lvl1pPr>
          </a:lstStyle>
          <a:p>
            <a:pPr>
              <a:defRPr/>
            </a:pPr>
            <a:r>
              <a:rPr lang="en-US"/>
              <a:t>9. Oktober 2015</a:t>
            </a:r>
            <a:endParaRPr lang="en-GB" dirty="0"/>
          </a:p>
        </p:txBody>
      </p:sp>
      <p:sp>
        <p:nvSpPr>
          <p:cNvPr id="1057" name="Rectangle 33"/>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chemeClr val="tx1"/>
                </a:solidFill>
                <a:latin typeface="Calibri" pitchFamily="34" charset="0"/>
              </a:defRPr>
            </a:lvl1pPr>
          </a:lstStyle>
          <a:p>
            <a:pPr>
              <a:defRPr/>
            </a:pPr>
            <a:r>
              <a:rPr lang="en-GB" dirty="0" err="1"/>
              <a:t>Dr.</a:t>
            </a:r>
            <a:r>
              <a:rPr lang="en-GB" dirty="0"/>
              <a:t> med, </a:t>
            </a:r>
            <a:r>
              <a:rPr lang="en-GB" dirty="0" err="1"/>
              <a:t>Dr.</a:t>
            </a:r>
            <a:r>
              <a:rPr lang="en-GB" dirty="0"/>
              <a:t> psychol. Evelin G. Lindner</a:t>
            </a:r>
          </a:p>
        </p:txBody>
      </p:sp>
      <p:sp>
        <p:nvSpPr>
          <p:cNvPr id="1058" name="Rectangle 34"/>
          <p:cNvSpPr>
            <a:spLocks noGrp="1" noChangeArrowheads="1"/>
          </p:cNvSpPr>
          <p:nvPr>
            <p:ph type="sldNum" sz="quarter" idx="4"/>
          </p:nvPr>
        </p:nvSpPr>
        <p:spPr bwMode="auto">
          <a:xfrm>
            <a:off x="6553200" y="6399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bg2"/>
                </a:solidFill>
                <a:latin typeface="Calibri" pitchFamily="34" charset="0"/>
              </a:defRPr>
            </a:lvl1pPr>
          </a:lstStyle>
          <a:p>
            <a:pPr>
              <a:defRPr/>
            </a:pPr>
            <a:fld id="{0B3519B8-63FB-41F1-90C4-2B2347B2EA03}" type="slidenum">
              <a:rPr lang="en-GB" smtClean="0"/>
              <a:pPr>
                <a:defRPr/>
              </a:pPr>
              <a:t>‹#›</a:t>
            </a:fld>
            <a:endParaRPr lang="en-GB" dirty="0"/>
          </a:p>
        </p:txBody>
      </p:sp>
    </p:spTree>
  </p:cSld>
  <p:clrMap bg1="dk2" tx1="lt1" bg2="dk1" tx2="lt2" accent1="accent1" accent2="accent2" accent3="accent3" accent4="accent4" accent5="accent5" accent6="accent6" hlink="hlink" folHlink="folHlink"/>
  <p:sldLayoutIdLst>
    <p:sldLayoutId id="2147484585"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 id="2147484583" r:id="rId12"/>
    <p:sldLayoutId id="2147484584" r:id="rId13"/>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4"/>
                                        </p:tgtEl>
                                        <p:attrNameLst>
                                          <p:attrName>style.visibility</p:attrName>
                                        </p:attrNameLst>
                                      </p:cBhvr>
                                      <p:to>
                                        <p:strVal val="visible"/>
                                      </p:to>
                                    </p:set>
                                    <p:anim calcmode="lin" valueType="num">
                                      <p:cBhvr additive="base">
                                        <p:cTn id="7" dur="500" fill="hold"/>
                                        <p:tgtEl>
                                          <p:spTgt spid="1054"/>
                                        </p:tgtEl>
                                        <p:attrNameLst>
                                          <p:attrName>ppt_x</p:attrName>
                                        </p:attrNameLst>
                                      </p:cBhvr>
                                      <p:tavLst>
                                        <p:tav tm="0">
                                          <p:val>
                                            <p:strVal val="0-#ppt_w/2"/>
                                          </p:val>
                                        </p:tav>
                                        <p:tav tm="100000">
                                          <p:val>
                                            <p:strVal val="#ppt_x"/>
                                          </p:val>
                                        </p:tav>
                                      </p:tavLst>
                                    </p:anim>
                                    <p:anim calcmode="lin" valueType="num">
                                      <p:cBhvr additive="base">
                                        <p:cTn id="8" dur="500" fill="hold"/>
                                        <p:tgtEl>
                                          <p:spTgt spid="10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utoUpdateAnimBg="0"/>
    </p:bldLst>
  </p:timing>
  <p:hf sldNum="0" hdr="0" dt="0"/>
  <p:txStyles>
    <p:titleStyle>
      <a:lvl1pPr algn="l" rtl="0" eaLnBrk="0" fontAlgn="base" hangingPunct="0">
        <a:spcBef>
          <a:spcPct val="0"/>
        </a:spcBef>
        <a:spcAft>
          <a:spcPct val="0"/>
        </a:spcAft>
        <a:defRPr sz="4400">
          <a:solidFill>
            <a:schemeClr val="tx2"/>
          </a:solidFill>
          <a:latin typeface="Calibri" pitchFamily="34" charset="0"/>
          <a:ea typeface="+mj-ea"/>
          <a:cs typeface="+mj-cs"/>
        </a:defRPr>
      </a:lvl1pPr>
      <a:lvl2pPr algn="l" rtl="0" eaLnBrk="0" fontAlgn="base" hangingPunct="0">
        <a:spcBef>
          <a:spcPct val="0"/>
        </a:spcBef>
        <a:spcAft>
          <a:spcPct val="0"/>
        </a:spcAft>
        <a:defRPr sz="4400">
          <a:solidFill>
            <a:schemeClr val="tx2"/>
          </a:solidFill>
          <a:latin typeface="Comic Sans MS" pitchFamily="66" charset="0"/>
        </a:defRPr>
      </a:lvl2pPr>
      <a:lvl3pPr algn="l" rtl="0" eaLnBrk="0" fontAlgn="base" hangingPunct="0">
        <a:spcBef>
          <a:spcPct val="0"/>
        </a:spcBef>
        <a:spcAft>
          <a:spcPct val="0"/>
        </a:spcAft>
        <a:defRPr sz="4400">
          <a:solidFill>
            <a:schemeClr val="tx2"/>
          </a:solidFill>
          <a:latin typeface="Comic Sans MS" pitchFamily="66" charset="0"/>
        </a:defRPr>
      </a:lvl3pPr>
      <a:lvl4pPr algn="l" rtl="0" eaLnBrk="0" fontAlgn="base" hangingPunct="0">
        <a:spcBef>
          <a:spcPct val="0"/>
        </a:spcBef>
        <a:spcAft>
          <a:spcPct val="0"/>
        </a:spcAft>
        <a:defRPr sz="4400">
          <a:solidFill>
            <a:schemeClr val="tx2"/>
          </a:solidFill>
          <a:latin typeface="Comic Sans MS" pitchFamily="66" charset="0"/>
        </a:defRPr>
      </a:lvl4pPr>
      <a:lvl5pPr algn="l" rtl="0" eaLnBrk="0" fontAlgn="base" hangingPunct="0">
        <a:spcBef>
          <a:spcPct val="0"/>
        </a:spcBef>
        <a:spcAft>
          <a:spcPct val="0"/>
        </a:spcAft>
        <a:defRPr sz="4400">
          <a:solidFill>
            <a:schemeClr val="tx2"/>
          </a:solidFill>
          <a:latin typeface="Comic Sans MS" pitchFamily="66" charset="0"/>
        </a:defRPr>
      </a:lvl5pPr>
      <a:lvl6pPr marL="457200" algn="l" rtl="0" eaLnBrk="0" fontAlgn="base" hangingPunct="0">
        <a:spcBef>
          <a:spcPct val="0"/>
        </a:spcBef>
        <a:spcAft>
          <a:spcPct val="0"/>
        </a:spcAft>
        <a:defRPr sz="4400">
          <a:solidFill>
            <a:schemeClr val="tx2"/>
          </a:solidFill>
          <a:latin typeface="Comic Sans MS" pitchFamily="66" charset="0"/>
        </a:defRPr>
      </a:lvl6pPr>
      <a:lvl7pPr marL="914400" algn="l" rtl="0" eaLnBrk="0" fontAlgn="base" hangingPunct="0">
        <a:spcBef>
          <a:spcPct val="0"/>
        </a:spcBef>
        <a:spcAft>
          <a:spcPct val="0"/>
        </a:spcAft>
        <a:defRPr sz="4400">
          <a:solidFill>
            <a:schemeClr val="tx2"/>
          </a:solidFill>
          <a:latin typeface="Comic Sans MS" pitchFamily="66" charset="0"/>
        </a:defRPr>
      </a:lvl7pPr>
      <a:lvl8pPr marL="1371600" algn="l" rtl="0" eaLnBrk="0" fontAlgn="base" hangingPunct="0">
        <a:spcBef>
          <a:spcPct val="0"/>
        </a:spcBef>
        <a:spcAft>
          <a:spcPct val="0"/>
        </a:spcAft>
        <a:defRPr sz="4400">
          <a:solidFill>
            <a:schemeClr val="tx2"/>
          </a:solidFill>
          <a:latin typeface="Comic Sans MS" pitchFamily="66" charset="0"/>
        </a:defRPr>
      </a:lvl8pPr>
      <a:lvl9pPr marL="1828800" algn="l"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F"/>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accent2"/>
        </a:buClr>
        <a:buSzPct val="65000"/>
        <a:buFont typeface="Monotype Sorts" charset="2"/>
        <a:buChar char="u"/>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tx1"/>
        </a:buClr>
        <a:buChar char="–"/>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Calibri" pitchFamily="34" charset="0"/>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2.emf"/><Relationship Id="rId4" Type="http://schemas.openxmlformats.org/officeDocument/2006/relationships/image" Target="../media/image21.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2.emf"/><Relationship Id="rId4" Type="http://schemas.openxmlformats.org/officeDocument/2006/relationships/image" Target="../media/image21.wmf"/></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4.emf"/><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22.emf"/><Relationship Id="rId5" Type="http://schemas.openxmlformats.org/officeDocument/2006/relationships/image" Target="../media/image21.w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6" Type="http://schemas.openxmlformats.org/officeDocument/2006/relationships/image" Target="../media/image51.jpg"/><Relationship Id="rId21" Type="http://schemas.openxmlformats.org/officeDocument/2006/relationships/image" Target="../media/image46.jpg"/><Relationship Id="rId42" Type="http://schemas.openxmlformats.org/officeDocument/2006/relationships/image" Target="../media/image67.jpeg"/><Relationship Id="rId47" Type="http://schemas.openxmlformats.org/officeDocument/2006/relationships/image" Target="../media/image72.jpeg"/><Relationship Id="rId63" Type="http://schemas.openxmlformats.org/officeDocument/2006/relationships/image" Target="../media/image88.png"/><Relationship Id="rId68" Type="http://schemas.openxmlformats.org/officeDocument/2006/relationships/image" Target="../media/image93.jpeg"/><Relationship Id="rId16" Type="http://schemas.openxmlformats.org/officeDocument/2006/relationships/image" Target="../media/image41.jpeg"/><Relationship Id="rId11" Type="http://schemas.openxmlformats.org/officeDocument/2006/relationships/image" Target="../media/image36.jpeg"/><Relationship Id="rId24" Type="http://schemas.openxmlformats.org/officeDocument/2006/relationships/image" Target="../media/image49.jpg"/><Relationship Id="rId32" Type="http://schemas.openxmlformats.org/officeDocument/2006/relationships/image" Target="../media/image57.jpeg"/><Relationship Id="rId37" Type="http://schemas.openxmlformats.org/officeDocument/2006/relationships/image" Target="../media/image62.jpeg"/><Relationship Id="rId40" Type="http://schemas.openxmlformats.org/officeDocument/2006/relationships/image" Target="../media/image65.jpeg"/><Relationship Id="rId45" Type="http://schemas.openxmlformats.org/officeDocument/2006/relationships/image" Target="../media/image70.jpeg"/><Relationship Id="rId53" Type="http://schemas.openxmlformats.org/officeDocument/2006/relationships/image" Target="../media/image78.jpeg"/><Relationship Id="rId58" Type="http://schemas.openxmlformats.org/officeDocument/2006/relationships/image" Target="../media/image83.jpg"/><Relationship Id="rId66" Type="http://schemas.openxmlformats.org/officeDocument/2006/relationships/image" Target="../media/image91.jpg"/><Relationship Id="rId74" Type="http://schemas.openxmlformats.org/officeDocument/2006/relationships/image" Target="../media/image99.jpeg"/><Relationship Id="rId5" Type="http://schemas.openxmlformats.org/officeDocument/2006/relationships/image" Target="../media/image30.jpg"/><Relationship Id="rId61" Type="http://schemas.openxmlformats.org/officeDocument/2006/relationships/image" Target="../media/image86.png"/><Relationship Id="rId19" Type="http://schemas.openxmlformats.org/officeDocument/2006/relationships/image" Target="../media/image44.jpeg"/><Relationship Id="rId14" Type="http://schemas.openxmlformats.org/officeDocument/2006/relationships/image" Target="../media/image39.jpg"/><Relationship Id="rId22" Type="http://schemas.openxmlformats.org/officeDocument/2006/relationships/image" Target="../media/image47.jpeg"/><Relationship Id="rId27" Type="http://schemas.openxmlformats.org/officeDocument/2006/relationships/image" Target="../media/image52.jpeg"/><Relationship Id="rId30" Type="http://schemas.openxmlformats.org/officeDocument/2006/relationships/image" Target="../media/image55.jpeg"/><Relationship Id="rId35" Type="http://schemas.openxmlformats.org/officeDocument/2006/relationships/image" Target="../media/image60.jpeg"/><Relationship Id="rId43" Type="http://schemas.openxmlformats.org/officeDocument/2006/relationships/image" Target="../media/image68.jpeg"/><Relationship Id="rId48" Type="http://schemas.openxmlformats.org/officeDocument/2006/relationships/image" Target="../media/image73.jpeg"/><Relationship Id="rId56" Type="http://schemas.openxmlformats.org/officeDocument/2006/relationships/image" Target="../media/image81.jpeg"/><Relationship Id="rId64" Type="http://schemas.openxmlformats.org/officeDocument/2006/relationships/image" Target="../media/image89.jpeg"/><Relationship Id="rId69" Type="http://schemas.openxmlformats.org/officeDocument/2006/relationships/image" Target="../media/image94.jpeg"/><Relationship Id="rId77" Type="http://schemas.openxmlformats.org/officeDocument/2006/relationships/image" Target="../media/image102.jpeg"/><Relationship Id="rId8" Type="http://schemas.openxmlformats.org/officeDocument/2006/relationships/image" Target="../media/image33.jpeg"/><Relationship Id="rId51" Type="http://schemas.openxmlformats.org/officeDocument/2006/relationships/image" Target="../media/image76.jpeg"/><Relationship Id="rId72" Type="http://schemas.openxmlformats.org/officeDocument/2006/relationships/image" Target="../media/image97.jpeg"/><Relationship Id="rId3" Type="http://schemas.openxmlformats.org/officeDocument/2006/relationships/image" Target="../media/image28.jpeg"/><Relationship Id="rId12" Type="http://schemas.openxmlformats.org/officeDocument/2006/relationships/image" Target="../media/image37.jpeg"/><Relationship Id="rId17" Type="http://schemas.openxmlformats.org/officeDocument/2006/relationships/image" Target="../media/image42.jpg"/><Relationship Id="rId25" Type="http://schemas.openxmlformats.org/officeDocument/2006/relationships/image" Target="../media/image50.png"/><Relationship Id="rId33" Type="http://schemas.openxmlformats.org/officeDocument/2006/relationships/image" Target="../media/image58.jpeg"/><Relationship Id="rId38" Type="http://schemas.openxmlformats.org/officeDocument/2006/relationships/image" Target="../media/image63.jpeg"/><Relationship Id="rId46" Type="http://schemas.openxmlformats.org/officeDocument/2006/relationships/image" Target="../media/image71.jpeg"/><Relationship Id="rId59" Type="http://schemas.openxmlformats.org/officeDocument/2006/relationships/image" Target="../media/image84.jpeg"/><Relationship Id="rId67" Type="http://schemas.openxmlformats.org/officeDocument/2006/relationships/image" Target="../media/image92.jpeg"/><Relationship Id="rId20" Type="http://schemas.openxmlformats.org/officeDocument/2006/relationships/image" Target="../media/image45.jpeg"/><Relationship Id="rId41" Type="http://schemas.openxmlformats.org/officeDocument/2006/relationships/image" Target="../media/image66.jpg"/><Relationship Id="rId54" Type="http://schemas.openxmlformats.org/officeDocument/2006/relationships/image" Target="../media/image79.jpeg"/><Relationship Id="rId62" Type="http://schemas.openxmlformats.org/officeDocument/2006/relationships/image" Target="../media/image87.png"/><Relationship Id="rId70" Type="http://schemas.openxmlformats.org/officeDocument/2006/relationships/image" Target="../media/image95.jpeg"/><Relationship Id="rId75" Type="http://schemas.openxmlformats.org/officeDocument/2006/relationships/image" Target="../media/image100.gif"/><Relationship Id="rId1" Type="http://schemas.openxmlformats.org/officeDocument/2006/relationships/slideLayout" Target="../slideLayouts/slideLayout7.xml"/><Relationship Id="rId6" Type="http://schemas.openxmlformats.org/officeDocument/2006/relationships/image" Target="../media/image31.jpeg"/><Relationship Id="rId15" Type="http://schemas.openxmlformats.org/officeDocument/2006/relationships/image" Target="../media/image40.jpeg"/><Relationship Id="rId23" Type="http://schemas.openxmlformats.org/officeDocument/2006/relationships/image" Target="../media/image48.jpeg"/><Relationship Id="rId28" Type="http://schemas.openxmlformats.org/officeDocument/2006/relationships/image" Target="../media/image53.jpeg"/><Relationship Id="rId36" Type="http://schemas.openxmlformats.org/officeDocument/2006/relationships/image" Target="../media/image61.jpeg"/><Relationship Id="rId49" Type="http://schemas.openxmlformats.org/officeDocument/2006/relationships/image" Target="../media/image74.jpg"/><Relationship Id="rId57" Type="http://schemas.openxmlformats.org/officeDocument/2006/relationships/image" Target="../media/image82.jpeg"/><Relationship Id="rId10" Type="http://schemas.openxmlformats.org/officeDocument/2006/relationships/image" Target="../media/image35.jpeg"/><Relationship Id="rId31" Type="http://schemas.openxmlformats.org/officeDocument/2006/relationships/image" Target="../media/image56.jpeg"/><Relationship Id="rId44" Type="http://schemas.openxmlformats.org/officeDocument/2006/relationships/image" Target="../media/image69.jpeg"/><Relationship Id="rId52" Type="http://schemas.openxmlformats.org/officeDocument/2006/relationships/image" Target="../media/image77.jpeg"/><Relationship Id="rId60" Type="http://schemas.openxmlformats.org/officeDocument/2006/relationships/image" Target="../media/image85.png"/><Relationship Id="rId65" Type="http://schemas.openxmlformats.org/officeDocument/2006/relationships/image" Target="../media/image90.jpeg"/><Relationship Id="rId73" Type="http://schemas.openxmlformats.org/officeDocument/2006/relationships/image" Target="../media/image98.jpeg"/><Relationship Id="rId4" Type="http://schemas.openxmlformats.org/officeDocument/2006/relationships/image" Target="../media/image29.jpeg"/><Relationship Id="rId9" Type="http://schemas.openxmlformats.org/officeDocument/2006/relationships/image" Target="../media/image34.jpeg"/><Relationship Id="rId13" Type="http://schemas.openxmlformats.org/officeDocument/2006/relationships/image" Target="../media/image38.jpeg"/><Relationship Id="rId18" Type="http://schemas.openxmlformats.org/officeDocument/2006/relationships/image" Target="../media/image43.jpeg"/><Relationship Id="rId39" Type="http://schemas.openxmlformats.org/officeDocument/2006/relationships/image" Target="../media/image64.jpeg"/><Relationship Id="rId34" Type="http://schemas.openxmlformats.org/officeDocument/2006/relationships/image" Target="../media/image59.jpeg"/><Relationship Id="rId50" Type="http://schemas.openxmlformats.org/officeDocument/2006/relationships/image" Target="../media/image75.jpg"/><Relationship Id="rId55" Type="http://schemas.openxmlformats.org/officeDocument/2006/relationships/image" Target="../media/image80.jpeg"/><Relationship Id="rId76" Type="http://schemas.openxmlformats.org/officeDocument/2006/relationships/image" Target="../media/image101.jpeg"/><Relationship Id="rId7" Type="http://schemas.openxmlformats.org/officeDocument/2006/relationships/image" Target="../media/image32.jpeg"/><Relationship Id="rId71" Type="http://schemas.openxmlformats.org/officeDocument/2006/relationships/image" Target="../media/image96.jpg"/><Relationship Id="rId2" Type="http://schemas.openxmlformats.org/officeDocument/2006/relationships/notesSlide" Target="../notesSlides/notesSlide41.xml"/><Relationship Id="rId29" Type="http://schemas.openxmlformats.org/officeDocument/2006/relationships/image" Target="../media/image54.jpeg"/></Relationships>
</file>

<file path=ppt/slides/_rels/slide42.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104.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06.jpg"/></Relationships>
</file>

<file path=ppt/slides/_rels/slide46.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09.jpeg"/></Relationships>
</file>

<file path=ppt/slides/_rels/slide48.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title" idx="4294967295"/>
          </p:nvPr>
        </p:nvSpPr>
        <p:spPr bwMode="auto">
          <a:xfrm>
            <a:off x="3124200" y="6400800"/>
            <a:ext cx="2895600" cy="457200"/>
          </a:xfrm>
          <a:prstGeom prst="rect">
            <a:avLst/>
          </a:prstGeom>
          <a:noFill/>
          <a:ln w="9525">
            <a:noFill/>
            <a:prstDash/>
            <a:miter lim="800000"/>
            <a:headEnd/>
            <a:tailEnd/>
          </a:ln>
          <a:effectLst/>
        </p:spPr>
        <p:txBody>
          <a:bodyPr rot="0" spcFirstLastPara="0" vertOverflow="overflow" horzOverflow="overflow" vert="horz" wrap="none" lIns="92075" tIns="46038" rIns="92075" bIns="46038"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err="1">
                <a:ln>
                  <a:noFill/>
                </a:ln>
                <a:solidFill>
                  <a:schemeClr val="tx1"/>
                </a:solidFill>
                <a:effectLst/>
                <a:uLnTx/>
                <a:uFillTx/>
                <a:latin typeface="Calibri" pitchFamily="34" charset="0"/>
                <a:ea typeface="+mn-ea"/>
                <a:cs typeface="+mn-cs"/>
              </a:rPr>
              <a:t>Dr.</a:t>
            </a:r>
            <a:r>
              <a:rPr kumimoji="0" lang="en-GB" sz="1400" b="1" i="0" u="none" strike="noStrike" kern="1200" cap="none" spc="0" normalizeH="0" baseline="0" noProof="0" dirty="0">
                <a:ln>
                  <a:noFill/>
                </a:ln>
                <a:solidFill>
                  <a:schemeClr val="tx1"/>
                </a:solidFill>
                <a:effectLst/>
                <a:uLnTx/>
                <a:uFillTx/>
                <a:latin typeface="Calibri" pitchFamily="34" charset="0"/>
                <a:ea typeface="+mn-ea"/>
                <a:cs typeface="+mn-cs"/>
              </a:rPr>
              <a:t> med, </a:t>
            </a:r>
            <a:r>
              <a:rPr kumimoji="0" lang="en-GB" sz="1400" b="1" i="0" u="none" strike="noStrike" kern="1200" cap="none" spc="0" normalizeH="0" baseline="0" noProof="0" dirty="0" err="1">
                <a:ln>
                  <a:noFill/>
                </a:ln>
                <a:solidFill>
                  <a:schemeClr val="tx1"/>
                </a:solidFill>
                <a:effectLst/>
                <a:uLnTx/>
                <a:uFillTx/>
                <a:latin typeface="Calibri" pitchFamily="34" charset="0"/>
                <a:ea typeface="+mn-ea"/>
                <a:cs typeface="+mn-cs"/>
              </a:rPr>
              <a:t>Dr.</a:t>
            </a:r>
            <a:r>
              <a:rPr kumimoji="0" lang="en-GB" sz="1400" b="1" i="0" u="none" strike="noStrike" kern="1200" cap="none" spc="0" normalizeH="0" baseline="0" noProof="0" dirty="0">
                <a:ln>
                  <a:noFill/>
                </a:ln>
                <a:solidFill>
                  <a:schemeClr val="tx1"/>
                </a:solidFill>
                <a:effectLst/>
                <a:uLnTx/>
                <a:uFillTx/>
                <a:latin typeface="Calibri" pitchFamily="34" charset="0"/>
                <a:ea typeface="+mn-ea"/>
                <a:cs typeface="+mn-cs"/>
              </a:rPr>
              <a:t> psychol. Evelin G. Lindner</a:t>
            </a:r>
          </a:p>
        </p:txBody>
      </p:sp>
      <p:pic>
        <p:nvPicPr>
          <p:cNvPr id="26630" name="Picture 7"/>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p:blipFill>
        <p:spPr>
          <a:xfrm>
            <a:off x="0" y="-23083"/>
            <a:ext cx="9162588" cy="6871941"/>
          </a:xfrm>
          <a:noFill/>
        </p:spPr>
      </p:pic>
    </p:spTree>
    <p:extLst>
      <p:ext uri="{BB962C8B-B14F-4D97-AF65-F5344CB8AC3E}">
        <p14:creationId xmlns:p14="http://schemas.microsoft.com/office/powerpoint/2010/main" val="11711586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72" y="0"/>
            <a:ext cx="8095276" cy="4470391"/>
          </a:xfrm>
          <a:prstGeom prst="rect">
            <a:avLst/>
          </a:prstGeom>
        </p:spPr>
      </p:pic>
      <p:sp>
        <p:nvSpPr>
          <p:cNvPr id="4" name="Footer Placeholder 3"/>
          <p:cNvSpPr>
            <a:spLocks noGrp="1"/>
          </p:cNvSpPr>
          <p:nvPr>
            <p:ph type="ftr" sz="quarter" idx="11"/>
          </p:nvPr>
        </p:nvSpPr>
        <p:spPr/>
        <p:txBody>
          <a:bodyPr/>
          <a:lstStyle/>
          <a:p>
            <a:pPr>
              <a:defRPr/>
            </a:pPr>
            <a:r>
              <a:rPr lang="en-GB" sz="1200" b="0" dirty="0" err="1">
                <a:solidFill>
                  <a:srgbClr val="FFFFFF">
                    <a:lumMod val="50000"/>
                  </a:srgbClr>
                </a:solidFill>
              </a:rPr>
              <a:t>Dr.</a:t>
            </a:r>
            <a:r>
              <a:rPr lang="en-GB" sz="1200" b="0" dirty="0">
                <a:solidFill>
                  <a:srgbClr val="FFFFFF">
                    <a:lumMod val="50000"/>
                  </a:srgbClr>
                </a:solidFill>
              </a:rPr>
              <a:t> med, </a:t>
            </a:r>
            <a:r>
              <a:rPr lang="en-GB" sz="1200" b="0" dirty="0" err="1">
                <a:solidFill>
                  <a:srgbClr val="FFFFFF">
                    <a:lumMod val="50000"/>
                  </a:srgbClr>
                </a:solidFill>
              </a:rPr>
              <a:t>Dr.</a:t>
            </a:r>
            <a:r>
              <a:rPr lang="en-GB" sz="1200" b="0" dirty="0">
                <a:solidFill>
                  <a:srgbClr val="FFFFFF">
                    <a:lumMod val="50000"/>
                  </a:srgbClr>
                </a:solidFill>
              </a:rPr>
              <a:t> psychol. Evelin G. Lindner</a:t>
            </a:r>
          </a:p>
        </p:txBody>
      </p:sp>
      <p:sp>
        <p:nvSpPr>
          <p:cNvPr id="2" name="Rectangle 1"/>
          <p:cNvSpPr/>
          <p:nvPr/>
        </p:nvSpPr>
        <p:spPr>
          <a:xfrm>
            <a:off x="476672" y="4725144"/>
            <a:ext cx="8190656" cy="1200329"/>
          </a:xfrm>
          <a:prstGeom prst="rect">
            <a:avLst/>
          </a:prstGeom>
        </p:spPr>
        <p:txBody>
          <a:bodyPr wrap="square">
            <a:spAutoFit/>
          </a:bodyPr>
          <a:lstStyle/>
          <a:p>
            <a:pPr algn="ctr"/>
            <a:r>
              <a:rPr lang="en-US">
                <a:solidFill>
                  <a:srgbClr val="FFFFFF"/>
                </a:solidFill>
                <a:effectLst>
                  <a:outerShdw blurRad="38100" dist="38100" dir="2700000" algn="tl">
                    <a:srgbClr val="000000">
                      <a:alpha val="43137"/>
                    </a:srgbClr>
                  </a:outerShdw>
                </a:effectLst>
                <a:latin typeface="Calibri" panose="020F0502020204030204" pitchFamily="34" charset="0"/>
              </a:rPr>
              <a:t>36th </a:t>
            </a:r>
            <a:r>
              <a:rPr lang="en-US" dirty="0">
                <a:solidFill>
                  <a:srgbClr val="FFFFFF"/>
                </a:solidFill>
                <a:effectLst>
                  <a:outerShdw blurRad="38100" dist="38100" dir="2700000" algn="tl">
                    <a:srgbClr val="000000">
                      <a:alpha val="43137"/>
                    </a:srgbClr>
                  </a:outerShdw>
                </a:effectLst>
                <a:latin typeface="Calibri" panose="020F0502020204030204" pitchFamily="34" charset="0"/>
              </a:rPr>
              <a:t>Annual Dignity Conference</a:t>
            </a:r>
            <a:br>
              <a:rPr lang="en-US" dirty="0">
                <a:solidFill>
                  <a:srgbClr val="FFFFFF"/>
                </a:solidFill>
                <a:effectLst>
                  <a:outerShdw blurRad="38100" dist="38100" dir="2700000" algn="tl">
                    <a:srgbClr val="000000">
                      <a:alpha val="43137"/>
                    </a:srgbClr>
                  </a:outerShdw>
                </a:effectLst>
                <a:latin typeface="Calibri" panose="020F0502020204030204" pitchFamily="34" charset="0"/>
              </a:rPr>
            </a:br>
            <a:r>
              <a:rPr lang="en-US" dirty="0">
                <a:solidFill>
                  <a:srgbClr val="FFFFFF"/>
                </a:solidFill>
                <a:effectLst>
                  <a:outerShdw blurRad="38100" dist="38100" dir="2700000" algn="tl">
                    <a:srgbClr val="000000">
                      <a:alpha val="43137"/>
                    </a:srgbClr>
                  </a:outerShdw>
                </a:effectLst>
                <a:latin typeface="Calibri" panose="020F0502020204030204" pitchFamily="34" charset="0"/>
              </a:rPr>
              <a:t>Workshop on Transforming Humiliation and Violent Conflict</a:t>
            </a:r>
            <a:br>
              <a:rPr lang="en-US">
                <a:solidFill>
                  <a:srgbClr val="FFFFFF"/>
                </a:solidFill>
                <a:effectLst>
                  <a:outerShdw blurRad="38100" dist="38100" dir="2700000" algn="tl">
                    <a:srgbClr val="000000">
                      <a:alpha val="43137"/>
                    </a:srgbClr>
                  </a:outerShdw>
                </a:effectLst>
                <a:latin typeface="Calibri" panose="020F0502020204030204" pitchFamily="34" charset="0"/>
              </a:rPr>
            </a:br>
            <a:r>
              <a:rPr lang="en-US">
                <a:solidFill>
                  <a:srgbClr val="FFFFFF"/>
                </a:solidFill>
                <a:effectLst>
                  <a:outerShdw blurRad="38100" dist="38100" dir="2700000" algn="tl">
                    <a:srgbClr val="000000">
                      <a:alpha val="43137"/>
                    </a:srgbClr>
                  </a:outerShdw>
                </a:effectLst>
                <a:latin typeface="Calibri" panose="020F0502020204030204" pitchFamily="34" charset="0"/>
              </a:rPr>
              <a:t>“</a:t>
            </a:r>
            <a:r>
              <a:rPr lang="en-GB">
                <a:solidFill>
                  <a:srgbClr val="FFFFFF"/>
                </a:solidFill>
                <a:effectLst>
                  <a:outerShdw blurRad="38100" dist="38100" dir="2700000" algn="tl">
                    <a:srgbClr val="000000">
                      <a:alpha val="43137"/>
                    </a:srgbClr>
                  </a:outerShdw>
                </a:effectLst>
                <a:latin typeface="Calibri" pitchFamily="34" charset="0"/>
              </a:rPr>
              <a:t>Toward a New Global Normal: Dignity Through Solidarity!”</a:t>
            </a:r>
            <a:br>
              <a:rPr lang="en-US" dirty="0">
                <a:solidFill>
                  <a:srgbClr val="FFFFFF"/>
                </a:solidFill>
                <a:effectLst>
                  <a:outerShdw blurRad="38100" dist="38100" dir="2700000" algn="tl">
                    <a:srgbClr val="000000">
                      <a:alpha val="43137"/>
                    </a:srgbClr>
                  </a:outerShdw>
                </a:effectLst>
                <a:latin typeface="Calibri" panose="020F0502020204030204" pitchFamily="34" charset="0"/>
              </a:rPr>
            </a:br>
            <a:r>
              <a:rPr lang="en-US" dirty="0">
                <a:solidFill>
                  <a:srgbClr val="FFFFFF"/>
                </a:solidFill>
                <a:effectLst>
                  <a:outerShdw blurRad="38100" dist="38100" dir="2700000" algn="tl">
                    <a:srgbClr val="000000">
                      <a:alpha val="43137"/>
                    </a:srgbClr>
                  </a:outerShdw>
                </a:effectLst>
                <a:latin typeface="Calibri" panose="020F0502020204030204" pitchFamily="34" charset="0"/>
              </a:rPr>
              <a:t>Virtual, in partnership with Columbia University, New York City, </a:t>
            </a:r>
            <a:r>
              <a:rPr lang="en-US">
                <a:solidFill>
                  <a:srgbClr val="FFFFFF"/>
                </a:solidFill>
                <a:effectLst>
                  <a:outerShdw blurRad="38100" dist="38100" dir="2700000" algn="tl">
                    <a:srgbClr val="000000">
                      <a:alpha val="43137"/>
                    </a:srgbClr>
                  </a:outerShdw>
                </a:effectLst>
                <a:latin typeface="Calibri" panose="020F0502020204030204" pitchFamily="34" charset="0"/>
              </a:rPr>
              <a:t>December 2021</a:t>
            </a:r>
            <a:endParaRPr lang="en-US"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0865221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43" name="Text Box 3"/>
          <p:cNvSpPr txBox="1">
            <a:spLocks noChangeArrowheads="1"/>
          </p:cNvSpPr>
          <p:nvPr/>
        </p:nvSpPr>
        <p:spPr bwMode="auto">
          <a:xfrm>
            <a:off x="1811994" y="1519958"/>
            <a:ext cx="186013" cy="770084"/>
          </a:xfrm>
          <a:prstGeom prst="rect">
            <a:avLst/>
          </a:prstGeom>
          <a:noFill/>
          <a:ln w="9525">
            <a:noFill/>
            <a:miter lim="800000"/>
            <a:headEnd/>
            <a:tailEnd/>
          </a:ln>
          <a:effectLst/>
        </p:spPr>
        <p:txBody>
          <a:bodyPr wrap="none" lIns="92075" tIns="46038" rIns="92075" bIns="46038" anchor="ctr">
            <a:spAutoFit/>
          </a:bodyPr>
          <a:lstStyle/>
          <a:p>
            <a:pPr algn="ctr">
              <a:defRPr/>
            </a:pPr>
            <a:endParaRPr lang="nb-NO" sz="4400" dirty="0">
              <a:solidFill>
                <a:schemeClr val="bg1"/>
              </a:solidFill>
              <a:effectLst>
                <a:outerShdw blurRad="38100" dist="38100" dir="2700000" algn="tl">
                  <a:srgbClr val="000000"/>
                </a:outerShdw>
              </a:effectLst>
              <a:latin typeface="Calibri" pitchFamily="34" charset="0"/>
            </a:endParaRPr>
          </a:p>
        </p:txBody>
      </p:sp>
      <p:sp>
        <p:nvSpPr>
          <p:cNvPr id="3" name="Footer Placeholder 2"/>
          <p:cNvSpPr>
            <a:spLocks noGrp="1"/>
          </p:cNvSpPr>
          <p:nvPr>
            <p:ph type="ftr" sz="quarter" idx="11"/>
          </p:nvPr>
        </p:nvSpPr>
        <p:spPr/>
        <p:txBody>
          <a:bodyPr/>
          <a:lstStyle/>
          <a:p>
            <a:pPr>
              <a:defRPr/>
            </a:pPr>
            <a:r>
              <a:rPr lang="en-GB" dirty="0" err="1"/>
              <a:t>Dr.</a:t>
            </a:r>
            <a:r>
              <a:rPr lang="en-GB" dirty="0"/>
              <a:t> med, </a:t>
            </a:r>
            <a:r>
              <a:rPr lang="en-GB" dirty="0" err="1"/>
              <a:t>Dr.</a:t>
            </a:r>
            <a:r>
              <a:rPr lang="en-GB" dirty="0"/>
              <a:t> psychol. Evelin G. Lindner</a:t>
            </a:r>
          </a:p>
        </p:txBody>
      </p:sp>
      <p:pic>
        <p:nvPicPr>
          <p:cNvPr id="26630" name="Picture 7"/>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p:blipFill>
        <p:spPr>
          <a:xfrm>
            <a:off x="0" y="-23083"/>
            <a:ext cx="9162588" cy="6871941"/>
          </a:xfrm>
          <a:noFill/>
        </p:spPr>
      </p:pic>
    </p:spTree>
    <p:extLst>
      <p:ext uri="{BB962C8B-B14F-4D97-AF65-F5344CB8AC3E}">
        <p14:creationId xmlns:p14="http://schemas.microsoft.com/office/powerpoint/2010/main" val="2601981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by-sa"/>
          <p:cNvPicPr/>
          <p:nvPr/>
        </p:nvPicPr>
        <p:blipFill>
          <a:blip r:embed="rId3">
            <a:extLst>
              <a:ext uri="{28A0092B-C50C-407E-A947-70E740481C1C}">
                <a14:useLocalDpi xmlns:a14="http://schemas.microsoft.com/office/drawing/2010/main" val="0"/>
              </a:ext>
            </a:extLst>
          </a:blip>
          <a:srcRect/>
          <a:stretch>
            <a:fillRect/>
          </a:stretch>
        </p:blipFill>
        <p:spPr bwMode="auto">
          <a:xfrm>
            <a:off x="4267201" y="6525344"/>
            <a:ext cx="609600" cy="219075"/>
          </a:xfrm>
          <a:prstGeom prst="rect">
            <a:avLst/>
          </a:prstGeom>
          <a:noFill/>
          <a:ln>
            <a:noFill/>
          </a:ln>
        </p:spPr>
      </p:pic>
      <p:sp>
        <p:nvSpPr>
          <p:cNvPr id="3" name="Title 2">
            <a:extLst>
              <a:ext uri="{FF2B5EF4-FFF2-40B4-BE49-F238E27FC236}">
                <a16:creationId xmlns:a16="http://schemas.microsoft.com/office/drawing/2014/main" id="{CB2ACDBA-0888-E0F5-48F2-92EA6F82FAC6}"/>
              </a:ext>
            </a:extLst>
          </p:cNvPr>
          <p:cNvSpPr>
            <a:spLocks noGrp="1"/>
          </p:cNvSpPr>
          <p:nvPr>
            <p:ph type="title"/>
          </p:nvPr>
        </p:nvSpPr>
        <p:spPr>
          <a:xfrm>
            <a:off x="152400" y="4005064"/>
            <a:ext cx="8839200" cy="1143000"/>
          </a:xfrm>
        </p:spPr>
        <p:txBody>
          <a:bodyPr/>
          <a:lstStyle/>
          <a:p>
            <a:pPr algn="ctr"/>
            <a:r>
              <a:rPr lang="en-US" sz="4800" b="1" dirty="0" err="1">
                <a:solidFill>
                  <a:schemeClr val="tx1"/>
                </a:solidFill>
                <a:effectLst>
                  <a:outerShdw blurRad="38100" dist="38100" dir="2700000" algn="tl">
                    <a:srgbClr val="000000">
                      <a:alpha val="43137"/>
                    </a:srgbClr>
                  </a:outerShdw>
                </a:effectLst>
              </a:rPr>
              <a:t>Partie</a:t>
            </a:r>
            <a:r>
              <a:rPr lang="en-US" sz="4800" b="1" dirty="0">
                <a:solidFill>
                  <a:schemeClr val="tx1"/>
                </a:solidFill>
                <a:effectLst>
                  <a:outerShdw blurRad="38100" dist="38100" dir="2700000" algn="tl">
                    <a:srgbClr val="000000">
                      <a:alpha val="43137"/>
                    </a:srgbClr>
                  </a:outerShdw>
                </a:effectLst>
              </a:rPr>
              <a:t> Un : </a:t>
            </a:r>
            <a:r>
              <a:rPr lang="en-US" sz="4800" b="1" dirty="0" err="1">
                <a:solidFill>
                  <a:schemeClr val="tx1"/>
                </a:solidFill>
                <a:effectLst>
                  <a:outerShdw blurRad="38100" dist="38100" dir="2700000" algn="tl">
                    <a:srgbClr val="000000">
                      <a:alpha val="43137"/>
                    </a:srgbClr>
                  </a:outerShdw>
                </a:effectLst>
              </a:rPr>
              <a:t>Expérience</a:t>
            </a:r>
            <a:r>
              <a:rPr lang="en-US" sz="4800" b="1" dirty="0">
                <a:solidFill>
                  <a:schemeClr val="tx1"/>
                </a:solidFill>
                <a:effectLst>
                  <a:outerShdw blurRad="38100" dist="38100" dir="2700000" algn="tl">
                    <a:srgbClr val="000000">
                      <a:alpha val="43137"/>
                    </a:srgbClr>
                  </a:outerShdw>
                </a:effectLst>
              </a:rPr>
              <a:t> </a:t>
            </a:r>
            <a:r>
              <a:rPr lang="en-US" sz="4800" b="1" dirty="0" err="1">
                <a:solidFill>
                  <a:schemeClr val="tx1"/>
                </a:solidFill>
                <a:effectLst>
                  <a:outerShdw blurRad="38100" dist="38100" dir="2700000" algn="tl">
                    <a:srgbClr val="000000">
                      <a:alpha val="43137"/>
                    </a:srgbClr>
                  </a:outerShdw>
                </a:effectLst>
              </a:rPr>
              <a:t>clinique</a:t>
            </a:r>
            <a:endParaRPr lang="en-US" sz="4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96926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by-sa"/>
          <p:cNvPicPr/>
          <p:nvPr/>
        </p:nvPicPr>
        <p:blipFill>
          <a:blip r:embed="rId3">
            <a:extLst>
              <a:ext uri="{28A0092B-C50C-407E-A947-70E740481C1C}">
                <a14:useLocalDpi xmlns:a14="http://schemas.microsoft.com/office/drawing/2010/main" val="0"/>
              </a:ext>
            </a:extLst>
          </a:blip>
          <a:srcRect/>
          <a:stretch>
            <a:fillRect/>
          </a:stretch>
        </p:blipFill>
        <p:spPr bwMode="auto">
          <a:xfrm>
            <a:off x="4267201" y="6525344"/>
            <a:ext cx="609600" cy="219075"/>
          </a:xfrm>
          <a:prstGeom prst="rect">
            <a:avLst/>
          </a:prstGeom>
          <a:noFill/>
          <a:ln>
            <a:noFill/>
          </a:ln>
        </p:spPr>
      </p:pic>
      <p:sp>
        <p:nvSpPr>
          <p:cNvPr id="3" name="Title 2">
            <a:extLst>
              <a:ext uri="{FF2B5EF4-FFF2-40B4-BE49-F238E27FC236}">
                <a16:creationId xmlns:a16="http://schemas.microsoft.com/office/drawing/2014/main" id="{CB2ACDBA-0888-E0F5-48F2-92EA6F82FAC6}"/>
              </a:ext>
            </a:extLst>
          </p:cNvPr>
          <p:cNvSpPr>
            <a:spLocks noGrp="1"/>
          </p:cNvSpPr>
          <p:nvPr>
            <p:ph type="title"/>
          </p:nvPr>
        </p:nvSpPr>
        <p:spPr>
          <a:xfrm>
            <a:off x="152400" y="4005064"/>
            <a:ext cx="8839200" cy="1143000"/>
          </a:xfrm>
        </p:spPr>
        <p:txBody>
          <a:bodyPr/>
          <a:lstStyle/>
          <a:p>
            <a:pPr algn="ctr"/>
            <a:r>
              <a:rPr lang="en-US" sz="4800" b="1" dirty="0" err="1">
                <a:solidFill>
                  <a:schemeClr val="tx1"/>
                </a:solidFill>
                <a:effectLst>
                  <a:outerShdw blurRad="38100" dist="38100" dir="2700000" algn="tl">
                    <a:srgbClr val="000000">
                      <a:alpha val="43137"/>
                    </a:srgbClr>
                  </a:outerShdw>
                </a:effectLst>
              </a:rPr>
              <a:t>Assassinat</a:t>
            </a:r>
            <a:r>
              <a:rPr lang="en-US" sz="4800" b="1" dirty="0">
                <a:solidFill>
                  <a:schemeClr val="tx1"/>
                </a:solidFill>
                <a:effectLst>
                  <a:outerShdw blurRad="38100" dist="38100" dir="2700000" algn="tl">
                    <a:srgbClr val="000000">
                      <a:alpha val="43137"/>
                    </a:srgbClr>
                  </a:outerShdw>
                </a:effectLst>
              </a:rPr>
              <a:t> </a:t>
            </a:r>
            <a:r>
              <a:rPr lang="en-US" sz="4800" b="1" dirty="0" err="1">
                <a:solidFill>
                  <a:schemeClr val="tx1"/>
                </a:solidFill>
                <a:effectLst>
                  <a:outerShdw blurRad="38100" dist="38100" dir="2700000" algn="tl">
                    <a:srgbClr val="000000">
                      <a:alpha val="43137"/>
                    </a:srgbClr>
                  </a:outerShdw>
                </a:effectLst>
              </a:rPr>
              <a:t>d’honneur</a:t>
            </a:r>
            <a:r>
              <a:rPr lang="en-US" sz="4800" b="1" dirty="0">
                <a:solidFill>
                  <a:schemeClr val="tx1"/>
                </a:solidFill>
                <a:effectLst>
                  <a:outerShdw blurRad="38100" dist="38100" dir="2700000" algn="tl">
                    <a:srgbClr val="000000">
                      <a:alpha val="43137"/>
                    </a:srgbClr>
                  </a:outerShdw>
                </a:effectLst>
              </a:rPr>
              <a:t> / femicide</a:t>
            </a:r>
          </a:p>
        </p:txBody>
      </p:sp>
    </p:spTree>
    <p:extLst>
      <p:ext uri="{BB962C8B-B14F-4D97-AF65-F5344CB8AC3E}">
        <p14:creationId xmlns:p14="http://schemas.microsoft.com/office/powerpoint/2010/main" val="2477622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43" name="Text Box 3"/>
          <p:cNvSpPr txBox="1">
            <a:spLocks noChangeArrowheads="1"/>
          </p:cNvSpPr>
          <p:nvPr/>
        </p:nvSpPr>
        <p:spPr bwMode="auto">
          <a:xfrm>
            <a:off x="1811994" y="1519958"/>
            <a:ext cx="186013" cy="770084"/>
          </a:xfrm>
          <a:prstGeom prst="rect">
            <a:avLst/>
          </a:prstGeom>
          <a:noFill/>
          <a:ln w="9525">
            <a:noFill/>
            <a:miter lim="800000"/>
            <a:headEnd/>
            <a:tailEnd/>
          </a:ln>
          <a:effectLst/>
        </p:spPr>
        <p:txBody>
          <a:bodyPr wrap="none" lIns="92075" tIns="46038" rIns="92075" bIns="46038" anchor="ctr">
            <a:spAutoFit/>
          </a:bodyPr>
          <a:lstStyle/>
          <a:p>
            <a:pPr algn="ctr">
              <a:defRPr/>
            </a:pPr>
            <a:endParaRPr lang="nb-NO" sz="4400" dirty="0">
              <a:solidFill>
                <a:schemeClr val="bg1"/>
              </a:solidFill>
              <a:effectLst>
                <a:outerShdw blurRad="38100" dist="38100" dir="2700000" algn="tl">
                  <a:srgbClr val="000000"/>
                </a:outerShdw>
              </a:effectLst>
              <a:latin typeface="Calibri" pitchFamily="34" charset="0"/>
            </a:endParaRPr>
          </a:p>
        </p:txBody>
      </p:sp>
      <p:sp>
        <p:nvSpPr>
          <p:cNvPr id="3" name="Footer Placeholder 2"/>
          <p:cNvSpPr>
            <a:spLocks noGrp="1"/>
          </p:cNvSpPr>
          <p:nvPr>
            <p:ph type="ftr" sz="quarter" idx="11"/>
          </p:nvPr>
        </p:nvSpPr>
        <p:spPr/>
        <p:txBody>
          <a:bodyPr/>
          <a:lstStyle/>
          <a:p>
            <a:pPr>
              <a:defRPr/>
            </a:pPr>
            <a:r>
              <a:rPr lang="en-GB" dirty="0" err="1"/>
              <a:t>Dr.</a:t>
            </a:r>
            <a:r>
              <a:rPr lang="en-GB" dirty="0"/>
              <a:t> med, </a:t>
            </a:r>
            <a:r>
              <a:rPr lang="en-GB" dirty="0" err="1"/>
              <a:t>Dr.</a:t>
            </a:r>
            <a:r>
              <a:rPr lang="en-GB" dirty="0"/>
              <a:t> psychol. Evelin G. Lindner</a:t>
            </a:r>
          </a:p>
        </p:txBody>
      </p:sp>
      <p:pic>
        <p:nvPicPr>
          <p:cNvPr id="26630" name="Picture 7"/>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p:blipFill>
        <p:spPr>
          <a:xfrm>
            <a:off x="0" y="-23083"/>
            <a:ext cx="9162588" cy="6871941"/>
          </a:xfrm>
          <a:noFill/>
        </p:spPr>
      </p:pic>
    </p:spTree>
    <p:extLst>
      <p:ext uri="{BB962C8B-B14F-4D97-AF65-F5344CB8AC3E}">
        <p14:creationId xmlns:p14="http://schemas.microsoft.com/office/powerpoint/2010/main" val="34653838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4" name="Rectangle 1028"/>
          <p:cNvSpPr>
            <a:spLocks noChangeArrowheads="1"/>
          </p:cNvSpPr>
          <p:nvPr/>
        </p:nvSpPr>
        <p:spPr bwMode="auto">
          <a:xfrm>
            <a:off x="0" y="121594"/>
            <a:ext cx="9144000" cy="954750"/>
          </a:xfrm>
          <a:prstGeom prst="rect">
            <a:avLst/>
          </a:prstGeom>
          <a:noFill/>
          <a:ln w="9525">
            <a:noFill/>
            <a:miter lim="800000"/>
            <a:headEnd/>
            <a:tailEnd/>
          </a:ln>
          <a:effectLst/>
        </p:spPr>
        <p:txBody>
          <a:bodyPr lIns="92075" tIns="46038" rIns="92075" bIns="46038">
            <a:spAutoFit/>
          </a:bodyPr>
          <a:lstStyle/>
          <a:p>
            <a:pPr algn="ctr">
              <a:spcBef>
                <a:spcPct val="50000"/>
              </a:spcBef>
              <a:defRPr/>
            </a:pPr>
            <a:r>
              <a:rPr lang="fr-FR" sz="2800" dirty="0">
                <a:effectLst>
                  <a:outerShdw blurRad="38100" dist="38100" dir="2700000" algn="tl">
                    <a:srgbClr val="000000"/>
                  </a:outerShdw>
                </a:effectLst>
                <a:latin typeface="Calibri" pitchFamily="34" charset="0"/>
              </a:rPr>
              <a:t>Les deux univers moraux de l’humiliation</a:t>
            </a:r>
            <a:br>
              <a:rPr lang="fr-FR" sz="2800" dirty="0">
                <a:effectLst>
                  <a:outerShdw blurRad="38100" dist="38100" dir="2700000" algn="tl">
                    <a:srgbClr val="000000"/>
                  </a:outerShdw>
                </a:effectLst>
                <a:latin typeface="Calibri" pitchFamily="34" charset="0"/>
              </a:rPr>
            </a:br>
            <a:r>
              <a:rPr lang="fr-FR" sz="2800" dirty="0">
                <a:effectLst>
                  <a:outerShdw blurRad="38100" dist="38100" dir="2700000" algn="tl">
                    <a:srgbClr val="000000"/>
                  </a:outerShdw>
                </a:effectLst>
                <a:latin typeface="Calibri" pitchFamily="34" charset="0"/>
              </a:rPr>
              <a:t>et les cycles d’humiliation qui se superposent</a:t>
            </a:r>
          </a:p>
        </p:txBody>
      </p:sp>
      <p:sp>
        <p:nvSpPr>
          <p:cNvPr id="363525" name="Text Box 1029"/>
          <p:cNvSpPr txBox="1">
            <a:spLocks noChangeArrowheads="1"/>
          </p:cNvSpPr>
          <p:nvPr/>
        </p:nvSpPr>
        <p:spPr bwMode="auto">
          <a:xfrm>
            <a:off x="859644" y="4917069"/>
            <a:ext cx="2798415" cy="462307"/>
          </a:xfrm>
          <a:prstGeom prst="rect">
            <a:avLst/>
          </a:prstGeom>
          <a:noFill/>
          <a:ln w="9525" algn="ctr">
            <a:noFill/>
            <a:miter lim="800000"/>
            <a:headEnd/>
            <a:tailEnd/>
          </a:ln>
          <a:effectLst/>
        </p:spPr>
        <p:txBody>
          <a:bodyPr wrap="square" lIns="92075" tIns="46038" rIns="92075" bIns="46038">
            <a:spAutoFit/>
          </a:bodyPr>
          <a:lstStyle/>
          <a:p>
            <a:pPr algn="ctr">
              <a:defRPr/>
            </a:pPr>
            <a:r>
              <a:rPr lang="fr-FR" sz="2400" dirty="0">
                <a:effectLst>
                  <a:outerShdw blurRad="38100" dist="38100" dir="2700000" algn="tl">
                    <a:srgbClr val="000000"/>
                  </a:outerShdw>
                </a:effectLst>
                <a:latin typeface="Calibri" pitchFamily="34" charset="0"/>
                <a:sym typeface="Webdings" pitchFamily="18" charset="2"/>
              </a:rPr>
              <a:t>la fille doit mourir</a:t>
            </a:r>
          </a:p>
        </p:txBody>
      </p:sp>
      <p:sp>
        <p:nvSpPr>
          <p:cNvPr id="363527" name="Text Box 1031"/>
          <p:cNvSpPr txBox="1">
            <a:spLocks noChangeArrowheads="1"/>
          </p:cNvSpPr>
          <p:nvPr/>
        </p:nvSpPr>
        <p:spPr bwMode="auto">
          <a:xfrm>
            <a:off x="636835" y="1517241"/>
            <a:ext cx="3279279" cy="831639"/>
          </a:xfrm>
          <a:prstGeom prst="rect">
            <a:avLst/>
          </a:prstGeom>
          <a:noFill/>
          <a:ln w="9525" algn="ctr">
            <a:noFill/>
            <a:miter lim="800000"/>
            <a:headEnd/>
            <a:tailEnd/>
          </a:ln>
          <a:effectLst/>
        </p:spPr>
        <p:txBody>
          <a:bodyPr wrap="square" lIns="92075" tIns="46038" rIns="92075" bIns="46038">
            <a:spAutoFit/>
          </a:bodyPr>
          <a:lstStyle/>
          <a:p>
            <a:pPr algn="ctr">
              <a:defRPr/>
            </a:pPr>
            <a:r>
              <a:rPr lang="fr-FR" sz="2400" dirty="0">
                <a:effectLst>
                  <a:outerShdw blurRad="38100" dist="38100" dir="2700000" algn="tl">
                    <a:srgbClr val="000000"/>
                  </a:outerShdw>
                </a:effectLst>
                <a:latin typeface="Calibri" pitchFamily="34" charset="0"/>
                <a:sym typeface="Webdings" pitchFamily="18" charset="2"/>
              </a:rPr>
              <a:t>Tuer comme solution à l’humiliation</a:t>
            </a:r>
          </a:p>
        </p:txBody>
      </p:sp>
      <p:sp>
        <p:nvSpPr>
          <p:cNvPr id="363528" name="Text Box 1032"/>
          <p:cNvSpPr txBox="1">
            <a:spLocks noChangeArrowheads="1"/>
          </p:cNvSpPr>
          <p:nvPr/>
        </p:nvSpPr>
        <p:spPr bwMode="auto">
          <a:xfrm>
            <a:off x="5193067" y="1517240"/>
            <a:ext cx="3131517" cy="831639"/>
          </a:xfrm>
          <a:prstGeom prst="rect">
            <a:avLst/>
          </a:prstGeom>
          <a:noFill/>
          <a:ln w="9525" algn="ctr">
            <a:noFill/>
            <a:miter lim="800000"/>
            <a:headEnd/>
            <a:tailEnd/>
          </a:ln>
          <a:effectLst/>
        </p:spPr>
        <p:txBody>
          <a:bodyPr wrap="square" lIns="92075" tIns="46038" rIns="92075" bIns="46038">
            <a:spAutoFit/>
          </a:bodyPr>
          <a:lstStyle/>
          <a:p>
            <a:pPr algn="ctr">
              <a:defRPr/>
            </a:pPr>
            <a:r>
              <a:rPr lang="fr-FR" sz="2400" dirty="0">
                <a:effectLst>
                  <a:outerShdw blurRad="38100" dist="38100" dir="2700000" algn="tl">
                    <a:srgbClr val="000000"/>
                  </a:outerShdw>
                </a:effectLst>
                <a:latin typeface="Calibri" pitchFamily="34" charset="0"/>
                <a:sym typeface="Webdings" pitchFamily="18" charset="2"/>
              </a:rPr>
              <a:t>Tuer comme double humiliation</a:t>
            </a:r>
          </a:p>
        </p:txBody>
      </p:sp>
      <p:sp>
        <p:nvSpPr>
          <p:cNvPr id="4" name="Footer Placeholder 3"/>
          <p:cNvSpPr>
            <a:spLocks noGrp="1"/>
          </p:cNvSpPr>
          <p:nvPr>
            <p:ph type="ftr" sz="quarter" idx="11"/>
          </p:nvPr>
        </p:nvSpPr>
        <p:spPr/>
        <p:txBody>
          <a:bodyPr/>
          <a:lstStyle/>
          <a:p>
            <a:pPr>
              <a:defRPr/>
            </a:pPr>
            <a:r>
              <a:rPr lang="fr-FR" sz="1200" b="0" dirty="0">
                <a:solidFill>
                  <a:schemeClr val="tx1">
                    <a:lumMod val="50000"/>
                  </a:schemeClr>
                </a:solidFill>
              </a:rPr>
              <a:t>Dr. </a:t>
            </a:r>
            <a:r>
              <a:rPr lang="fr-FR" sz="1200" b="0" dirty="0" err="1">
                <a:solidFill>
                  <a:schemeClr val="tx1">
                    <a:lumMod val="50000"/>
                  </a:schemeClr>
                </a:solidFill>
              </a:rPr>
              <a:t>med</a:t>
            </a:r>
            <a:r>
              <a:rPr lang="fr-FR" sz="1200" b="0" dirty="0">
                <a:solidFill>
                  <a:schemeClr val="tx1">
                    <a:lumMod val="50000"/>
                  </a:schemeClr>
                </a:solidFill>
              </a:rPr>
              <a:t>, Dr. </a:t>
            </a:r>
            <a:r>
              <a:rPr lang="fr-FR" sz="1200" b="0" dirty="0" err="1">
                <a:solidFill>
                  <a:schemeClr val="tx1">
                    <a:lumMod val="50000"/>
                  </a:schemeClr>
                </a:solidFill>
              </a:rPr>
              <a:t>psychol</a:t>
            </a:r>
            <a:r>
              <a:rPr lang="fr-FR" sz="1200" b="0" dirty="0">
                <a:solidFill>
                  <a:schemeClr val="tx1">
                    <a:lumMod val="50000"/>
                  </a:schemeClr>
                </a:solidFill>
              </a:rPr>
              <a:t>. Evelin G. Lindner</a:t>
            </a:r>
          </a:p>
        </p:txBody>
      </p:sp>
      <p:sp>
        <p:nvSpPr>
          <p:cNvPr id="14" name="Text Box 1029">
            <a:extLst>
              <a:ext uri="{FF2B5EF4-FFF2-40B4-BE49-F238E27FC236}">
                <a16:creationId xmlns:a16="http://schemas.microsoft.com/office/drawing/2014/main" id="{8AF79708-8CCB-4776-0C01-AF284D91574F}"/>
              </a:ext>
            </a:extLst>
          </p:cNvPr>
          <p:cNvSpPr txBox="1">
            <a:spLocks noChangeArrowheads="1"/>
          </p:cNvSpPr>
          <p:nvPr/>
        </p:nvSpPr>
        <p:spPr bwMode="auto">
          <a:xfrm>
            <a:off x="5089939" y="4917068"/>
            <a:ext cx="2798415" cy="462307"/>
          </a:xfrm>
          <a:prstGeom prst="rect">
            <a:avLst/>
          </a:prstGeom>
          <a:noFill/>
          <a:ln w="9525" algn="ctr">
            <a:noFill/>
            <a:miter lim="800000"/>
            <a:headEnd/>
            <a:tailEnd/>
          </a:ln>
          <a:effectLst/>
        </p:spPr>
        <p:txBody>
          <a:bodyPr wrap="square" lIns="92075" tIns="46038" rIns="92075" bIns="46038">
            <a:spAutoFit/>
          </a:bodyPr>
          <a:lstStyle/>
          <a:p>
            <a:pPr algn="ctr">
              <a:defRPr/>
            </a:pPr>
            <a:r>
              <a:rPr lang="fr-FR" sz="2400" dirty="0">
                <a:effectLst>
                  <a:outerShdw blurRad="38100" dist="38100" dir="2700000" algn="tl">
                    <a:srgbClr val="000000"/>
                  </a:outerShdw>
                </a:effectLst>
                <a:latin typeface="Calibri" pitchFamily="34" charset="0"/>
                <a:sym typeface="Webdings" pitchFamily="18" charset="2"/>
              </a:rPr>
              <a:t>la fille doit vivre</a:t>
            </a:r>
          </a:p>
        </p:txBody>
      </p:sp>
      <p:sp>
        <p:nvSpPr>
          <p:cNvPr id="279557" name="Oval 5"/>
          <p:cNvSpPr>
            <a:spLocks noChangeArrowheads="1"/>
          </p:cNvSpPr>
          <p:nvPr/>
        </p:nvSpPr>
        <p:spPr bwMode="auto">
          <a:xfrm>
            <a:off x="789003" y="4522469"/>
            <a:ext cx="2939697" cy="1282795"/>
          </a:xfrm>
          <a:prstGeom prst="ellipse">
            <a:avLst/>
          </a:prstGeom>
          <a:noFill/>
          <a:ln w="76200">
            <a:solidFill>
              <a:srgbClr val="FFC000"/>
            </a:solidFill>
            <a:round/>
            <a:headEnd/>
            <a:tailEnd/>
          </a:ln>
          <a:effectLst/>
        </p:spPr>
        <p:txBody>
          <a:bodyPr wrap="none" lIns="92075" tIns="46038" rIns="92075" bIns="46038" anchor="ctr"/>
          <a:lstStyle/>
          <a:p>
            <a:pPr algn="ctr">
              <a:defRPr/>
            </a:pPr>
            <a:endParaRPr lang="fr-FR" sz="4400" dirty="0">
              <a:solidFill>
                <a:schemeClr val="bg2"/>
              </a:solidFill>
              <a:effectLst>
                <a:outerShdw blurRad="38100" dist="38100" dir="2700000" algn="tl">
                  <a:srgbClr val="FFFFFF"/>
                </a:outerShdw>
              </a:effectLst>
              <a:latin typeface="Calibri" pitchFamily="34" charset="0"/>
            </a:endParaRPr>
          </a:p>
        </p:txBody>
      </p:sp>
      <p:sp>
        <p:nvSpPr>
          <p:cNvPr id="279560" name="Oval 8"/>
          <p:cNvSpPr>
            <a:spLocks noChangeArrowheads="1"/>
          </p:cNvSpPr>
          <p:nvPr/>
        </p:nvSpPr>
        <p:spPr bwMode="auto">
          <a:xfrm>
            <a:off x="5019299" y="4522469"/>
            <a:ext cx="2939697" cy="1282795"/>
          </a:xfrm>
          <a:prstGeom prst="ellipse">
            <a:avLst/>
          </a:prstGeom>
          <a:noFill/>
          <a:ln w="76200">
            <a:solidFill>
              <a:srgbClr val="FFC000"/>
            </a:solidFill>
            <a:round/>
            <a:headEnd/>
            <a:tailEnd/>
          </a:ln>
          <a:effectLst/>
        </p:spPr>
        <p:txBody>
          <a:bodyPr wrap="none" lIns="92075" tIns="46038" rIns="92075" bIns="46038" anchor="ctr"/>
          <a:lstStyle/>
          <a:p>
            <a:pPr algn="ctr">
              <a:defRPr/>
            </a:pPr>
            <a:endParaRPr lang="fr-FR" sz="4400" dirty="0">
              <a:solidFill>
                <a:schemeClr val="bg2"/>
              </a:solidFill>
              <a:effectLst>
                <a:outerShdw blurRad="38100" dist="38100" dir="2700000" algn="tl">
                  <a:srgbClr val="FFFFFF"/>
                </a:outerShdw>
              </a:effectLst>
              <a:latin typeface="Calibri" pitchFamily="34" charset="0"/>
            </a:endParaRPr>
          </a:p>
        </p:txBody>
      </p:sp>
      <p:grpSp>
        <p:nvGrpSpPr>
          <p:cNvPr id="17" name="Group 16">
            <a:extLst>
              <a:ext uri="{FF2B5EF4-FFF2-40B4-BE49-F238E27FC236}">
                <a16:creationId xmlns:a16="http://schemas.microsoft.com/office/drawing/2014/main" id="{0D4DB85F-C5CF-1DD2-6F1F-BFD8895328DB}"/>
              </a:ext>
            </a:extLst>
          </p:cNvPr>
          <p:cNvGrpSpPr/>
          <p:nvPr/>
        </p:nvGrpSpPr>
        <p:grpSpPr>
          <a:xfrm>
            <a:off x="1773342" y="2798985"/>
            <a:ext cx="5159722" cy="1050132"/>
            <a:chOff x="789003" y="4234437"/>
            <a:chExt cx="7169993" cy="1282795"/>
          </a:xfrm>
        </p:grpSpPr>
        <p:sp>
          <p:nvSpPr>
            <p:cNvPr id="18" name="Oval 5">
              <a:extLst>
                <a:ext uri="{FF2B5EF4-FFF2-40B4-BE49-F238E27FC236}">
                  <a16:creationId xmlns:a16="http://schemas.microsoft.com/office/drawing/2014/main" id="{CE17E7C1-0345-10FA-927E-184AA2C4CC13}"/>
                </a:ext>
              </a:extLst>
            </p:cNvPr>
            <p:cNvSpPr>
              <a:spLocks noChangeArrowheads="1"/>
            </p:cNvSpPr>
            <p:nvPr/>
          </p:nvSpPr>
          <p:spPr bwMode="auto">
            <a:xfrm>
              <a:off x="789003" y="4234437"/>
              <a:ext cx="2939697" cy="1282795"/>
            </a:xfrm>
            <a:prstGeom prst="ellipse">
              <a:avLst/>
            </a:prstGeom>
            <a:noFill/>
            <a:ln w="76200">
              <a:solidFill>
                <a:srgbClr val="FFC000"/>
              </a:solidFill>
              <a:round/>
              <a:headEnd/>
              <a:tailEnd/>
            </a:ln>
            <a:effectLst/>
          </p:spPr>
          <p:txBody>
            <a:bodyPr wrap="none" lIns="92075" tIns="46038" rIns="92075" bIns="46038" anchor="ctr"/>
            <a:lstStyle/>
            <a:p>
              <a:pPr algn="ctr">
                <a:defRPr/>
              </a:pPr>
              <a:endParaRPr lang="fr-FR" sz="4400" dirty="0">
                <a:solidFill>
                  <a:schemeClr val="bg2"/>
                </a:solidFill>
                <a:effectLst>
                  <a:outerShdw blurRad="38100" dist="38100" dir="2700000" algn="tl">
                    <a:srgbClr val="FFFFFF"/>
                  </a:outerShdw>
                </a:effectLst>
                <a:latin typeface="Calibri" pitchFamily="34" charset="0"/>
              </a:endParaRPr>
            </a:p>
          </p:txBody>
        </p:sp>
        <p:sp>
          <p:nvSpPr>
            <p:cNvPr id="19" name="Oval 8">
              <a:extLst>
                <a:ext uri="{FF2B5EF4-FFF2-40B4-BE49-F238E27FC236}">
                  <a16:creationId xmlns:a16="http://schemas.microsoft.com/office/drawing/2014/main" id="{143250FD-EC6F-C179-9082-AF946502A273}"/>
                </a:ext>
              </a:extLst>
            </p:cNvPr>
            <p:cNvSpPr>
              <a:spLocks noChangeArrowheads="1"/>
            </p:cNvSpPr>
            <p:nvPr/>
          </p:nvSpPr>
          <p:spPr bwMode="auto">
            <a:xfrm>
              <a:off x="5019299" y="4234437"/>
              <a:ext cx="2939697" cy="1282795"/>
            </a:xfrm>
            <a:prstGeom prst="ellipse">
              <a:avLst/>
            </a:prstGeom>
            <a:noFill/>
            <a:ln w="76200">
              <a:solidFill>
                <a:srgbClr val="FFC000"/>
              </a:solidFill>
              <a:round/>
              <a:headEnd/>
              <a:tailEnd/>
            </a:ln>
            <a:effectLst/>
          </p:spPr>
          <p:txBody>
            <a:bodyPr wrap="none" lIns="92075" tIns="46038" rIns="92075" bIns="46038" anchor="ctr"/>
            <a:lstStyle/>
            <a:p>
              <a:pPr algn="ctr">
                <a:defRPr/>
              </a:pPr>
              <a:endParaRPr lang="fr-FR" sz="4400" dirty="0">
                <a:solidFill>
                  <a:schemeClr val="bg2"/>
                </a:solidFill>
                <a:effectLst>
                  <a:outerShdw blurRad="38100" dist="38100" dir="2700000" algn="tl">
                    <a:srgbClr val="FFFFFF"/>
                  </a:outerShdw>
                </a:effectLst>
                <a:latin typeface="Calibri" pitchFamily="34" charset="0"/>
              </a:endParaRPr>
            </a:p>
          </p:txBody>
        </p:sp>
        <p:sp>
          <p:nvSpPr>
            <p:cNvPr id="20" name="Line 9">
              <a:extLst>
                <a:ext uri="{FF2B5EF4-FFF2-40B4-BE49-F238E27FC236}">
                  <a16:creationId xmlns:a16="http://schemas.microsoft.com/office/drawing/2014/main" id="{A302EDD5-C167-19A9-E6BC-A171B037318C}"/>
                </a:ext>
              </a:extLst>
            </p:cNvPr>
            <p:cNvSpPr>
              <a:spLocks noChangeShapeType="1"/>
            </p:cNvSpPr>
            <p:nvPr/>
          </p:nvSpPr>
          <p:spPr bwMode="auto">
            <a:xfrm>
              <a:off x="3707904" y="5054095"/>
              <a:ext cx="1290599" cy="0"/>
            </a:xfrm>
            <a:prstGeom prst="line">
              <a:avLst/>
            </a:prstGeom>
            <a:noFill/>
            <a:ln w="76200">
              <a:solidFill>
                <a:srgbClr val="FFC000"/>
              </a:solidFill>
              <a:round/>
              <a:headEnd/>
              <a:tailEnd type="triangle" w="med" len="med"/>
            </a:ln>
          </p:spPr>
          <p:txBody>
            <a:bodyPr lIns="92075" tIns="46038" rIns="92075" bIns="46038" anchor="ctr"/>
            <a:lstStyle/>
            <a:p>
              <a:endParaRPr lang="fr-FR" dirty="0">
                <a:latin typeface="Calibri" pitchFamily="34" charset="0"/>
              </a:endParaRPr>
            </a:p>
          </p:txBody>
        </p:sp>
        <p:sp>
          <p:nvSpPr>
            <p:cNvPr id="21" name="Line 9">
              <a:extLst>
                <a:ext uri="{FF2B5EF4-FFF2-40B4-BE49-F238E27FC236}">
                  <a16:creationId xmlns:a16="http://schemas.microsoft.com/office/drawing/2014/main" id="{9A7D01C7-23DD-A6D3-8D24-9E1D5BC729CB}"/>
                </a:ext>
              </a:extLst>
            </p:cNvPr>
            <p:cNvSpPr>
              <a:spLocks noChangeShapeType="1"/>
            </p:cNvSpPr>
            <p:nvPr/>
          </p:nvSpPr>
          <p:spPr bwMode="auto">
            <a:xfrm flipH="1">
              <a:off x="3728700" y="4675216"/>
              <a:ext cx="1290599" cy="0"/>
            </a:xfrm>
            <a:prstGeom prst="line">
              <a:avLst/>
            </a:prstGeom>
            <a:noFill/>
            <a:ln w="76200">
              <a:solidFill>
                <a:srgbClr val="FFC000"/>
              </a:solidFill>
              <a:round/>
              <a:headEnd/>
              <a:tailEnd type="triangle" w="med" len="med"/>
            </a:ln>
          </p:spPr>
          <p:txBody>
            <a:bodyPr lIns="92075" tIns="46038" rIns="92075" bIns="46038" anchor="ctr"/>
            <a:lstStyle/>
            <a:p>
              <a:endParaRPr lang="fr-FR" dirty="0">
                <a:latin typeface="Calibri" pitchFamily="34" charset="0"/>
              </a:endParaRPr>
            </a:p>
          </p:txBody>
        </p:sp>
      </p:grpSp>
      <p:sp>
        <p:nvSpPr>
          <p:cNvPr id="22" name="Text Box 1029">
            <a:extLst>
              <a:ext uri="{FF2B5EF4-FFF2-40B4-BE49-F238E27FC236}">
                <a16:creationId xmlns:a16="http://schemas.microsoft.com/office/drawing/2014/main" id="{AD8C4A28-1CDE-2B5D-0252-55DD2E384854}"/>
              </a:ext>
            </a:extLst>
          </p:cNvPr>
          <p:cNvSpPr txBox="1">
            <a:spLocks noChangeArrowheads="1"/>
          </p:cNvSpPr>
          <p:nvPr/>
        </p:nvSpPr>
        <p:spPr bwMode="auto">
          <a:xfrm>
            <a:off x="1416913" y="3047039"/>
            <a:ext cx="2798415" cy="462307"/>
          </a:xfrm>
          <a:prstGeom prst="rect">
            <a:avLst/>
          </a:prstGeom>
          <a:noFill/>
          <a:ln w="9525" algn="ctr">
            <a:noFill/>
            <a:miter lim="800000"/>
            <a:headEnd/>
            <a:tailEnd/>
          </a:ln>
          <a:effectLst/>
        </p:spPr>
        <p:txBody>
          <a:bodyPr wrap="square" lIns="92075" tIns="46038" rIns="92075" bIns="46038">
            <a:spAutoFit/>
          </a:bodyPr>
          <a:lstStyle/>
          <a:p>
            <a:pPr algn="ctr">
              <a:defRPr/>
            </a:pPr>
            <a:r>
              <a:rPr lang="fr-FR" sz="2400" dirty="0">
                <a:effectLst>
                  <a:outerShdw blurRad="38100" dist="38100" dir="2700000" algn="tl">
                    <a:srgbClr val="000000"/>
                  </a:outerShdw>
                </a:effectLst>
                <a:latin typeface="Calibri" pitchFamily="34" charset="0"/>
                <a:sym typeface="Webdings" pitchFamily="18" charset="2"/>
              </a:rPr>
              <a:t>la mère</a:t>
            </a:r>
          </a:p>
        </p:txBody>
      </p:sp>
      <p:sp>
        <p:nvSpPr>
          <p:cNvPr id="23" name="Text Box 1029">
            <a:extLst>
              <a:ext uri="{FF2B5EF4-FFF2-40B4-BE49-F238E27FC236}">
                <a16:creationId xmlns:a16="http://schemas.microsoft.com/office/drawing/2014/main" id="{DED5ADC1-9A33-0B65-4F81-469A382838AC}"/>
              </a:ext>
            </a:extLst>
          </p:cNvPr>
          <p:cNvSpPr txBox="1">
            <a:spLocks noChangeArrowheads="1"/>
          </p:cNvSpPr>
          <p:nvPr/>
        </p:nvSpPr>
        <p:spPr bwMode="auto">
          <a:xfrm>
            <a:off x="4460676" y="3047039"/>
            <a:ext cx="2798415" cy="462307"/>
          </a:xfrm>
          <a:prstGeom prst="rect">
            <a:avLst/>
          </a:prstGeom>
          <a:noFill/>
          <a:ln w="9525" algn="ctr">
            <a:noFill/>
            <a:miter lim="800000"/>
            <a:headEnd/>
            <a:tailEnd/>
          </a:ln>
          <a:effectLst/>
        </p:spPr>
        <p:txBody>
          <a:bodyPr wrap="square" lIns="92075" tIns="46038" rIns="92075" bIns="46038">
            <a:spAutoFit/>
          </a:bodyPr>
          <a:lstStyle/>
          <a:p>
            <a:pPr algn="ctr">
              <a:defRPr/>
            </a:pPr>
            <a:r>
              <a:rPr lang="fr-FR" sz="2400" dirty="0">
                <a:effectLst>
                  <a:outerShdw blurRad="38100" dist="38100" dir="2700000" algn="tl">
                    <a:srgbClr val="000000"/>
                  </a:outerShdw>
                </a:effectLst>
                <a:latin typeface="Calibri" pitchFamily="34" charset="0"/>
                <a:sym typeface="Webdings" pitchFamily="18" charset="2"/>
              </a:rPr>
              <a:t>moi</a:t>
            </a:r>
          </a:p>
        </p:txBody>
      </p:sp>
    </p:spTree>
    <p:extLst>
      <p:ext uri="{BB962C8B-B14F-4D97-AF65-F5344CB8AC3E}">
        <p14:creationId xmlns:p14="http://schemas.microsoft.com/office/powerpoint/2010/main" val="17406397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by-sa"/>
          <p:cNvPicPr/>
          <p:nvPr/>
        </p:nvPicPr>
        <p:blipFill>
          <a:blip r:embed="rId3">
            <a:extLst>
              <a:ext uri="{28A0092B-C50C-407E-A947-70E740481C1C}">
                <a14:useLocalDpi xmlns:a14="http://schemas.microsoft.com/office/drawing/2010/main" val="0"/>
              </a:ext>
            </a:extLst>
          </a:blip>
          <a:srcRect/>
          <a:stretch>
            <a:fillRect/>
          </a:stretch>
        </p:blipFill>
        <p:spPr bwMode="auto">
          <a:xfrm>
            <a:off x="4267201" y="6525344"/>
            <a:ext cx="609600" cy="219075"/>
          </a:xfrm>
          <a:prstGeom prst="rect">
            <a:avLst/>
          </a:prstGeom>
          <a:noFill/>
          <a:ln>
            <a:noFill/>
          </a:ln>
        </p:spPr>
      </p:pic>
      <p:sp>
        <p:nvSpPr>
          <p:cNvPr id="3" name="Title 2">
            <a:extLst>
              <a:ext uri="{FF2B5EF4-FFF2-40B4-BE49-F238E27FC236}">
                <a16:creationId xmlns:a16="http://schemas.microsoft.com/office/drawing/2014/main" id="{CB2ACDBA-0888-E0F5-48F2-92EA6F82FAC6}"/>
              </a:ext>
            </a:extLst>
          </p:cNvPr>
          <p:cNvSpPr>
            <a:spLocks noGrp="1"/>
          </p:cNvSpPr>
          <p:nvPr>
            <p:ph type="title"/>
          </p:nvPr>
        </p:nvSpPr>
        <p:spPr>
          <a:xfrm>
            <a:off x="152400" y="4149080"/>
            <a:ext cx="8839200" cy="1143000"/>
          </a:xfrm>
        </p:spPr>
        <p:txBody>
          <a:bodyPr/>
          <a:lstStyle/>
          <a:p>
            <a:pPr algn="ctr"/>
            <a:r>
              <a:rPr lang="fr-FR" sz="4800" b="1" dirty="0">
                <a:solidFill>
                  <a:schemeClr val="tx1"/>
                </a:solidFill>
                <a:effectLst>
                  <a:outerShdw blurRad="38100" dist="38100" dir="2700000" algn="tl">
                    <a:srgbClr val="000000">
                      <a:alpha val="43137"/>
                    </a:srgbClr>
                  </a:outerShdw>
                </a:effectLst>
              </a:rPr>
              <a:t>L’approche </a:t>
            </a:r>
            <a:r>
              <a:rPr lang="fr-FR" sz="4800" b="1" i="1" dirty="0">
                <a:solidFill>
                  <a:schemeClr val="tx1"/>
                </a:solidFill>
                <a:effectLst>
                  <a:outerShdw blurRad="38100" dist="38100" dir="2700000" algn="tl">
                    <a:srgbClr val="000000">
                      <a:alpha val="43137"/>
                    </a:srgbClr>
                  </a:outerShdw>
                </a:effectLst>
              </a:rPr>
              <a:t>idéal-typique</a:t>
            </a:r>
            <a:r>
              <a:rPr lang="fr-FR" sz="4800" b="1" dirty="0">
                <a:solidFill>
                  <a:schemeClr val="tx1"/>
                </a:solidFill>
                <a:effectLst>
                  <a:outerShdw blurRad="38100" dist="38100" dir="2700000" algn="tl">
                    <a:srgbClr val="000000">
                      <a:alpha val="43137"/>
                    </a:srgbClr>
                  </a:outerShdw>
                </a:effectLst>
              </a:rPr>
              <a:t> </a:t>
            </a:r>
            <a:br>
              <a:rPr lang="fr-FR" sz="4800" b="1" dirty="0">
                <a:solidFill>
                  <a:schemeClr val="tx1"/>
                </a:solidFill>
                <a:effectLst>
                  <a:outerShdw blurRad="38100" dist="38100" dir="2700000" algn="tl">
                    <a:srgbClr val="000000">
                      <a:alpha val="43137"/>
                    </a:srgbClr>
                  </a:outerShdw>
                </a:effectLst>
              </a:rPr>
            </a:br>
            <a:r>
              <a:rPr lang="fr-FR" sz="4800" b="1" dirty="0">
                <a:solidFill>
                  <a:schemeClr val="tx1"/>
                </a:solidFill>
                <a:effectLst>
                  <a:outerShdw blurRad="38100" dist="38100" dir="2700000" algn="tl">
                    <a:srgbClr val="000000">
                      <a:alpha val="43137"/>
                    </a:srgbClr>
                  </a:outerShdw>
                </a:effectLst>
              </a:rPr>
              <a:t>de Max Weber </a:t>
            </a:r>
            <a:endParaRPr lang="en-US" sz="4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8710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by-sa"/>
          <p:cNvPicPr/>
          <p:nvPr/>
        </p:nvPicPr>
        <p:blipFill>
          <a:blip r:embed="rId3">
            <a:extLst>
              <a:ext uri="{28A0092B-C50C-407E-A947-70E740481C1C}">
                <a14:useLocalDpi xmlns:a14="http://schemas.microsoft.com/office/drawing/2010/main" val="0"/>
              </a:ext>
            </a:extLst>
          </a:blip>
          <a:srcRect/>
          <a:stretch>
            <a:fillRect/>
          </a:stretch>
        </p:blipFill>
        <p:spPr bwMode="auto">
          <a:xfrm>
            <a:off x="4267201" y="6525344"/>
            <a:ext cx="609600" cy="219075"/>
          </a:xfrm>
          <a:prstGeom prst="rect">
            <a:avLst/>
          </a:prstGeom>
          <a:noFill/>
          <a:ln>
            <a:noFill/>
          </a:ln>
        </p:spPr>
      </p:pic>
      <p:sp>
        <p:nvSpPr>
          <p:cNvPr id="3" name="Title 2">
            <a:extLst>
              <a:ext uri="{FF2B5EF4-FFF2-40B4-BE49-F238E27FC236}">
                <a16:creationId xmlns:a16="http://schemas.microsoft.com/office/drawing/2014/main" id="{CB2ACDBA-0888-E0F5-48F2-92EA6F82FAC6}"/>
              </a:ext>
            </a:extLst>
          </p:cNvPr>
          <p:cNvSpPr>
            <a:spLocks noGrp="1"/>
          </p:cNvSpPr>
          <p:nvPr>
            <p:ph type="title"/>
          </p:nvPr>
        </p:nvSpPr>
        <p:spPr>
          <a:xfrm>
            <a:off x="152400" y="4149080"/>
            <a:ext cx="8839200" cy="1143000"/>
          </a:xfrm>
        </p:spPr>
        <p:txBody>
          <a:bodyPr/>
          <a:lstStyle/>
          <a:p>
            <a:pPr algn="ctr"/>
            <a:r>
              <a:rPr lang="en-US" sz="4800" b="1" dirty="0">
                <a:solidFill>
                  <a:schemeClr val="tx1"/>
                </a:solidFill>
                <a:effectLst>
                  <a:outerShdw blurRad="38100" dist="38100" dir="2700000" algn="tl">
                    <a:srgbClr val="000000">
                      <a:alpha val="43137"/>
                    </a:srgbClr>
                  </a:outerShdw>
                </a:effectLst>
              </a:rPr>
              <a:t>Violence domestique</a:t>
            </a:r>
          </a:p>
        </p:txBody>
      </p:sp>
    </p:spTree>
    <p:extLst>
      <p:ext uri="{BB962C8B-B14F-4D97-AF65-F5344CB8AC3E}">
        <p14:creationId xmlns:p14="http://schemas.microsoft.com/office/powerpoint/2010/main" val="39450401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43" name="Text Box 3"/>
          <p:cNvSpPr txBox="1">
            <a:spLocks noChangeArrowheads="1"/>
          </p:cNvSpPr>
          <p:nvPr/>
        </p:nvSpPr>
        <p:spPr bwMode="auto">
          <a:xfrm>
            <a:off x="1811994" y="1519958"/>
            <a:ext cx="186013" cy="770084"/>
          </a:xfrm>
          <a:prstGeom prst="rect">
            <a:avLst/>
          </a:prstGeom>
          <a:noFill/>
          <a:ln w="9525">
            <a:noFill/>
            <a:miter lim="800000"/>
            <a:headEnd/>
            <a:tailEnd/>
          </a:ln>
          <a:effectLst/>
        </p:spPr>
        <p:txBody>
          <a:bodyPr wrap="none" lIns="92075" tIns="46038" rIns="92075" bIns="46038" anchor="ctr">
            <a:spAutoFit/>
          </a:bodyPr>
          <a:lstStyle/>
          <a:p>
            <a:pPr algn="ctr">
              <a:defRPr/>
            </a:pPr>
            <a:endParaRPr lang="nb-NO" sz="4400" dirty="0">
              <a:solidFill>
                <a:schemeClr val="bg1"/>
              </a:solidFill>
              <a:effectLst>
                <a:outerShdw blurRad="38100" dist="38100" dir="2700000" algn="tl">
                  <a:srgbClr val="000000"/>
                </a:outerShdw>
              </a:effectLst>
              <a:latin typeface="Calibri" pitchFamily="34" charset="0"/>
            </a:endParaRPr>
          </a:p>
        </p:txBody>
      </p:sp>
      <p:sp>
        <p:nvSpPr>
          <p:cNvPr id="3" name="Footer Placeholder 2"/>
          <p:cNvSpPr>
            <a:spLocks noGrp="1"/>
          </p:cNvSpPr>
          <p:nvPr>
            <p:ph type="ftr" sz="quarter" idx="11"/>
          </p:nvPr>
        </p:nvSpPr>
        <p:spPr/>
        <p:txBody>
          <a:bodyPr/>
          <a:lstStyle/>
          <a:p>
            <a:pPr>
              <a:defRPr/>
            </a:pPr>
            <a:r>
              <a:rPr lang="en-GB" dirty="0" err="1"/>
              <a:t>Dr.</a:t>
            </a:r>
            <a:r>
              <a:rPr lang="en-GB" dirty="0"/>
              <a:t> med, </a:t>
            </a:r>
            <a:r>
              <a:rPr lang="en-GB" dirty="0" err="1"/>
              <a:t>Dr.</a:t>
            </a:r>
            <a:r>
              <a:rPr lang="en-GB" dirty="0"/>
              <a:t> psychol. Evelin G. Lindner</a:t>
            </a:r>
          </a:p>
        </p:txBody>
      </p:sp>
      <p:pic>
        <p:nvPicPr>
          <p:cNvPr id="26630" name="Picture 7"/>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p:blipFill>
        <p:spPr>
          <a:xfrm>
            <a:off x="0" y="-23083"/>
            <a:ext cx="9162588" cy="6871941"/>
          </a:xfrm>
          <a:noFill/>
        </p:spPr>
      </p:pic>
    </p:spTree>
    <p:extLst>
      <p:ext uri="{BB962C8B-B14F-4D97-AF65-F5344CB8AC3E}">
        <p14:creationId xmlns:p14="http://schemas.microsoft.com/office/powerpoint/2010/main" val="838208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Text Box 3"/>
          <p:cNvSpPr txBox="1">
            <a:spLocks noChangeArrowheads="1"/>
          </p:cNvSpPr>
          <p:nvPr/>
        </p:nvSpPr>
        <p:spPr bwMode="auto">
          <a:xfrm>
            <a:off x="1811994" y="1519958"/>
            <a:ext cx="186013" cy="770084"/>
          </a:xfrm>
          <a:prstGeom prst="rect">
            <a:avLst/>
          </a:prstGeom>
          <a:noFill/>
          <a:ln w="9525">
            <a:noFill/>
            <a:miter lim="800000"/>
            <a:headEnd/>
            <a:tailEnd/>
          </a:ln>
          <a:effectLst/>
        </p:spPr>
        <p:txBody>
          <a:bodyPr wrap="none" lIns="92075" tIns="46038" rIns="92075" bIns="46038" anchor="ctr">
            <a:spAutoFit/>
          </a:bodyPr>
          <a:lstStyle/>
          <a:p>
            <a:pPr algn="ctr">
              <a:defRPr/>
            </a:pPr>
            <a:endParaRPr lang="fr-FR" sz="4400">
              <a:solidFill>
                <a:schemeClr val="bg1"/>
              </a:solidFill>
              <a:effectLst>
                <a:outerShdw blurRad="38100" dist="38100" dir="2700000" algn="tl">
                  <a:srgbClr val="000000"/>
                </a:outerShdw>
              </a:effectLst>
              <a:latin typeface="Calibri" pitchFamily="34" charset="0"/>
            </a:endParaRPr>
          </a:p>
        </p:txBody>
      </p:sp>
      <p:grpSp>
        <p:nvGrpSpPr>
          <p:cNvPr id="2" name="Group 10"/>
          <p:cNvGrpSpPr>
            <a:grpSpLocks/>
          </p:cNvGrpSpPr>
          <p:nvPr/>
        </p:nvGrpSpPr>
        <p:grpSpPr bwMode="auto">
          <a:xfrm>
            <a:off x="714375" y="2348880"/>
            <a:ext cx="7620000" cy="3124200"/>
            <a:chOff x="432" y="1392"/>
            <a:chExt cx="4800" cy="1968"/>
          </a:xfrm>
        </p:grpSpPr>
        <p:sp>
          <p:nvSpPr>
            <p:cNvPr id="279557" name="Oval 5"/>
            <p:cNvSpPr>
              <a:spLocks noChangeArrowheads="1"/>
            </p:cNvSpPr>
            <p:nvPr/>
          </p:nvSpPr>
          <p:spPr bwMode="auto">
            <a:xfrm>
              <a:off x="432" y="1392"/>
              <a:ext cx="1968" cy="1968"/>
            </a:xfrm>
            <a:prstGeom prst="ellipse">
              <a:avLst/>
            </a:prstGeom>
            <a:noFill/>
            <a:ln w="76200">
              <a:solidFill>
                <a:srgbClr val="FFC000"/>
              </a:solidFill>
              <a:round/>
              <a:headEnd/>
              <a:tailEnd/>
            </a:ln>
            <a:effectLst/>
          </p:spPr>
          <p:txBody>
            <a:bodyPr wrap="none" lIns="92075" tIns="46038" rIns="92075" bIns="46038" anchor="ctr"/>
            <a:lstStyle/>
            <a:p>
              <a:pPr algn="ctr">
                <a:defRPr/>
              </a:pPr>
              <a:endParaRPr lang="fr-FR" sz="4400">
                <a:solidFill>
                  <a:schemeClr val="bg2"/>
                </a:solidFill>
                <a:effectLst>
                  <a:outerShdw blurRad="38100" dist="38100" dir="2700000" algn="tl">
                    <a:srgbClr val="FFFFFF"/>
                  </a:outerShdw>
                </a:effectLst>
                <a:latin typeface="Calibri" pitchFamily="34" charset="0"/>
              </a:endParaRPr>
            </a:p>
          </p:txBody>
        </p:sp>
        <p:sp>
          <p:nvSpPr>
            <p:cNvPr id="279560" name="Oval 8"/>
            <p:cNvSpPr>
              <a:spLocks noChangeArrowheads="1"/>
            </p:cNvSpPr>
            <p:nvPr/>
          </p:nvSpPr>
          <p:spPr bwMode="auto">
            <a:xfrm>
              <a:off x="3264" y="1392"/>
              <a:ext cx="1968" cy="1968"/>
            </a:xfrm>
            <a:prstGeom prst="ellipse">
              <a:avLst/>
            </a:prstGeom>
            <a:noFill/>
            <a:ln w="76200">
              <a:solidFill>
                <a:srgbClr val="FFC000"/>
              </a:solidFill>
              <a:round/>
              <a:headEnd/>
              <a:tailEnd/>
            </a:ln>
            <a:effectLst/>
          </p:spPr>
          <p:txBody>
            <a:bodyPr wrap="none" lIns="92075" tIns="46038" rIns="92075" bIns="46038" anchor="ctr"/>
            <a:lstStyle/>
            <a:p>
              <a:pPr algn="ctr">
                <a:defRPr/>
              </a:pPr>
              <a:endParaRPr lang="fr-FR" sz="4400">
                <a:solidFill>
                  <a:schemeClr val="bg2"/>
                </a:solidFill>
                <a:effectLst>
                  <a:outerShdw blurRad="38100" dist="38100" dir="2700000" algn="tl">
                    <a:srgbClr val="FFFFFF"/>
                  </a:outerShdw>
                </a:effectLst>
                <a:latin typeface="Calibri" pitchFamily="34" charset="0"/>
              </a:endParaRPr>
            </a:p>
          </p:txBody>
        </p:sp>
        <p:sp>
          <p:nvSpPr>
            <p:cNvPr id="183309" name="Line 9"/>
            <p:cNvSpPr>
              <a:spLocks noChangeShapeType="1"/>
            </p:cNvSpPr>
            <p:nvPr/>
          </p:nvSpPr>
          <p:spPr bwMode="auto">
            <a:xfrm>
              <a:off x="2400" y="2352"/>
              <a:ext cx="864" cy="0"/>
            </a:xfrm>
            <a:prstGeom prst="line">
              <a:avLst/>
            </a:prstGeom>
            <a:noFill/>
            <a:ln w="76200">
              <a:solidFill>
                <a:srgbClr val="FFC000"/>
              </a:solidFill>
              <a:round/>
              <a:headEnd/>
              <a:tailEnd type="triangle" w="med" len="med"/>
            </a:ln>
          </p:spPr>
          <p:txBody>
            <a:bodyPr lIns="92075" tIns="46038" rIns="92075" bIns="46038" anchor="ctr"/>
            <a:lstStyle/>
            <a:p>
              <a:endParaRPr lang="fr-FR">
                <a:latin typeface="Calibri" pitchFamily="34" charset="0"/>
              </a:endParaRPr>
            </a:p>
          </p:txBody>
        </p:sp>
      </p:grpSp>
      <p:sp>
        <p:nvSpPr>
          <p:cNvPr id="363524" name="Rectangle 1028"/>
          <p:cNvSpPr>
            <a:spLocks noChangeArrowheads="1"/>
          </p:cNvSpPr>
          <p:nvPr/>
        </p:nvSpPr>
        <p:spPr bwMode="auto">
          <a:xfrm>
            <a:off x="0" y="0"/>
            <a:ext cx="9144000" cy="1077860"/>
          </a:xfrm>
          <a:prstGeom prst="rect">
            <a:avLst/>
          </a:prstGeom>
          <a:noFill/>
          <a:ln w="9525">
            <a:noFill/>
            <a:miter lim="800000"/>
            <a:headEnd/>
            <a:tailEnd/>
          </a:ln>
          <a:effectLst/>
        </p:spPr>
        <p:txBody>
          <a:bodyPr lIns="92075" tIns="46038" rIns="92075" bIns="46038">
            <a:spAutoFit/>
          </a:bodyPr>
          <a:lstStyle/>
          <a:p>
            <a:pPr algn="ctr">
              <a:spcBef>
                <a:spcPct val="50000"/>
              </a:spcBef>
              <a:defRPr/>
            </a:pPr>
            <a:r>
              <a:rPr lang="fr-FR" sz="3200" dirty="0">
                <a:effectLst>
                  <a:outerShdw blurRad="38100" dist="38100" dir="2700000" algn="tl">
                    <a:srgbClr val="000000"/>
                  </a:outerShdw>
                </a:effectLst>
                <a:latin typeface="Calibri" pitchFamily="34" charset="0"/>
              </a:rPr>
              <a:t>La nouvelle définition de l’humiliation affecte tous les aspects de la vie</a:t>
            </a:r>
          </a:p>
        </p:txBody>
      </p:sp>
      <p:sp>
        <p:nvSpPr>
          <p:cNvPr id="363526" name="Text Box 1030"/>
          <p:cNvSpPr txBox="1">
            <a:spLocks noChangeArrowheads="1"/>
          </p:cNvSpPr>
          <p:nvPr/>
        </p:nvSpPr>
        <p:spPr bwMode="auto">
          <a:xfrm>
            <a:off x="245958" y="1988919"/>
            <a:ext cx="4716462" cy="4247959"/>
          </a:xfrm>
          <a:prstGeom prst="rect">
            <a:avLst/>
          </a:prstGeom>
          <a:noFill/>
          <a:ln w="9525" algn="ctr">
            <a:noFill/>
            <a:miter lim="800000"/>
            <a:headEnd/>
            <a:tailEnd/>
          </a:ln>
          <a:effectLst/>
        </p:spPr>
        <p:txBody>
          <a:bodyPr lIns="92075" tIns="46038" rIns="92075" bIns="46038">
            <a:spAutoFit/>
          </a:bodyPr>
          <a:lstStyle/>
          <a:p>
            <a:pPr marL="354013" indent="-354013">
              <a:buFont typeface="Arial" pitchFamily="34" charset="0"/>
              <a:buChar char="•"/>
              <a:defRPr/>
            </a:pPr>
            <a:r>
              <a:rPr lang="fr-FR" dirty="0">
                <a:effectLst>
                  <a:outerShdw blurRad="38100" dist="38100" dir="2700000" algn="tl">
                    <a:srgbClr val="000000"/>
                  </a:outerShdw>
                </a:effectLst>
                <a:latin typeface="Calibri" pitchFamily="34" charset="0"/>
                <a:sym typeface="Webdings" pitchFamily="18" charset="2"/>
              </a:rPr>
              <a:t>« Briser la volonté de l’enfant » = bonne pédagogie</a:t>
            </a:r>
          </a:p>
          <a:p>
            <a:pPr marL="354013" indent="-354013">
              <a:buFont typeface="Arial" pitchFamily="34" charset="0"/>
              <a:buChar char="•"/>
              <a:defRPr/>
            </a:pPr>
            <a:endParaRPr lang="fr-FR" dirty="0">
              <a:effectLst>
                <a:outerShdw blurRad="38100" dist="38100" dir="2700000" algn="tl">
                  <a:srgbClr val="000000"/>
                </a:outerShdw>
              </a:effectLst>
              <a:latin typeface="Calibri" pitchFamily="34" charset="0"/>
              <a:sym typeface="Webdings" pitchFamily="18" charset="2"/>
            </a:endParaRPr>
          </a:p>
          <a:p>
            <a:pPr marL="354013" indent="-354013">
              <a:buFont typeface="Arial" pitchFamily="34" charset="0"/>
              <a:buChar char="•"/>
              <a:defRPr/>
            </a:pPr>
            <a:r>
              <a:rPr lang="fr-FR" dirty="0">
                <a:effectLst>
                  <a:outerShdw blurRad="38100" dist="38100" dir="2700000" algn="tl">
                    <a:srgbClr val="000000"/>
                  </a:outerShdw>
                </a:effectLst>
                <a:latin typeface="Calibri" pitchFamily="34" charset="0"/>
                <a:sym typeface="Webdings" pitchFamily="18" charset="2"/>
              </a:rPr>
              <a:t>Châtiment domestique</a:t>
            </a:r>
          </a:p>
          <a:p>
            <a:pPr marL="354013" indent="-354013">
              <a:buFont typeface="Arial" pitchFamily="34" charset="0"/>
              <a:buChar char="•"/>
              <a:defRPr/>
            </a:pPr>
            <a:endParaRPr lang="fr-FR" dirty="0">
              <a:effectLst>
                <a:outerShdw blurRad="38100" dist="38100" dir="2700000" algn="tl">
                  <a:srgbClr val="000000"/>
                </a:outerShdw>
              </a:effectLst>
              <a:latin typeface="Calibri" pitchFamily="34" charset="0"/>
              <a:sym typeface="Webdings" pitchFamily="18" charset="2"/>
            </a:endParaRPr>
          </a:p>
          <a:p>
            <a:pPr marL="354013" indent="-354013">
              <a:buFont typeface="Arial" pitchFamily="34" charset="0"/>
              <a:buChar char="•"/>
              <a:defRPr/>
            </a:pPr>
            <a:r>
              <a:rPr lang="fr-FR" dirty="0">
                <a:effectLst>
                  <a:outerShdw blurRad="38100" dist="38100" dir="2700000" algn="tl">
                    <a:srgbClr val="000000"/>
                  </a:outerShdw>
                </a:effectLst>
                <a:latin typeface="Calibri" pitchFamily="34" charset="0"/>
                <a:sym typeface="Webdings" pitchFamily="18" charset="2"/>
              </a:rPr>
              <a:t>Excision génitale féminine, tuer des filles pour l’honneur = devoir coutumier</a:t>
            </a:r>
          </a:p>
          <a:p>
            <a:pPr marL="354013" indent="-354013">
              <a:buFont typeface="Arial" pitchFamily="34" charset="0"/>
              <a:buChar char="•"/>
              <a:defRPr/>
            </a:pPr>
            <a:endParaRPr lang="fr-FR" dirty="0">
              <a:effectLst>
                <a:outerShdw blurRad="38100" dist="38100" dir="2700000" algn="tl">
                  <a:srgbClr val="000000"/>
                </a:outerShdw>
              </a:effectLst>
              <a:latin typeface="Calibri" pitchFamily="34" charset="0"/>
              <a:sym typeface="Webdings" pitchFamily="18" charset="2"/>
            </a:endParaRPr>
          </a:p>
          <a:p>
            <a:pPr marL="354013" indent="-354013">
              <a:buFont typeface="Arial" pitchFamily="34" charset="0"/>
              <a:buChar char="•"/>
              <a:defRPr/>
            </a:pPr>
            <a:r>
              <a:rPr lang="fr-FR" dirty="0">
                <a:effectLst>
                  <a:outerShdw blurRad="38100" dist="38100" dir="2700000" algn="tl">
                    <a:srgbClr val="000000"/>
                  </a:outerShdw>
                </a:effectLst>
                <a:latin typeface="Calibri" pitchFamily="34" charset="0"/>
                <a:sym typeface="Webdings" pitchFamily="18" charset="2"/>
              </a:rPr>
              <a:t>Ségrégation, protéger notre identité</a:t>
            </a:r>
          </a:p>
          <a:p>
            <a:pPr marL="354013" indent="-354013">
              <a:buFont typeface="Arial" pitchFamily="34" charset="0"/>
              <a:buChar char="•"/>
              <a:defRPr/>
            </a:pPr>
            <a:endParaRPr lang="fr-FR" dirty="0">
              <a:effectLst>
                <a:outerShdw blurRad="38100" dist="38100" dir="2700000" algn="tl">
                  <a:srgbClr val="000000"/>
                </a:outerShdw>
              </a:effectLst>
              <a:latin typeface="Calibri" pitchFamily="34" charset="0"/>
              <a:sym typeface="Webdings" pitchFamily="18" charset="2"/>
            </a:endParaRPr>
          </a:p>
          <a:p>
            <a:pPr marL="354013" indent="-354013">
              <a:buFont typeface="Arial" pitchFamily="34" charset="0"/>
              <a:buChar char="•"/>
              <a:defRPr/>
            </a:pPr>
            <a:r>
              <a:rPr lang="fr-FR" dirty="0">
                <a:effectLst>
                  <a:outerShdw blurRad="38100" dist="38100" dir="2700000" algn="tl">
                    <a:srgbClr val="000000"/>
                  </a:outerShdw>
                </a:effectLst>
                <a:latin typeface="Calibri" pitchFamily="34" charset="0"/>
                <a:sym typeface="Webdings" pitchFamily="18" charset="2"/>
              </a:rPr>
              <a:t>Bâtiment glorieux d’empire</a:t>
            </a:r>
          </a:p>
          <a:p>
            <a:pPr marL="354013" indent="-354013">
              <a:buFont typeface="Arial" pitchFamily="34" charset="0"/>
              <a:buChar char="•"/>
              <a:defRPr/>
            </a:pPr>
            <a:endParaRPr lang="fr-FR" dirty="0">
              <a:effectLst>
                <a:outerShdw blurRad="38100" dist="38100" dir="2700000" algn="tl">
                  <a:srgbClr val="000000"/>
                </a:outerShdw>
              </a:effectLst>
              <a:latin typeface="Calibri" pitchFamily="34" charset="0"/>
              <a:sym typeface="Webdings" pitchFamily="18" charset="2"/>
            </a:endParaRPr>
          </a:p>
          <a:p>
            <a:pPr marL="354013" indent="-354013">
              <a:buFont typeface="Arial" pitchFamily="34" charset="0"/>
              <a:buChar char="•"/>
              <a:defRPr/>
            </a:pPr>
            <a:r>
              <a:rPr lang="fr-FR" dirty="0">
                <a:effectLst>
                  <a:outerShdw blurRad="38100" dist="38100" dir="2700000" algn="tl">
                    <a:srgbClr val="000000"/>
                  </a:outerShdw>
                </a:effectLst>
                <a:latin typeface="Calibri" pitchFamily="34" charset="0"/>
                <a:sym typeface="Webdings" pitchFamily="18" charset="2"/>
              </a:rPr>
              <a:t>« Connais ta place ! »</a:t>
            </a:r>
          </a:p>
          <a:p>
            <a:pPr marL="354013" indent="-354013">
              <a:buFont typeface="Arial" pitchFamily="34" charset="0"/>
              <a:buChar char="•"/>
              <a:defRPr/>
            </a:pPr>
            <a:endParaRPr lang="fr-FR" dirty="0">
              <a:effectLst>
                <a:outerShdw blurRad="38100" dist="38100" dir="2700000" algn="tl">
                  <a:srgbClr val="000000"/>
                </a:outerShdw>
              </a:effectLst>
              <a:latin typeface="Calibri" pitchFamily="34" charset="0"/>
              <a:sym typeface="Webdings" pitchFamily="18" charset="2"/>
            </a:endParaRPr>
          </a:p>
          <a:p>
            <a:pPr marL="354013" indent="-354013">
              <a:buFont typeface="Arial" pitchFamily="34" charset="0"/>
              <a:buChar char="•"/>
              <a:defRPr/>
            </a:pPr>
            <a:r>
              <a:rPr lang="fr-FR" dirty="0">
                <a:effectLst>
                  <a:outerShdw blurRad="38100" dist="38100" dir="2700000" algn="tl">
                    <a:srgbClr val="000000"/>
                  </a:outerShdw>
                </a:effectLst>
                <a:latin typeface="Calibri" pitchFamily="34" charset="0"/>
                <a:sym typeface="Webdings" pitchFamily="18" charset="2"/>
              </a:rPr>
              <a:t>Tuer et mutiler = solution</a:t>
            </a:r>
          </a:p>
        </p:txBody>
      </p:sp>
      <p:sp>
        <p:nvSpPr>
          <p:cNvPr id="363527" name="Text Box 1031"/>
          <p:cNvSpPr txBox="1">
            <a:spLocks noChangeArrowheads="1"/>
          </p:cNvSpPr>
          <p:nvPr/>
        </p:nvSpPr>
        <p:spPr bwMode="auto">
          <a:xfrm>
            <a:off x="636835" y="1117570"/>
            <a:ext cx="3279279" cy="831639"/>
          </a:xfrm>
          <a:prstGeom prst="rect">
            <a:avLst/>
          </a:prstGeom>
          <a:noFill/>
          <a:ln w="9525" algn="ctr">
            <a:noFill/>
            <a:miter lim="800000"/>
            <a:headEnd/>
            <a:tailEnd/>
          </a:ln>
          <a:effectLst/>
        </p:spPr>
        <p:txBody>
          <a:bodyPr wrap="square" lIns="92075" tIns="46038" rIns="92075" bIns="46038">
            <a:spAutoFit/>
          </a:bodyPr>
          <a:lstStyle/>
          <a:p>
            <a:pPr algn="ctr">
              <a:defRPr/>
            </a:pPr>
            <a:r>
              <a:rPr lang="fr-FR" sz="2400" dirty="0">
                <a:effectLst>
                  <a:outerShdw blurRad="38100" dist="38100" dir="2700000" algn="tl">
                    <a:srgbClr val="000000"/>
                  </a:outerShdw>
                </a:effectLst>
                <a:latin typeface="Calibri" pitchFamily="34" charset="0"/>
                <a:sym typeface="Webdings" pitchFamily="18" charset="2"/>
              </a:rPr>
              <a:t>Humiliation des sous-fifres = </a:t>
            </a:r>
            <a:r>
              <a:rPr lang="fr-FR" sz="2400" dirty="0" err="1">
                <a:effectLst>
                  <a:outerShdw blurRad="38100" dist="38100" dir="2700000" algn="tl">
                    <a:srgbClr val="000000"/>
                  </a:outerShdw>
                </a:effectLst>
                <a:latin typeface="Calibri" pitchFamily="34" charset="0"/>
                <a:sym typeface="Webdings" pitchFamily="18" charset="2"/>
              </a:rPr>
              <a:t>pro-social</a:t>
            </a:r>
            <a:endParaRPr lang="fr-FR" sz="2400" dirty="0">
              <a:effectLst>
                <a:outerShdw blurRad="38100" dist="38100" dir="2700000" algn="tl">
                  <a:srgbClr val="000000"/>
                </a:outerShdw>
              </a:effectLst>
              <a:latin typeface="Calibri" pitchFamily="34" charset="0"/>
              <a:sym typeface="Webdings" pitchFamily="18" charset="2"/>
            </a:endParaRPr>
          </a:p>
        </p:txBody>
      </p:sp>
      <p:sp>
        <p:nvSpPr>
          <p:cNvPr id="363528" name="Text Box 1032"/>
          <p:cNvSpPr txBox="1">
            <a:spLocks noChangeArrowheads="1"/>
          </p:cNvSpPr>
          <p:nvPr/>
        </p:nvSpPr>
        <p:spPr bwMode="auto">
          <a:xfrm>
            <a:off x="5364088" y="1340768"/>
            <a:ext cx="3131517" cy="462307"/>
          </a:xfrm>
          <a:prstGeom prst="rect">
            <a:avLst/>
          </a:prstGeom>
          <a:noFill/>
          <a:ln w="9525" algn="ctr">
            <a:noFill/>
            <a:miter lim="800000"/>
            <a:headEnd/>
            <a:tailEnd/>
          </a:ln>
          <a:effectLst/>
        </p:spPr>
        <p:txBody>
          <a:bodyPr wrap="square" lIns="92075" tIns="46038" rIns="92075" bIns="46038">
            <a:spAutoFit/>
          </a:bodyPr>
          <a:lstStyle/>
          <a:p>
            <a:pPr>
              <a:defRPr/>
            </a:pPr>
            <a:r>
              <a:rPr lang="fr-FR" sz="2400" dirty="0">
                <a:effectLst>
                  <a:outerShdw blurRad="38100" dist="38100" dir="2700000" algn="tl">
                    <a:srgbClr val="000000"/>
                  </a:outerShdw>
                </a:effectLst>
                <a:latin typeface="Calibri" pitchFamily="34" charset="0"/>
                <a:sym typeface="Webdings" pitchFamily="18" charset="2"/>
              </a:rPr>
              <a:t>Humiliation = violation</a:t>
            </a:r>
          </a:p>
        </p:txBody>
      </p:sp>
      <p:sp>
        <p:nvSpPr>
          <p:cNvPr id="4" name="Footer Placeholder 3"/>
          <p:cNvSpPr>
            <a:spLocks noGrp="1"/>
          </p:cNvSpPr>
          <p:nvPr>
            <p:ph type="ftr" sz="quarter" idx="11"/>
          </p:nvPr>
        </p:nvSpPr>
        <p:spPr/>
        <p:txBody>
          <a:bodyPr/>
          <a:lstStyle/>
          <a:p>
            <a:pPr>
              <a:defRPr/>
            </a:pPr>
            <a:r>
              <a:rPr lang="fr-FR" sz="1200" b="0" dirty="0">
                <a:solidFill>
                  <a:schemeClr val="tx1">
                    <a:lumMod val="50000"/>
                  </a:schemeClr>
                </a:solidFill>
              </a:rPr>
              <a:t>Dr. </a:t>
            </a:r>
            <a:r>
              <a:rPr lang="fr-FR" sz="1200" b="0" dirty="0" err="1">
                <a:solidFill>
                  <a:schemeClr val="tx1">
                    <a:lumMod val="50000"/>
                  </a:schemeClr>
                </a:solidFill>
              </a:rPr>
              <a:t>med</a:t>
            </a:r>
            <a:r>
              <a:rPr lang="fr-FR" sz="1200" b="0" dirty="0">
                <a:solidFill>
                  <a:schemeClr val="tx1">
                    <a:lumMod val="50000"/>
                  </a:schemeClr>
                </a:solidFill>
              </a:rPr>
              <a:t>, Dr. </a:t>
            </a:r>
            <a:r>
              <a:rPr lang="fr-FR" sz="1200" b="0" dirty="0" err="1">
                <a:solidFill>
                  <a:schemeClr val="tx1">
                    <a:lumMod val="50000"/>
                  </a:schemeClr>
                </a:solidFill>
              </a:rPr>
              <a:t>psychol</a:t>
            </a:r>
            <a:r>
              <a:rPr lang="fr-FR" sz="1200" b="0" dirty="0">
                <a:solidFill>
                  <a:schemeClr val="tx1">
                    <a:lumMod val="50000"/>
                  </a:schemeClr>
                </a:solidFill>
              </a:rPr>
              <a:t>. Evelin G. Lindner</a:t>
            </a:r>
          </a:p>
        </p:txBody>
      </p:sp>
      <p:sp>
        <p:nvSpPr>
          <p:cNvPr id="14" name="Text Box 1030">
            <a:extLst>
              <a:ext uri="{FF2B5EF4-FFF2-40B4-BE49-F238E27FC236}">
                <a16:creationId xmlns:a16="http://schemas.microsoft.com/office/drawing/2014/main" id="{A2D12F72-FF38-EE5E-A31E-5E09A87BC13D}"/>
              </a:ext>
            </a:extLst>
          </p:cNvPr>
          <p:cNvSpPr txBox="1">
            <a:spLocks noChangeArrowheads="1"/>
          </p:cNvSpPr>
          <p:nvPr/>
        </p:nvSpPr>
        <p:spPr bwMode="auto">
          <a:xfrm>
            <a:off x="4572000" y="1989353"/>
            <a:ext cx="4326042" cy="4247959"/>
          </a:xfrm>
          <a:prstGeom prst="rect">
            <a:avLst/>
          </a:prstGeom>
          <a:noFill/>
          <a:ln w="9525" algn="ctr">
            <a:noFill/>
            <a:miter lim="800000"/>
            <a:headEnd/>
            <a:tailEnd/>
          </a:ln>
          <a:effectLst/>
        </p:spPr>
        <p:txBody>
          <a:bodyPr wrap="square" lIns="92075" tIns="46038" rIns="92075" bIns="46038">
            <a:spAutoFit/>
          </a:bodyPr>
          <a:lstStyle/>
          <a:p>
            <a:pPr marL="354013" indent="-354013">
              <a:buFont typeface="Arial" pitchFamily="34" charset="0"/>
              <a:buChar char="•"/>
              <a:defRPr/>
            </a:pPr>
            <a:r>
              <a:rPr lang="fr-FR" dirty="0">
                <a:effectLst>
                  <a:outerShdw blurRad="38100" dist="38100" dir="2700000" algn="tl">
                    <a:srgbClr val="000000"/>
                  </a:outerShdw>
                </a:effectLst>
                <a:latin typeface="Calibri" pitchFamily="34" charset="0"/>
                <a:sym typeface="Webdings" pitchFamily="18" charset="2"/>
              </a:rPr>
              <a:t>Maltraitance et l’abus des enfants = mauvaise pédagogie</a:t>
            </a:r>
          </a:p>
          <a:p>
            <a:pPr marL="354013" indent="-354013">
              <a:buFont typeface="Arial" pitchFamily="34" charset="0"/>
              <a:buChar char="•"/>
              <a:defRPr/>
            </a:pPr>
            <a:endParaRPr lang="fr-FR" dirty="0">
              <a:effectLst>
                <a:outerShdw blurRad="38100" dist="38100" dir="2700000" algn="tl">
                  <a:srgbClr val="000000"/>
                </a:outerShdw>
              </a:effectLst>
              <a:latin typeface="Calibri" pitchFamily="34" charset="0"/>
              <a:sym typeface="Webdings" pitchFamily="18" charset="2"/>
            </a:endParaRPr>
          </a:p>
          <a:p>
            <a:pPr marL="354013" indent="-354013">
              <a:buFont typeface="Arial" pitchFamily="34" charset="0"/>
              <a:buChar char="•"/>
              <a:defRPr/>
            </a:pPr>
            <a:r>
              <a:rPr lang="fr-FR" dirty="0">
                <a:effectLst>
                  <a:outerShdw blurRad="38100" dist="38100" dir="2700000" algn="tl">
                    <a:srgbClr val="000000"/>
                  </a:outerShdw>
                </a:effectLst>
                <a:latin typeface="Calibri" pitchFamily="34" charset="0"/>
                <a:sym typeface="Webdings" pitchFamily="18" charset="2"/>
              </a:rPr>
              <a:t>Violence domestique</a:t>
            </a:r>
          </a:p>
          <a:p>
            <a:pPr marL="354013" indent="-354013">
              <a:buFont typeface="Arial" pitchFamily="34" charset="0"/>
              <a:buChar char="•"/>
              <a:defRPr/>
            </a:pPr>
            <a:endParaRPr lang="fr-FR" dirty="0">
              <a:effectLst>
                <a:outerShdw blurRad="38100" dist="38100" dir="2700000" algn="tl">
                  <a:srgbClr val="000000"/>
                </a:outerShdw>
              </a:effectLst>
              <a:latin typeface="Calibri" pitchFamily="34" charset="0"/>
              <a:sym typeface="Webdings" pitchFamily="18" charset="2"/>
            </a:endParaRPr>
          </a:p>
          <a:p>
            <a:pPr marL="354013" indent="-354013">
              <a:buFont typeface="Arial" pitchFamily="34" charset="0"/>
              <a:buChar char="•"/>
              <a:defRPr/>
            </a:pPr>
            <a:r>
              <a:rPr lang="fr-FR" dirty="0">
                <a:effectLst>
                  <a:outerShdw blurRad="38100" dist="38100" dir="2700000" algn="tl">
                    <a:srgbClr val="000000"/>
                  </a:outerShdw>
                </a:effectLst>
                <a:latin typeface="Calibri" pitchFamily="34" charset="0"/>
                <a:sym typeface="Webdings" pitchFamily="18" charset="2"/>
              </a:rPr>
              <a:t>mutilation, crime d’honneur = punissable violence culturelle</a:t>
            </a:r>
          </a:p>
          <a:p>
            <a:pPr marL="354013" indent="-354013">
              <a:buFont typeface="Arial" pitchFamily="34" charset="0"/>
              <a:buChar char="•"/>
              <a:defRPr/>
            </a:pPr>
            <a:endParaRPr lang="fr-FR" dirty="0">
              <a:effectLst>
                <a:outerShdw blurRad="38100" dist="38100" dir="2700000" algn="tl">
                  <a:srgbClr val="000000"/>
                </a:outerShdw>
              </a:effectLst>
              <a:latin typeface="Calibri" pitchFamily="34" charset="0"/>
              <a:sym typeface="Webdings" pitchFamily="18" charset="2"/>
            </a:endParaRPr>
          </a:p>
          <a:p>
            <a:pPr marL="354013" indent="-354013">
              <a:buFont typeface="Arial" pitchFamily="34" charset="0"/>
              <a:buChar char="•"/>
              <a:defRPr/>
            </a:pPr>
            <a:r>
              <a:rPr lang="fr-FR" dirty="0">
                <a:effectLst>
                  <a:outerShdw blurRad="38100" dist="38100" dir="2700000" algn="tl">
                    <a:srgbClr val="000000"/>
                  </a:outerShdw>
                </a:effectLst>
                <a:latin typeface="Calibri" pitchFamily="34" charset="0"/>
                <a:sym typeface="Webdings" pitchFamily="18" charset="2"/>
              </a:rPr>
              <a:t>Aparté</a:t>
            </a:r>
          </a:p>
          <a:p>
            <a:pPr marL="354013" indent="-354013">
              <a:buFont typeface="Arial" pitchFamily="34" charset="0"/>
              <a:buChar char="•"/>
              <a:defRPr/>
            </a:pPr>
            <a:endParaRPr lang="fr-FR" dirty="0">
              <a:effectLst>
                <a:outerShdw blurRad="38100" dist="38100" dir="2700000" algn="tl">
                  <a:srgbClr val="000000"/>
                </a:outerShdw>
              </a:effectLst>
              <a:latin typeface="Calibri" pitchFamily="34" charset="0"/>
              <a:sym typeface="Webdings" pitchFamily="18" charset="2"/>
            </a:endParaRPr>
          </a:p>
          <a:p>
            <a:pPr marL="354013" indent="-354013">
              <a:buFont typeface="Arial" pitchFamily="34" charset="0"/>
              <a:buChar char="•"/>
              <a:defRPr/>
            </a:pPr>
            <a:r>
              <a:rPr lang="fr-FR" dirty="0">
                <a:effectLst>
                  <a:outerShdw blurRad="38100" dist="38100" dir="2700000" algn="tl">
                    <a:srgbClr val="000000"/>
                  </a:outerShdw>
                </a:effectLst>
                <a:latin typeface="Calibri" pitchFamily="34" charset="0"/>
                <a:sym typeface="Webdings" pitchFamily="18" charset="2"/>
              </a:rPr>
              <a:t>Colonialisme</a:t>
            </a:r>
          </a:p>
          <a:p>
            <a:pPr marL="354013" indent="-354013">
              <a:buFont typeface="Arial" pitchFamily="34" charset="0"/>
              <a:buChar char="•"/>
              <a:defRPr/>
            </a:pPr>
            <a:endParaRPr lang="fr-FR" dirty="0">
              <a:effectLst>
                <a:outerShdw blurRad="38100" dist="38100" dir="2700000" algn="tl">
                  <a:srgbClr val="000000"/>
                </a:outerShdw>
              </a:effectLst>
              <a:latin typeface="Calibri" pitchFamily="34" charset="0"/>
              <a:sym typeface="Webdings" pitchFamily="18" charset="2"/>
            </a:endParaRPr>
          </a:p>
          <a:p>
            <a:pPr marL="354013" indent="-354013">
              <a:buFont typeface="Arial" pitchFamily="34" charset="0"/>
              <a:buChar char="•"/>
              <a:defRPr/>
            </a:pPr>
            <a:r>
              <a:rPr lang="fr-FR" dirty="0">
                <a:effectLst>
                  <a:outerShdw blurRad="38100" dist="38100" dir="2700000" algn="tl">
                    <a:srgbClr val="000000"/>
                  </a:outerShdw>
                </a:effectLst>
                <a:latin typeface="Calibri" pitchFamily="34" charset="0"/>
                <a:sym typeface="Webdings" pitchFamily="18" charset="2"/>
              </a:rPr>
              <a:t>Racisme, sexisme, </a:t>
            </a:r>
            <a:r>
              <a:rPr lang="fr-FR" dirty="0" err="1">
                <a:effectLst>
                  <a:outerShdw blurRad="38100" dist="38100" dir="2700000" algn="tl">
                    <a:srgbClr val="000000"/>
                  </a:outerShdw>
                </a:effectLst>
                <a:latin typeface="Calibri" pitchFamily="34" charset="0"/>
                <a:sym typeface="Webdings" pitchFamily="18" charset="2"/>
              </a:rPr>
              <a:t>rankisme</a:t>
            </a:r>
            <a:endParaRPr lang="fr-FR" dirty="0">
              <a:effectLst>
                <a:outerShdw blurRad="38100" dist="38100" dir="2700000" algn="tl">
                  <a:srgbClr val="000000"/>
                </a:outerShdw>
              </a:effectLst>
              <a:latin typeface="Calibri" pitchFamily="34" charset="0"/>
              <a:sym typeface="Webdings" pitchFamily="18" charset="2"/>
            </a:endParaRPr>
          </a:p>
          <a:p>
            <a:pPr marL="354013" indent="-354013">
              <a:buFont typeface="Arial" pitchFamily="34" charset="0"/>
              <a:buChar char="•"/>
              <a:defRPr/>
            </a:pPr>
            <a:endParaRPr lang="fr-FR" dirty="0">
              <a:effectLst>
                <a:outerShdw blurRad="38100" dist="38100" dir="2700000" algn="tl">
                  <a:srgbClr val="000000"/>
                </a:outerShdw>
              </a:effectLst>
              <a:latin typeface="Calibri" pitchFamily="34" charset="0"/>
              <a:sym typeface="Webdings" pitchFamily="18" charset="2"/>
            </a:endParaRPr>
          </a:p>
          <a:p>
            <a:pPr marL="354013" indent="-354013">
              <a:buFont typeface="Arial" pitchFamily="34" charset="0"/>
              <a:buChar char="•"/>
              <a:defRPr/>
            </a:pPr>
            <a:r>
              <a:rPr lang="fr-FR" dirty="0">
                <a:effectLst>
                  <a:outerShdw blurRad="38100" dist="38100" dir="2700000" algn="tl">
                    <a:srgbClr val="000000"/>
                  </a:outerShdw>
                </a:effectLst>
                <a:latin typeface="Calibri" pitchFamily="34" charset="0"/>
                <a:sym typeface="Webdings" pitchFamily="18" charset="2"/>
              </a:rPr>
              <a:t>Guerre, génocide, torture</a:t>
            </a:r>
            <a:endParaRPr lang="en-GB" dirty="0">
              <a:effectLst>
                <a:outerShdw blurRad="38100" dist="38100" dir="2700000" algn="tl">
                  <a:srgbClr val="000000"/>
                </a:outerShdw>
              </a:effectLst>
              <a:latin typeface="Calibri" pitchFamily="34" charset="0"/>
              <a:sym typeface="Webdings" pitchFamily="18" charset="2"/>
            </a:endParaRPr>
          </a:p>
        </p:txBody>
      </p:sp>
    </p:spTree>
    <p:extLst>
      <p:ext uri="{BB962C8B-B14F-4D97-AF65-F5344CB8AC3E}">
        <p14:creationId xmlns:p14="http://schemas.microsoft.com/office/powerpoint/2010/main" val="1759031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9266" name="Rectangle 2"/>
          <p:cNvSpPr>
            <a:spLocks noGrp="1" noChangeArrowheads="1"/>
          </p:cNvSpPr>
          <p:nvPr>
            <p:ph type="ctrTitle"/>
          </p:nvPr>
        </p:nvSpPr>
        <p:spPr>
          <a:xfrm>
            <a:off x="233773" y="2996952"/>
            <a:ext cx="8676455" cy="1143000"/>
          </a:xfrm>
        </p:spPr>
        <p:txBody>
          <a:bodyPr/>
          <a:lstStyle/>
          <a:p>
            <a:pPr algn="ctr">
              <a:defRPr/>
            </a:pPr>
            <a:r>
              <a:rPr lang="fr-FR" sz="3200" b="1" dirty="0">
                <a:solidFill>
                  <a:srgbClr val="F7F1EF"/>
                </a:solidFill>
                <a:effectLst>
                  <a:outerShdw blurRad="38100" dist="38100" dir="2700000" algn="tl">
                    <a:srgbClr val="000000"/>
                  </a:outerShdw>
                </a:effectLst>
                <a:latin typeface="+mj-lt"/>
                <a:ea typeface="SimSun" pitchFamily="2" charset="-122"/>
              </a:rPr>
              <a:t>De l’humiliation à la dignité : </a:t>
            </a:r>
            <a:br>
              <a:rPr lang="fr-FR" sz="3200" b="1" dirty="0">
                <a:solidFill>
                  <a:srgbClr val="F7F1EF"/>
                </a:solidFill>
                <a:effectLst>
                  <a:outerShdw blurRad="38100" dist="38100" dir="2700000" algn="tl">
                    <a:srgbClr val="000000"/>
                  </a:outerShdw>
                </a:effectLst>
                <a:latin typeface="+mj-lt"/>
                <a:ea typeface="SimSun" pitchFamily="2" charset="-122"/>
              </a:rPr>
            </a:br>
            <a:r>
              <a:rPr lang="fr-FR" sz="3200" b="1" dirty="0">
                <a:solidFill>
                  <a:srgbClr val="F7F1EF"/>
                </a:solidFill>
                <a:effectLst>
                  <a:outerShdw blurRad="38100" dist="38100" dir="2700000" algn="tl">
                    <a:srgbClr val="000000"/>
                  </a:outerShdw>
                </a:effectLst>
                <a:latin typeface="+mj-lt"/>
                <a:ea typeface="SimSun" pitchFamily="2" charset="-122"/>
              </a:rPr>
              <a:t>Pour un avenir de solidarité mondiale</a:t>
            </a:r>
            <a:br>
              <a:rPr lang="fr-FR" sz="3200" b="1" dirty="0">
                <a:solidFill>
                  <a:srgbClr val="F7F1EF"/>
                </a:solidFill>
                <a:effectLst>
                  <a:outerShdw blurRad="38100" dist="38100" dir="2700000" algn="tl">
                    <a:srgbClr val="000000"/>
                  </a:outerShdw>
                </a:effectLst>
                <a:latin typeface="+mj-lt"/>
                <a:ea typeface="SimSun" pitchFamily="2" charset="-122"/>
              </a:rPr>
            </a:br>
            <a:br>
              <a:rPr lang="en-US" sz="3200" b="1" dirty="0">
                <a:solidFill>
                  <a:srgbClr val="F7F1EF"/>
                </a:solidFill>
                <a:effectLst>
                  <a:outerShdw blurRad="38100" dist="38100" dir="2700000" algn="tl">
                    <a:srgbClr val="000000"/>
                  </a:outerShdw>
                </a:effectLst>
                <a:latin typeface="+mj-lt"/>
                <a:ea typeface="SimSun" pitchFamily="2" charset="-122"/>
              </a:rPr>
            </a:br>
            <a:r>
              <a:rPr lang="fr-FR" sz="2400" b="1" dirty="0">
                <a:solidFill>
                  <a:srgbClr val="F7F1EF"/>
                </a:solidFill>
                <a:effectLst>
                  <a:outerShdw blurRad="38100" dist="38100" dir="2700000" algn="tl">
                    <a:srgbClr val="000000"/>
                  </a:outerShdw>
                </a:effectLst>
                <a:latin typeface="+mj-lt"/>
                <a:ea typeface="SimSun" pitchFamily="2" charset="-122"/>
              </a:rPr>
              <a:t>Congrès annuel de l’Association Parole d’Enfants</a:t>
            </a:r>
            <a:br>
              <a:rPr lang="fr-FR" sz="2400" b="1" dirty="0">
                <a:solidFill>
                  <a:srgbClr val="F7F1EF"/>
                </a:solidFill>
                <a:effectLst>
                  <a:outerShdw blurRad="38100" dist="38100" dir="2700000" algn="tl">
                    <a:srgbClr val="000000"/>
                  </a:outerShdw>
                </a:effectLst>
                <a:latin typeface="+mj-lt"/>
                <a:ea typeface="SimSun" pitchFamily="2" charset="-122"/>
              </a:rPr>
            </a:br>
            <a:r>
              <a:rPr lang="fr-FR" sz="2400" b="1" dirty="0">
                <a:solidFill>
                  <a:srgbClr val="F7F1EF"/>
                </a:solidFill>
                <a:effectLst>
                  <a:outerShdw blurRad="38100" dist="38100" dir="2700000" algn="tl">
                    <a:srgbClr val="000000"/>
                  </a:outerShdw>
                </a:effectLst>
                <a:latin typeface="+mj-lt"/>
                <a:ea typeface="SimSun" pitchFamily="2" charset="-122"/>
              </a:rPr>
              <a:t>Paris, à la Maison de l’Unesco</a:t>
            </a:r>
            <a:br>
              <a:rPr lang="fr-FR" sz="2400" b="1" dirty="0">
                <a:solidFill>
                  <a:srgbClr val="F7F1EF"/>
                </a:solidFill>
                <a:effectLst>
                  <a:outerShdw blurRad="38100" dist="38100" dir="2700000" algn="tl">
                    <a:srgbClr val="000000"/>
                  </a:outerShdw>
                </a:effectLst>
                <a:latin typeface="+mj-lt"/>
                <a:ea typeface="SimSun" pitchFamily="2" charset="-122"/>
              </a:rPr>
            </a:br>
            <a:r>
              <a:rPr lang="fr-FR" sz="2400" b="1" dirty="0">
                <a:solidFill>
                  <a:srgbClr val="F7F1EF"/>
                </a:solidFill>
                <a:effectLst>
                  <a:outerShdw blurRad="38100" dist="38100" dir="2700000" algn="tl">
                    <a:srgbClr val="000000"/>
                  </a:outerShdw>
                </a:effectLst>
                <a:latin typeface="+mj-lt"/>
                <a:ea typeface="SimSun" pitchFamily="2" charset="-122"/>
              </a:rPr>
              <a:t>22 novembre 2022</a:t>
            </a:r>
            <a:br>
              <a:rPr lang="fr-FR" sz="2400" b="1" dirty="0">
                <a:solidFill>
                  <a:srgbClr val="F7F1EF"/>
                </a:solidFill>
                <a:effectLst>
                  <a:outerShdw blurRad="38100" dist="38100" dir="2700000" algn="tl">
                    <a:srgbClr val="000000"/>
                  </a:outerShdw>
                </a:effectLst>
                <a:latin typeface="+mj-lt"/>
                <a:ea typeface="SimSun" pitchFamily="2" charset="-122"/>
              </a:rPr>
            </a:br>
            <a:br>
              <a:rPr lang="en-US" sz="2000" b="1" dirty="0">
                <a:solidFill>
                  <a:srgbClr val="F7F1EF"/>
                </a:solidFill>
                <a:effectLst>
                  <a:outerShdw blurRad="38100" dist="38100" dir="2700000" algn="tl">
                    <a:srgbClr val="000000"/>
                  </a:outerShdw>
                </a:effectLst>
                <a:latin typeface="+mj-lt"/>
                <a:ea typeface="SimSun" pitchFamily="2" charset="-122"/>
              </a:rPr>
            </a:br>
            <a:br>
              <a:rPr lang="en-GB" sz="1600" b="1" dirty="0">
                <a:solidFill>
                  <a:srgbClr val="F7F1EF"/>
                </a:solidFill>
                <a:effectLst>
                  <a:outerShdw blurRad="38100" dist="38100" dir="2700000" algn="tl">
                    <a:srgbClr val="000000"/>
                  </a:outerShdw>
                </a:effectLst>
                <a:latin typeface="+mj-lt"/>
                <a:ea typeface="SimSun" pitchFamily="2" charset="-122"/>
              </a:rPr>
            </a:br>
            <a:r>
              <a:rPr lang="en-GB" sz="1800" b="1" dirty="0">
                <a:solidFill>
                  <a:srgbClr val="F7F1EF"/>
                </a:solidFill>
                <a:effectLst>
                  <a:outerShdw blurRad="38100" dist="38100" dir="2700000" algn="tl">
                    <a:srgbClr val="000000"/>
                  </a:outerShdw>
                </a:effectLst>
                <a:cs typeface="Times New Roman" pitchFamily="18" charset="0"/>
              </a:rPr>
              <a:t>Evelin G. Lindner, Medical Doctor, Psychologist, </a:t>
            </a:r>
            <a:r>
              <a:rPr lang="en-GB" sz="1800" b="1" dirty="0" err="1">
                <a:solidFill>
                  <a:srgbClr val="F7F1EF"/>
                </a:solidFill>
                <a:effectLst>
                  <a:outerShdw blurRad="38100" dist="38100" dir="2700000" algn="tl">
                    <a:srgbClr val="000000"/>
                  </a:outerShdw>
                </a:effectLst>
                <a:cs typeface="Times New Roman" pitchFamily="18" charset="0"/>
              </a:rPr>
              <a:t>Dr.</a:t>
            </a:r>
            <a:r>
              <a:rPr lang="en-GB" sz="1800" b="1" dirty="0">
                <a:solidFill>
                  <a:srgbClr val="F7F1EF"/>
                </a:solidFill>
                <a:effectLst>
                  <a:outerShdw blurRad="38100" dist="38100" dir="2700000" algn="tl">
                    <a:srgbClr val="000000"/>
                  </a:outerShdw>
                </a:effectLst>
                <a:cs typeface="Times New Roman" pitchFamily="18" charset="0"/>
              </a:rPr>
              <a:t> med., </a:t>
            </a:r>
            <a:r>
              <a:rPr lang="en-GB" sz="1800" b="1" dirty="0" err="1">
                <a:solidFill>
                  <a:srgbClr val="F7F1EF"/>
                </a:solidFill>
                <a:effectLst>
                  <a:outerShdw blurRad="38100" dist="38100" dir="2700000" algn="tl">
                    <a:srgbClr val="000000"/>
                  </a:outerShdw>
                </a:effectLst>
                <a:cs typeface="Times New Roman" pitchFamily="18" charset="0"/>
              </a:rPr>
              <a:t>Dr.</a:t>
            </a:r>
            <a:r>
              <a:rPr lang="en-GB" sz="1800" b="1" dirty="0">
                <a:solidFill>
                  <a:srgbClr val="F7F1EF"/>
                </a:solidFill>
                <a:effectLst>
                  <a:outerShdw blurRad="38100" dist="38100" dir="2700000" algn="tl">
                    <a:srgbClr val="000000"/>
                  </a:outerShdw>
                </a:effectLst>
                <a:cs typeface="Times New Roman" pitchFamily="18" charset="0"/>
              </a:rPr>
              <a:t> psychol.</a:t>
            </a:r>
            <a:br>
              <a:rPr lang="en-GB" sz="1800" b="1" dirty="0">
                <a:solidFill>
                  <a:srgbClr val="F7F1EF"/>
                </a:solidFill>
                <a:effectLst>
                  <a:outerShdw blurRad="38100" dist="38100" dir="2700000" algn="tl">
                    <a:srgbClr val="000000"/>
                  </a:outerShdw>
                </a:effectLst>
                <a:cs typeface="Times New Roman" pitchFamily="18" charset="0"/>
              </a:rPr>
            </a:br>
            <a:r>
              <a:rPr lang="en-GB" sz="1800" b="1" dirty="0">
                <a:solidFill>
                  <a:srgbClr val="F7F1EF"/>
                </a:solidFill>
                <a:effectLst>
                  <a:outerShdw blurRad="38100" dist="38100" dir="2700000" algn="tl">
                    <a:srgbClr val="000000"/>
                  </a:outerShdw>
                </a:effectLst>
                <a:cs typeface="Times New Roman" pitchFamily="18" charset="0"/>
              </a:rPr>
              <a:t>Transdisciplinary Scholar in Social Sciences and Humanities</a:t>
            </a:r>
            <a:br>
              <a:rPr lang="en-GB" sz="1800" b="1" dirty="0">
                <a:solidFill>
                  <a:srgbClr val="F7F1EF"/>
                </a:solidFill>
                <a:effectLst>
                  <a:outerShdw blurRad="38100" dist="38100" dir="2700000" algn="tl">
                    <a:srgbClr val="000000"/>
                  </a:outerShdw>
                </a:effectLst>
                <a:cs typeface="Times New Roman" pitchFamily="18" charset="0"/>
              </a:rPr>
            </a:br>
            <a:r>
              <a:rPr lang="en-GB" sz="1800" b="1" dirty="0">
                <a:solidFill>
                  <a:srgbClr val="F7F1EF"/>
                </a:solidFill>
                <a:effectLst>
                  <a:outerShdw blurRad="38100" dist="38100" dir="2700000" algn="tl">
                    <a:srgbClr val="000000"/>
                  </a:outerShdw>
                </a:effectLst>
                <a:cs typeface="Times New Roman" pitchFamily="18" charset="0"/>
              </a:rPr>
              <a:t>Founding President of Human Dignity and Humiliation Studies</a:t>
            </a:r>
            <a:br>
              <a:rPr lang="en-GB" sz="1800" b="1" dirty="0">
                <a:solidFill>
                  <a:srgbClr val="F7F1EF"/>
                </a:solidFill>
                <a:effectLst>
                  <a:outerShdw blurRad="38100" dist="38100" dir="2700000" algn="tl">
                    <a:srgbClr val="000000"/>
                  </a:outerShdw>
                </a:effectLst>
                <a:cs typeface="Times New Roman" pitchFamily="18" charset="0"/>
              </a:rPr>
            </a:br>
            <a:r>
              <a:rPr lang="en-GB" sz="1800" b="1" dirty="0">
                <a:solidFill>
                  <a:srgbClr val="F7F1EF"/>
                </a:solidFill>
                <a:effectLst>
                  <a:outerShdw blurRad="38100" dist="38100" dir="2700000" algn="tl">
                    <a:srgbClr val="000000"/>
                  </a:outerShdw>
                </a:effectLst>
                <a:cs typeface="Times New Roman" pitchFamily="18" charset="0"/>
              </a:rPr>
              <a:t>www.humiliationstudies.org</a:t>
            </a:r>
            <a:br>
              <a:rPr lang="en-GB" sz="1800" b="1" dirty="0">
                <a:solidFill>
                  <a:srgbClr val="F7F1EF"/>
                </a:solidFill>
                <a:effectLst>
                  <a:outerShdw blurRad="38100" dist="38100" dir="2700000" algn="tl">
                    <a:srgbClr val="000000"/>
                  </a:outerShdw>
                </a:effectLst>
                <a:cs typeface="Times New Roman" pitchFamily="18" charset="0"/>
              </a:rPr>
            </a:br>
            <a:r>
              <a:rPr lang="en-GB" sz="1800" b="1" dirty="0">
                <a:solidFill>
                  <a:srgbClr val="F7F1EF"/>
                </a:solidFill>
                <a:effectLst>
                  <a:outerShdw blurRad="38100" dist="38100" dir="2700000" algn="tl">
                    <a:srgbClr val="000000"/>
                  </a:outerShdw>
                </a:effectLst>
                <a:cs typeface="Times New Roman" pitchFamily="18" charset="0"/>
              </a:rPr>
              <a:t>Co-founder of the World Dignity University Initiative</a:t>
            </a:r>
            <a:br>
              <a:rPr lang="en-GB" sz="1800" b="1" dirty="0">
                <a:solidFill>
                  <a:srgbClr val="F7F1EF"/>
                </a:solidFill>
                <a:effectLst>
                  <a:outerShdw blurRad="38100" dist="38100" dir="2700000" algn="tl">
                    <a:srgbClr val="000000"/>
                  </a:outerShdw>
                </a:effectLst>
                <a:cs typeface="Times New Roman" pitchFamily="18" charset="0"/>
              </a:rPr>
            </a:br>
            <a:r>
              <a:rPr lang="en-GB" sz="1800" b="1" dirty="0">
                <a:solidFill>
                  <a:srgbClr val="F7F1EF"/>
                </a:solidFill>
                <a:effectLst>
                  <a:outerShdw blurRad="38100" dist="38100" dir="2700000" algn="tl">
                    <a:srgbClr val="000000"/>
                  </a:outerShdw>
                </a:effectLst>
                <a:cs typeface="Times New Roman" pitchFamily="18" charset="0"/>
              </a:rPr>
              <a:t>e.g.lindner@psykologi.uio.no</a:t>
            </a:r>
            <a:endParaRPr lang="en-GB" sz="1800" b="1" dirty="0">
              <a:solidFill>
                <a:srgbClr val="F7F1EF"/>
              </a:solidFill>
              <a:effectLst>
                <a:outerShdw blurRad="38100" dist="38100" dir="2700000" algn="tl">
                  <a:srgbClr val="000000">
                    <a:alpha val="43137"/>
                  </a:srgbClr>
                </a:outerShdw>
              </a:effectLst>
              <a:latin typeface="+mj-lt"/>
              <a:cs typeface="Times New Roman" pitchFamily="18" charset="0"/>
            </a:endParaRPr>
          </a:p>
        </p:txBody>
      </p:sp>
      <p:pic>
        <p:nvPicPr>
          <p:cNvPr id="5" name="Picture 4" descr="by-sa"/>
          <p:cNvPicPr/>
          <p:nvPr/>
        </p:nvPicPr>
        <p:blipFill>
          <a:blip r:embed="rId3">
            <a:extLst>
              <a:ext uri="{28A0092B-C50C-407E-A947-70E740481C1C}">
                <a14:useLocalDpi xmlns:a14="http://schemas.microsoft.com/office/drawing/2010/main" val="0"/>
              </a:ext>
            </a:extLst>
          </a:blip>
          <a:srcRect/>
          <a:stretch>
            <a:fillRect/>
          </a:stretch>
        </p:blipFill>
        <p:spPr bwMode="auto">
          <a:xfrm>
            <a:off x="4267201" y="6525344"/>
            <a:ext cx="609600" cy="219075"/>
          </a:xfrm>
          <a:prstGeom prst="rect">
            <a:avLst/>
          </a:prstGeom>
          <a:noFill/>
          <a:ln>
            <a:noFill/>
          </a:ln>
        </p:spPr>
      </p:pic>
    </p:spTree>
    <p:extLst>
      <p:ext uri="{BB962C8B-B14F-4D97-AF65-F5344CB8AC3E}">
        <p14:creationId xmlns:p14="http://schemas.microsoft.com/office/powerpoint/2010/main" val="23404924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by-sa"/>
          <p:cNvPicPr/>
          <p:nvPr/>
        </p:nvPicPr>
        <p:blipFill>
          <a:blip r:embed="rId3">
            <a:extLst>
              <a:ext uri="{28A0092B-C50C-407E-A947-70E740481C1C}">
                <a14:useLocalDpi xmlns:a14="http://schemas.microsoft.com/office/drawing/2010/main" val="0"/>
              </a:ext>
            </a:extLst>
          </a:blip>
          <a:srcRect/>
          <a:stretch>
            <a:fillRect/>
          </a:stretch>
        </p:blipFill>
        <p:spPr bwMode="auto">
          <a:xfrm>
            <a:off x="4267201" y="6525344"/>
            <a:ext cx="609600" cy="219075"/>
          </a:xfrm>
          <a:prstGeom prst="rect">
            <a:avLst/>
          </a:prstGeom>
          <a:noFill/>
          <a:ln>
            <a:noFill/>
          </a:ln>
        </p:spPr>
      </p:pic>
      <p:sp>
        <p:nvSpPr>
          <p:cNvPr id="3" name="Title 2">
            <a:extLst>
              <a:ext uri="{FF2B5EF4-FFF2-40B4-BE49-F238E27FC236}">
                <a16:creationId xmlns:a16="http://schemas.microsoft.com/office/drawing/2014/main" id="{CB2ACDBA-0888-E0F5-48F2-92EA6F82FAC6}"/>
              </a:ext>
            </a:extLst>
          </p:cNvPr>
          <p:cNvSpPr>
            <a:spLocks noGrp="1"/>
          </p:cNvSpPr>
          <p:nvPr>
            <p:ph type="title"/>
          </p:nvPr>
        </p:nvSpPr>
        <p:spPr>
          <a:xfrm>
            <a:off x="152400" y="4005064"/>
            <a:ext cx="8839200" cy="1143000"/>
          </a:xfrm>
        </p:spPr>
        <p:txBody>
          <a:bodyPr/>
          <a:lstStyle/>
          <a:p>
            <a:pPr algn="ctr"/>
            <a:r>
              <a:rPr lang="fr-FR" sz="4800" b="1" dirty="0">
                <a:solidFill>
                  <a:schemeClr val="tx1"/>
                </a:solidFill>
                <a:effectLst>
                  <a:outerShdw blurRad="38100" dist="38100" dir="2700000" algn="tl">
                    <a:srgbClr val="000000">
                      <a:alpha val="43137"/>
                    </a:srgbClr>
                  </a:outerShdw>
                </a:effectLst>
              </a:rPr>
              <a:t>Comment construire des ponts qui n’humilient pas ?</a:t>
            </a:r>
            <a:endParaRPr lang="en-US" sz="4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18219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by-sa"/>
          <p:cNvPicPr/>
          <p:nvPr/>
        </p:nvPicPr>
        <p:blipFill>
          <a:blip r:embed="rId3">
            <a:extLst>
              <a:ext uri="{28A0092B-C50C-407E-A947-70E740481C1C}">
                <a14:useLocalDpi xmlns:a14="http://schemas.microsoft.com/office/drawing/2010/main" val="0"/>
              </a:ext>
            </a:extLst>
          </a:blip>
          <a:srcRect/>
          <a:stretch>
            <a:fillRect/>
          </a:stretch>
        </p:blipFill>
        <p:spPr bwMode="auto">
          <a:xfrm>
            <a:off x="4267201" y="6525344"/>
            <a:ext cx="609600" cy="219075"/>
          </a:xfrm>
          <a:prstGeom prst="rect">
            <a:avLst/>
          </a:prstGeom>
          <a:noFill/>
          <a:ln>
            <a:noFill/>
          </a:ln>
        </p:spPr>
      </p:pic>
      <p:sp>
        <p:nvSpPr>
          <p:cNvPr id="3" name="Title 2">
            <a:extLst>
              <a:ext uri="{FF2B5EF4-FFF2-40B4-BE49-F238E27FC236}">
                <a16:creationId xmlns:a16="http://schemas.microsoft.com/office/drawing/2014/main" id="{CB2ACDBA-0888-E0F5-48F2-92EA6F82FAC6}"/>
              </a:ext>
            </a:extLst>
          </p:cNvPr>
          <p:cNvSpPr>
            <a:spLocks noGrp="1"/>
          </p:cNvSpPr>
          <p:nvPr>
            <p:ph type="title"/>
          </p:nvPr>
        </p:nvSpPr>
        <p:spPr>
          <a:xfrm>
            <a:off x="152400" y="4005064"/>
            <a:ext cx="8839200" cy="1143000"/>
          </a:xfrm>
        </p:spPr>
        <p:txBody>
          <a:bodyPr/>
          <a:lstStyle/>
          <a:p>
            <a:pPr algn="ctr"/>
            <a:r>
              <a:rPr lang="en-US" sz="4800" b="1" dirty="0" err="1">
                <a:solidFill>
                  <a:schemeClr val="tx1"/>
                </a:solidFill>
                <a:effectLst>
                  <a:outerShdw blurRad="38100" dist="38100" dir="2700000" algn="tl">
                    <a:srgbClr val="000000">
                      <a:alpha val="43137"/>
                    </a:srgbClr>
                  </a:outerShdw>
                </a:effectLst>
              </a:rPr>
              <a:t>Partie</a:t>
            </a:r>
            <a:r>
              <a:rPr lang="en-US" sz="4800" b="1" dirty="0">
                <a:solidFill>
                  <a:schemeClr val="tx1"/>
                </a:solidFill>
                <a:effectLst>
                  <a:outerShdw blurRad="38100" dist="38100" dir="2700000" algn="tl">
                    <a:srgbClr val="000000">
                      <a:alpha val="43137"/>
                    </a:srgbClr>
                  </a:outerShdw>
                </a:effectLst>
              </a:rPr>
              <a:t> Deux : </a:t>
            </a:r>
            <a:r>
              <a:rPr lang="en-US" sz="4800" b="1" dirty="0" err="1">
                <a:solidFill>
                  <a:schemeClr val="tx1"/>
                </a:solidFill>
                <a:effectLst>
                  <a:outerShdw blurRad="38100" dist="38100" dir="2700000" algn="tl">
                    <a:srgbClr val="000000">
                      <a:alpha val="43137"/>
                    </a:srgbClr>
                  </a:outerShdw>
                </a:effectLst>
              </a:rPr>
              <a:t>Théorie</a:t>
            </a:r>
            <a:endParaRPr lang="en-US" sz="4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12629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43" name="Text Box 3"/>
          <p:cNvSpPr txBox="1">
            <a:spLocks noChangeArrowheads="1"/>
          </p:cNvSpPr>
          <p:nvPr/>
        </p:nvSpPr>
        <p:spPr bwMode="auto">
          <a:xfrm>
            <a:off x="1811994" y="1519958"/>
            <a:ext cx="186013" cy="770084"/>
          </a:xfrm>
          <a:prstGeom prst="rect">
            <a:avLst/>
          </a:prstGeom>
          <a:noFill/>
          <a:ln w="9525">
            <a:noFill/>
            <a:miter lim="800000"/>
            <a:headEnd/>
            <a:tailEnd/>
          </a:ln>
          <a:effectLst/>
        </p:spPr>
        <p:txBody>
          <a:bodyPr wrap="none" lIns="92075" tIns="46038" rIns="92075" bIns="46038" anchor="ctr">
            <a:spAutoFit/>
          </a:bodyPr>
          <a:lstStyle/>
          <a:p>
            <a:pPr algn="ctr">
              <a:defRPr/>
            </a:pPr>
            <a:endParaRPr lang="nb-NO" sz="4400" dirty="0">
              <a:solidFill>
                <a:schemeClr val="bg1"/>
              </a:solidFill>
              <a:effectLst>
                <a:outerShdw blurRad="38100" dist="38100" dir="2700000" algn="tl">
                  <a:srgbClr val="000000"/>
                </a:outerShdw>
              </a:effectLst>
              <a:latin typeface="Calibri" pitchFamily="34" charset="0"/>
            </a:endParaRPr>
          </a:p>
        </p:txBody>
      </p:sp>
      <p:sp>
        <p:nvSpPr>
          <p:cNvPr id="3" name="Footer Placeholder 2"/>
          <p:cNvSpPr>
            <a:spLocks noGrp="1"/>
          </p:cNvSpPr>
          <p:nvPr>
            <p:ph type="ftr" sz="quarter" idx="11"/>
          </p:nvPr>
        </p:nvSpPr>
        <p:spPr/>
        <p:txBody>
          <a:bodyPr/>
          <a:lstStyle/>
          <a:p>
            <a:pPr>
              <a:defRPr/>
            </a:pPr>
            <a:r>
              <a:rPr lang="en-GB" dirty="0" err="1"/>
              <a:t>Dr.</a:t>
            </a:r>
            <a:r>
              <a:rPr lang="en-GB" dirty="0"/>
              <a:t> med, </a:t>
            </a:r>
            <a:r>
              <a:rPr lang="en-GB" dirty="0" err="1"/>
              <a:t>Dr.</a:t>
            </a:r>
            <a:r>
              <a:rPr lang="en-GB" dirty="0"/>
              <a:t> psychol. Evelin G. Lindner</a:t>
            </a:r>
          </a:p>
        </p:txBody>
      </p:sp>
      <p:pic>
        <p:nvPicPr>
          <p:cNvPr id="26630" name="Picture 7"/>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p:blipFill>
        <p:spPr>
          <a:xfrm>
            <a:off x="0" y="-23083"/>
            <a:ext cx="9162588" cy="6871941"/>
          </a:xfrm>
          <a:noFill/>
        </p:spPr>
      </p:pic>
    </p:spTree>
    <p:extLst>
      <p:ext uri="{BB962C8B-B14F-4D97-AF65-F5344CB8AC3E}">
        <p14:creationId xmlns:p14="http://schemas.microsoft.com/office/powerpoint/2010/main" val="17398005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by-sa"/>
          <p:cNvPicPr/>
          <p:nvPr/>
        </p:nvPicPr>
        <p:blipFill>
          <a:blip r:embed="rId3">
            <a:extLst>
              <a:ext uri="{28A0092B-C50C-407E-A947-70E740481C1C}">
                <a14:useLocalDpi xmlns:a14="http://schemas.microsoft.com/office/drawing/2010/main" val="0"/>
              </a:ext>
            </a:extLst>
          </a:blip>
          <a:srcRect/>
          <a:stretch>
            <a:fillRect/>
          </a:stretch>
        </p:blipFill>
        <p:spPr bwMode="auto">
          <a:xfrm>
            <a:off x="4267201" y="6525344"/>
            <a:ext cx="609600" cy="219075"/>
          </a:xfrm>
          <a:prstGeom prst="rect">
            <a:avLst/>
          </a:prstGeom>
          <a:noFill/>
          <a:ln>
            <a:noFill/>
          </a:ln>
        </p:spPr>
      </p:pic>
      <p:sp>
        <p:nvSpPr>
          <p:cNvPr id="3" name="Title 2">
            <a:extLst>
              <a:ext uri="{FF2B5EF4-FFF2-40B4-BE49-F238E27FC236}">
                <a16:creationId xmlns:a16="http://schemas.microsoft.com/office/drawing/2014/main" id="{CB2ACDBA-0888-E0F5-48F2-92EA6F82FAC6}"/>
              </a:ext>
            </a:extLst>
          </p:cNvPr>
          <p:cNvSpPr>
            <a:spLocks noGrp="1"/>
          </p:cNvSpPr>
          <p:nvPr>
            <p:ph type="title"/>
          </p:nvPr>
        </p:nvSpPr>
        <p:spPr>
          <a:xfrm>
            <a:off x="152400" y="4005064"/>
            <a:ext cx="8839200" cy="1143000"/>
          </a:xfrm>
        </p:spPr>
        <p:txBody>
          <a:bodyPr/>
          <a:lstStyle/>
          <a:p>
            <a:pPr algn="ctr"/>
            <a:r>
              <a:rPr lang="en-US" sz="4800" b="1" dirty="0">
                <a:solidFill>
                  <a:schemeClr val="tx1"/>
                </a:solidFill>
                <a:effectLst>
                  <a:outerShdw blurRad="38100" dist="38100" dir="2700000" algn="tl">
                    <a:srgbClr val="000000">
                      <a:alpha val="43137"/>
                    </a:srgbClr>
                  </a:outerShdw>
                </a:effectLst>
              </a:rPr>
              <a:t>Au </a:t>
            </a:r>
            <a:r>
              <a:rPr lang="en-US" sz="4800" b="1" dirty="0" err="1">
                <a:solidFill>
                  <a:schemeClr val="tx1"/>
                </a:solidFill>
                <a:effectLst>
                  <a:outerShdw blurRad="38100" dist="38100" dir="2700000" algn="tl">
                    <a:srgbClr val="000000">
                      <a:alpha val="43137"/>
                    </a:srgbClr>
                  </a:outerShdw>
                </a:effectLst>
              </a:rPr>
              <a:t>cœur</a:t>
            </a:r>
            <a:r>
              <a:rPr lang="en-US" sz="4800" b="1" dirty="0">
                <a:solidFill>
                  <a:schemeClr val="tx1"/>
                </a:solidFill>
                <a:effectLst>
                  <a:outerShdw blurRad="38100" dist="38100" dir="2700000" algn="tl">
                    <a:srgbClr val="000000">
                      <a:alpha val="43137"/>
                    </a:srgbClr>
                  </a:outerShdw>
                </a:effectLst>
              </a:rPr>
              <a:t> de </a:t>
            </a:r>
            <a:r>
              <a:rPr lang="en-US" sz="4800" b="1" dirty="0" err="1">
                <a:solidFill>
                  <a:schemeClr val="tx1"/>
                </a:solidFill>
                <a:effectLst>
                  <a:outerShdw blurRad="38100" dist="38100" dir="2700000" algn="tl">
                    <a:srgbClr val="000000">
                      <a:alpha val="43137"/>
                    </a:srgbClr>
                  </a:outerShdw>
                </a:effectLst>
              </a:rPr>
              <a:t>l’humiliation</a:t>
            </a:r>
            <a:endParaRPr lang="en-US" sz="4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88402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Text Box 3"/>
          <p:cNvSpPr txBox="1">
            <a:spLocks noChangeArrowheads="1"/>
          </p:cNvSpPr>
          <p:nvPr/>
        </p:nvSpPr>
        <p:spPr bwMode="auto">
          <a:xfrm>
            <a:off x="1811994" y="1519958"/>
            <a:ext cx="186013" cy="770084"/>
          </a:xfrm>
          <a:prstGeom prst="rect">
            <a:avLst/>
          </a:prstGeom>
          <a:noFill/>
          <a:ln w="9525">
            <a:noFill/>
            <a:miter lim="800000"/>
            <a:headEnd/>
            <a:tailEnd/>
          </a:ln>
          <a:effectLst/>
        </p:spPr>
        <p:txBody>
          <a:bodyPr wrap="none" lIns="92075" tIns="46038" rIns="92075" bIns="46038" anchor="ctr">
            <a:spAutoFit/>
          </a:bodyPr>
          <a:lstStyle/>
          <a:p>
            <a:pPr algn="ctr">
              <a:defRPr/>
            </a:pPr>
            <a:endParaRPr lang="nb-NO" sz="4400" dirty="0">
              <a:solidFill>
                <a:schemeClr val="bg1"/>
              </a:solidFill>
              <a:effectLst>
                <a:outerShdw blurRad="38100" dist="38100" dir="2700000" algn="tl">
                  <a:srgbClr val="000000"/>
                </a:outerShdw>
              </a:effectLst>
              <a:latin typeface="Calibri" pitchFamily="34" charset="0"/>
            </a:endParaRPr>
          </a:p>
        </p:txBody>
      </p:sp>
      <p:sp>
        <p:nvSpPr>
          <p:cNvPr id="230404" name="Text Box 4"/>
          <p:cNvSpPr txBox="1">
            <a:spLocks noChangeArrowheads="1"/>
          </p:cNvSpPr>
          <p:nvPr/>
        </p:nvSpPr>
        <p:spPr bwMode="auto">
          <a:xfrm>
            <a:off x="611560" y="731676"/>
            <a:ext cx="8053387" cy="1385637"/>
          </a:xfrm>
          <a:prstGeom prst="rect">
            <a:avLst/>
          </a:prstGeom>
          <a:noFill/>
          <a:ln w="9525">
            <a:noFill/>
            <a:miter lim="800000"/>
            <a:headEnd/>
            <a:tailEnd/>
          </a:ln>
          <a:effectLst/>
        </p:spPr>
        <p:txBody>
          <a:bodyPr lIns="92075" tIns="46038" rIns="92075" bIns="46038" anchor="ctr">
            <a:spAutoFit/>
          </a:bodyPr>
          <a:lstStyle/>
          <a:p>
            <a:pPr>
              <a:defRPr/>
            </a:pPr>
            <a:r>
              <a:rPr lang="fr-FR" altLang="zh-CN" sz="2800" dirty="0">
                <a:effectLst>
                  <a:outerShdw blurRad="38100" dist="38100" dir="2700000" algn="tl">
                    <a:srgbClr val="000000"/>
                  </a:outerShdw>
                </a:effectLst>
                <a:latin typeface="Calibri" pitchFamily="34" charset="0"/>
                <a:ea typeface="SimSun" pitchFamily="2" charset="-122"/>
              </a:rPr>
              <a:t>Le terme « humiliation » a ses racines dans le mot latin humus, ou terre — il a un mouvement descendant en son centre</a:t>
            </a:r>
            <a:endParaRPr lang="en-GB" altLang="zh-CN" sz="2800" dirty="0">
              <a:effectLst>
                <a:outerShdw blurRad="38100" dist="38100" dir="2700000" algn="tl">
                  <a:srgbClr val="000000"/>
                </a:outerShdw>
              </a:effectLst>
              <a:latin typeface="Calibri" pitchFamily="34" charset="0"/>
              <a:ea typeface="SimSun" pitchFamily="2" charset="-122"/>
            </a:endParaRPr>
          </a:p>
        </p:txBody>
      </p:sp>
      <p:grpSp>
        <p:nvGrpSpPr>
          <p:cNvPr id="5" name="Group 8"/>
          <p:cNvGrpSpPr>
            <a:grpSpLocks/>
          </p:cNvGrpSpPr>
          <p:nvPr/>
        </p:nvGrpSpPr>
        <p:grpSpPr bwMode="auto">
          <a:xfrm>
            <a:off x="1409700" y="2486286"/>
            <a:ext cx="1714500" cy="3115220"/>
            <a:chOff x="1571604" y="1428736"/>
            <a:chExt cx="2327283" cy="4000528"/>
          </a:xfrm>
        </p:grpSpPr>
        <p:graphicFrame>
          <p:nvGraphicFramePr>
            <p:cNvPr id="6" name="Object 25"/>
            <p:cNvGraphicFramePr>
              <a:graphicFrameLocks/>
            </p:cNvGraphicFramePr>
            <p:nvPr/>
          </p:nvGraphicFramePr>
          <p:xfrm>
            <a:off x="2714612" y="3441714"/>
            <a:ext cx="1184275" cy="1987550"/>
          </p:xfrm>
          <a:graphic>
            <a:graphicData uri="http://schemas.openxmlformats.org/presentationml/2006/ole">
              <mc:AlternateContent xmlns:mc="http://schemas.openxmlformats.org/markup-compatibility/2006">
                <mc:Choice xmlns:v="urn:schemas-microsoft-com:vml" Requires="v">
                  <p:oleObj name="ClipArt" r:id="rId3" imgW="1747800" imgH="3657240" progId="">
                    <p:embed/>
                  </p:oleObj>
                </mc:Choice>
                <mc:Fallback>
                  <p:oleObj name="ClipArt" r:id="rId3" imgW="1747800" imgH="3657240" progId="">
                    <p:embed/>
                    <p:pic>
                      <p:nvPicPr>
                        <p:cNvPr id="6" name="Object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12" y="3441714"/>
                          <a:ext cx="1184275"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
            <p:cNvPicPr>
              <a:picLocks noChangeAspect="1" noChangeArrowheads="1"/>
            </p:cNvPicPr>
            <p:nvPr/>
          </p:nvPicPr>
          <p:blipFill>
            <a:blip r:embed="rId5" cstate="print"/>
            <a:srcRect/>
            <a:stretch>
              <a:fillRect/>
            </a:stretch>
          </p:blipFill>
          <p:spPr bwMode="auto">
            <a:xfrm>
              <a:off x="1571604" y="1428736"/>
              <a:ext cx="1960200" cy="4000528"/>
            </a:xfrm>
            <a:prstGeom prst="rect">
              <a:avLst/>
            </a:prstGeom>
            <a:noFill/>
            <a:ln w="9525" algn="ctr">
              <a:noFill/>
              <a:miter lim="800000"/>
              <a:headEnd/>
              <a:tailEnd/>
            </a:ln>
          </p:spPr>
        </p:pic>
      </p:grpSp>
      <p:sp>
        <p:nvSpPr>
          <p:cNvPr id="3" name="Footer Placeholder 2"/>
          <p:cNvSpPr>
            <a:spLocks noGrp="1"/>
          </p:cNvSpPr>
          <p:nvPr>
            <p:ph type="ftr" sz="quarter" idx="11"/>
          </p:nvPr>
        </p:nvSpPr>
        <p:spPr/>
        <p:txBody>
          <a:bodyPr/>
          <a:lstStyle/>
          <a:p>
            <a:pPr>
              <a:defRPr/>
            </a:pPr>
            <a:r>
              <a:rPr lang="en-GB" sz="1200" b="0" dirty="0" err="1">
                <a:solidFill>
                  <a:schemeClr val="tx1">
                    <a:lumMod val="50000"/>
                  </a:schemeClr>
                </a:solidFill>
              </a:rPr>
              <a:t>Dr.</a:t>
            </a:r>
            <a:r>
              <a:rPr lang="en-GB" sz="1200" b="0" dirty="0">
                <a:solidFill>
                  <a:schemeClr val="tx1">
                    <a:lumMod val="50000"/>
                  </a:schemeClr>
                </a:solidFill>
              </a:rPr>
              <a:t> med, </a:t>
            </a:r>
            <a:r>
              <a:rPr lang="en-GB" sz="1200" b="0" dirty="0" err="1">
                <a:solidFill>
                  <a:schemeClr val="tx1">
                    <a:lumMod val="50000"/>
                  </a:schemeClr>
                </a:solidFill>
              </a:rPr>
              <a:t>Dr.</a:t>
            </a:r>
            <a:r>
              <a:rPr lang="en-GB" sz="1200" b="0" dirty="0">
                <a:solidFill>
                  <a:schemeClr val="tx1">
                    <a:lumMod val="50000"/>
                  </a:schemeClr>
                </a:solidFill>
              </a:rPr>
              <a:t> psychol. Evelin G. Lindner</a:t>
            </a:r>
          </a:p>
        </p:txBody>
      </p:sp>
      <p:sp>
        <p:nvSpPr>
          <p:cNvPr id="9" name="Text Box 4"/>
          <p:cNvSpPr txBox="1">
            <a:spLocks noChangeArrowheads="1"/>
          </p:cNvSpPr>
          <p:nvPr/>
        </p:nvSpPr>
        <p:spPr bwMode="auto">
          <a:xfrm>
            <a:off x="4283968" y="2976046"/>
            <a:ext cx="3120046" cy="1816524"/>
          </a:xfrm>
          <a:prstGeom prst="rect">
            <a:avLst/>
          </a:prstGeom>
          <a:noFill/>
          <a:ln w="9525">
            <a:noFill/>
            <a:miter lim="800000"/>
            <a:headEnd/>
            <a:tailEnd/>
          </a:ln>
          <a:effectLst/>
        </p:spPr>
        <p:txBody>
          <a:bodyPr wrap="square" lIns="92075" tIns="46038" rIns="92075" bIns="46038" anchor="ctr">
            <a:spAutoFit/>
          </a:bodyPr>
          <a:lstStyle/>
          <a:p>
            <a:pPr>
              <a:defRPr/>
            </a:pPr>
            <a:r>
              <a:rPr lang="en-GB" altLang="zh-CN" sz="2800" dirty="0">
                <a:effectLst>
                  <a:outerShdw blurRad="38100" dist="38100" dir="2700000" algn="tl">
                    <a:srgbClr val="000000">
                      <a:alpha val="43137"/>
                    </a:srgbClr>
                  </a:outerShdw>
                </a:effectLst>
                <a:latin typeface="Calibri" pitchFamily="34" charset="0"/>
                <a:ea typeface="SimSun" pitchFamily="2" charset="-122"/>
              </a:rPr>
              <a:t>a-</a:t>
            </a:r>
            <a:r>
              <a:rPr lang="en-GB" altLang="zh-CN" sz="2800" dirty="0" err="1">
                <a:effectLst>
                  <a:outerShdw blurRad="38100" dist="38100" dir="2700000" algn="tl">
                    <a:srgbClr val="000000">
                      <a:alpha val="43137"/>
                    </a:srgbClr>
                  </a:outerShdw>
                </a:effectLst>
                <a:latin typeface="Calibri" pitchFamily="34" charset="0"/>
                <a:ea typeface="SimSun" pitchFamily="2" charset="-122"/>
              </a:rPr>
              <a:t>baisse</a:t>
            </a:r>
            <a:r>
              <a:rPr lang="en-GB" altLang="zh-CN" sz="2800" dirty="0">
                <a:effectLst>
                  <a:outerShdw blurRad="38100" dist="38100" dir="2700000" algn="tl">
                    <a:srgbClr val="000000">
                      <a:alpha val="43137"/>
                    </a:srgbClr>
                  </a:outerShdw>
                </a:effectLst>
                <a:latin typeface="Calibri" pitchFamily="34" charset="0"/>
                <a:ea typeface="SimSun" pitchFamily="2" charset="-122"/>
              </a:rPr>
              <a:t>-</a:t>
            </a:r>
            <a:r>
              <a:rPr lang="en-GB" altLang="zh-CN" sz="2800" dirty="0" err="1">
                <a:effectLst>
                  <a:outerShdw blurRad="38100" dist="38100" dir="2700000" algn="tl">
                    <a:srgbClr val="000000">
                      <a:alpha val="43137"/>
                    </a:srgbClr>
                  </a:outerShdw>
                </a:effectLst>
                <a:latin typeface="Calibri" pitchFamily="34" charset="0"/>
                <a:ea typeface="SimSun" pitchFamily="2" charset="-122"/>
              </a:rPr>
              <a:t>ment</a:t>
            </a:r>
            <a:endParaRPr lang="en-GB" altLang="zh-CN" sz="2800" dirty="0">
              <a:effectLst>
                <a:outerShdw blurRad="38100" dist="38100" dir="2700000" algn="tl">
                  <a:srgbClr val="000000">
                    <a:alpha val="43137"/>
                  </a:srgbClr>
                </a:outerShdw>
              </a:effectLst>
              <a:latin typeface="Calibri" pitchFamily="34" charset="0"/>
              <a:ea typeface="SimSun" pitchFamily="2" charset="-122"/>
            </a:endParaRPr>
          </a:p>
          <a:p>
            <a:pPr>
              <a:defRPr/>
            </a:pPr>
            <a:r>
              <a:rPr lang="en-GB" altLang="zh-CN" sz="2800" dirty="0">
                <a:effectLst>
                  <a:outerShdw blurRad="38100" dist="38100" dir="2700000" algn="tl">
                    <a:srgbClr val="000000">
                      <a:alpha val="43137"/>
                    </a:srgbClr>
                  </a:outerShdw>
                </a:effectLst>
                <a:latin typeface="Calibri" pitchFamily="34" charset="0"/>
                <a:ea typeface="SimSun" pitchFamily="2" charset="-122"/>
              </a:rPr>
              <a:t>de-gradation</a:t>
            </a:r>
          </a:p>
          <a:p>
            <a:pPr>
              <a:defRPr/>
            </a:pPr>
            <a:r>
              <a:rPr lang="en-GB" altLang="zh-CN" sz="2800" dirty="0">
                <a:effectLst>
                  <a:outerShdw blurRad="38100" dist="38100" dir="2700000" algn="tl">
                    <a:srgbClr val="000000">
                      <a:alpha val="43137"/>
                    </a:srgbClr>
                  </a:outerShdw>
                </a:effectLst>
                <a:latin typeface="Calibri" pitchFamily="34" charset="0"/>
                <a:ea typeface="SimSun" pitchFamily="2" charset="-122"/>
              </a:rPr>
              <a:t>ned-</a:t>
            </a:r>
            <a:r>
              <a:rPr lang="en-GB" altLang="zh-CN" sz="2800" dirty="0" err="1">
                <a:effectLst>
                  <a:outerShdw blurRad="38100" dist="38100" dir="2700000" algn="tl">
                    <a:srgbClr val="000000">
                      <a:alpha val="43137"/>
                    </a:srgbClr>
                  </a:outerShdw>
                </a:effectLst>
                <a:latin typeface="Calibri" pitchFamily="34" charset="0"/>
                <a:ea typeface="SimSun" pitchFamily="2" charset="-122"/>
              </a:rPr>
              <a:t>verdigelse</a:t>
            </a:r>
            <a:endParaRPr lang="en-GB" altLang="zh-CN" sz="2800" dirty="0">
              <a:effectLst>
                <a:outerShdw blurRad="38100" dist="38100" dir="2700000" algn="tl">
                  <a:srgbClr val="000000">
                    <a:alpha val="43137"/>
                  </a:srgbClr>
                </a:outerShdw>
              </a:effectLst>
              <a:latin typeface="Calibri" pitchFamily="34" charset="0"/>
              <a:ea typeface="SimSun" pitchFamily="2" charset="-122"/>
            </a:endParaRPr>
          </a:p>
          <a:p>
            <a:pPr>
              <a:defRPr/>
            </a:pPr>
            <a:r>
              <a:rPr lang="en-GB" altLang="zh-CN" sz="2800" dirty="0">
                <a:effectLst>
                  <a:outerShdw blurRad="38100" dist="38100" dir="2700000" algn="tl">
                    <a:srgbClr val="000000">
                      <a:alpha val="43137"/>
                    </a:srgbClr>
                  </a:outerShdw>
                </a:effectLst>
                <a:latin typeface="Calibri" pitchFamily="34" charset="0"/>
                <a:ea typeface="SimSun" pitchFamily="2" charset="-122"/>
              </a:rPr>
              <a:t>Er-</a:t>
            </a:r>
            <a:r>
              <a:rPr lang="en-GB" altLang="zh-CN" sz="2800" dirty="0" err="1">
                <a:effectLst>
                  <a:outerShdw blurRad="38100" dist="38100" dir="2700000" algn="tl">
                    <a:srgbClr val="000000">
                      <a:alpha val="43137"/>
                    </a:srgbClr>
                  </a:outerShdw>
                </a:effectLst>
                <a:latin typeface="Calibri" pitchFamily="34" charset="0"/>
                <a:ea typeface="SimSun" pitchFamily="2" charset="-122"/>
              </a:rPr>
              <a:t>niedrig</a:t>
            </a:r>
            <a:r>
              <a:rPr lang="en-GB" altLang="zh-CN" sz="2800" dirty="0">
                <a:effectLst>
                  <a:outerShdw blurRad="38100" dist="38100" dir="2700000" algn="tl">
                    <a:srgbClr val="000000">
                      <a:alpha val="43137"/>
                    </a:srgbClr>
                  </a:outerShdw>
                </a:effectLst>
                <a:latin typeface="Calibri" pitchFamily="34" charset="0"/>
                <a:ea typeface="SimSun" pitchFamily="2" charset="-122"/>
              </a:rPr>
              <a:t>-</a:t>
            </a:r>
            <a:r>
              <a:rPr lang="en-GB" altLang="zh-CN" sz="2800" dirty="0" err="1">
                <a:effectLst>
                  <a:outerShdw blurRad="38100" dist="38100" dir="2700000" algn="tl">
                    <a:srgbClr val="000000">
                      <a:alpha val="43137"/>
                    </a:srgbClr>
                  </a:outerShdw>
                </a:effectLst>
                <a:latin typeface="Calibri" pitchFamily="34" charset="0"/>
                <a:ea typeface="SimSun" pitchFamily="2" charset="-122"/>
              </a:rPr>
              <a:t>ung</a:t>
            </a:r>
            <a:endParaRPr lang="en-GB" altLang="zh-CN" sz="2800" dirty="0">
              <a:effectLst>
                <a:outerShdw blurRad="38100" dist="38100" dir="2700000" algn="tl">
                  <a:srgbClr val="000000">
                    <a:alpha val="43137"/>
                  </a:srgbClr>
                </a:outerShdw>
              </a:effectLst>
              <a:latin typeface="Calibri" pitchFamily="34" charset="0"/>
              <a:ea typeface="SimSun" pitchFamily="2" charset="-122"/>
            </a:endParaRPr>
          </a:p>
        </p:txBody>
      </p:sp>
    </p:spTree>
    <p:extLst>
      <p:ext uri="{BB962C8B-B14F-4D97-AF65-F5344CB8AC3E}">
        <p14:creationId xmlns:p14="http://schemas.microsoft.com/office/powerpoint/2010/main" val="42473643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Text Box 3"/>
          <p:cNvSpPr txBox="1">
            <a:spLocks noChangeArrowheads="1"/>
          </p:cNvSpPr>
          <p:nvPr/>
        </p:nvSpPr>
        <p:spPr bwMode="auto">
          <a:xfrm>
            <a:off x="1811994" y="1519958"/>
            <a:ext cx="186013" cy="770084"/>
          </a:xfrm>
          <a:prstGeom prst="rect">
            <a:avLst/>
          </a:prstGeom>
          <a:noFill/>
          <a:ln w="9525">
            <a:noFill/>
            <a:miter lim="800000"/>
            <a:headEnd/>
            <a:tailEnd/>
          </a:ln>
          <a:effectLst/>
        </p:spPr>
        <p:txBody>
          <a:bodyPr wrap="none" lIns="92075" tIns="46038" rIns="92075" bIns="46038" anchor="ctr">
            <a:spAutoFit/>
          </a:bodyPr>
          <a:lstStyle/>
          <a:p>
            <a:pPr algn="ctr">
              <a:defRPr/>
            </a:pPr>
            <a:endParaRPr lang="nb-NO" sz="4400" dirty="0">
              <a:solidFill>
                <a:srgbClr val="0000FF"/>
              </a:solidFill>
              <a:effectLst>
                <a:outerShdw blurRad="38100" dist="38100" dir="2700000" algn="tl">
                  <a:srgbClr val="000000"/>
                </a:outerShdw>
              </a:effectLst>
              <a:latin typeface="Calibri" pitchFamily="34" charset="0"/>
            </a:endParaRPr>
          </a:p>
        </p:txBody>
      </p:sp>
      <p:sp>
        <p:nvSpPr>
          <p:cNvPr id="230404" name="Text Box 4"/>
          <p:cNvSpPr txBox="1">
            <a:spLocks noChangeArrowheads="1"/>
          </p:cNvSpPr>
          <p:nvPr/>
        </p:nvSpPr>
        <p:spPr bwMode="auto">
          <a:xfrm>
            <a:off x="-217040" y="2651146"/>
            <a:ext cx="9361040" cy="1385637"/>
          </a:xfrm>
          <a:prstGeom prst="rect">
            <a:avLst/>
          </a:prstGeom>
          <a:noFill/>
          <a:ln w="9525">
            <a:noFill/>
            <a:miter lim="800000"/>
            <a:headEnd/>
            <a:tailEnd/>
          </a:ln>
          <a:effectLst/>
        </p:spPr>
        <p:txBody>
          <a:bodyPr wrap="square" lIns="92075" tIns="46038" rIns="92075" bIns="46038" anchor="ctr">
            <a:spAutoFit/>
          </a:bodyPr>
          <a:lstStyle/>
          <a:p>
            <a:pPr marL="3489325">
              <a:defRPr/>
            </a:pPr>
            <a:r>
              <a:rPr lang="fr-FR" altLang="zh-CN" sz="2800" dirty="0">
                <a:solidFill>
                  <a:srgbClr val="FFFFFF"/>
                </a:solidFill>
                <a:effectLst>
                  <a:outerShdw blurRad="38100" dist="38100" dir="2700000" algn="tl">
                    <a:srgbClr val="000000"/>
                  </a:outerShdw>
                </a:effectLst>
                <a:latin typeface="Calibri" pitchFamily="34" charset="0"/>
              </a:rPr>
              <a:t>L’humiliation est un acte relationnel, </a:t>
            </a:r>
          </a:p>
          <a:p>
            <a:pPr marL="3489325">
              <a:defRPr/>
            </a:pPr>
            <a:r>
              <a:rPr lang="fr-FR" altLang="zh-CN" sz="2800" dirty="0">
                <a:solidFill>
                  <a:srgbClr val="FFFFFF"/>
                </a:solidFill>
                <a:effectLst>
                  <a:outerShdw blurRad="38100" dist="38100" dir="2700000" algn="tl">
                    <a:srgbClr val="000000"/>
                  </a:outerShdw>
                </a:effectLst>
                <a:latin typeface="Calibri" pitchFamily="34" charset="0"/>
              </a:rPr>
              <a:t>un état émotionnel </a:t>
            </a:r>
          </a:p>
          <a:p>
            <a:pPr marL="3489325">
              <a:defRPr/>
            </a:pPr>
            <a:r>
              <a:rPr lang="fr-FR" altLang="zh-CN" sz="2800" dirty="0">
                <a:solidFill>
                  <a:srgbClr val="FFFFFF"/>
                </a:solidFill>
                <a:effectLst>
                  <a:outerShdw blurRad="38100" dist="38100" dir="2700000" algn="tl">
                    <a:srgbClr val="000000"/>
                  </a:outerShdw>
                </a:effectLst>
                <a:latin typeface="Calibri" pitchFamily="34" charset="0"/>
              </a:rPr>
              <a:t>et un mécanisme social systémique</a:t>
            </a:r>
            <a:endParaRPr lang="en-GB" altLang="zh-CN" sz="2800" dirty="0">
              <a:solidFill>
                <a:srgbClr val="FFFFFF"/>
              </a:solidFill>
              <a:effectLst>
                <a:outerShdw blurRad="38100" dist="38100" dir="2700000" algn="tl">
                  <a:srgbClr val="000000"/>
                </a:outerShdw>
              </a:effectLst>
              <a:latin typeface="Calibri" pitchFamily="34" charset="0"/>
            </a:endParaRPr>
          </a:p>
        </p:txBody>
      </p:sp>
      <p:grpSp>
        <p:nvGrpSpPr>
          <p:cNvPr id="6" name="Group 8"/>
          <p:cNvGrpSpPr>
            <a:grpSpLocks/>
          </p:cNvGrpSpPr>
          <p:nvPr/>
        </p:nvGrpSpPr>
        <p:grpSpPr bwMode="auto">
          <a:xfrm>
            <a:off x="1259632" y="1707877"/>
            <a:ext cx="1714500" cy="3115220"/>
            <a:chOff x="1571604" y="1428736"/>
            <a:chExt cx="2327283" cy="4000528"/>
          </a:xfrm>
        </p:grpSpPr>
        <p:graphicFrame>
          <p:nvGraphicFramePr>
            <p:cNvPr id="7" name="Object 25"/>
            <p:cNvGraphicFramePr>
              <a:graphicFrameLocks/>
            </p:cNvGraphicFramePr>
            <p:nvPr/>
          </p:nvGraphicFramePr>
          <p:xfrm>
            <a:off x="2714612" y="3441714"/>
            <a:ext cx="1184275" cy="1987550"/>
          </p:xfrm>
          <a:graphic>
            <a:graphicData uri="http://schemas.openxmlformats.org/presentationml/2006/ole">
              <mc:AlternateContent xmlns:mc="http://schemas.openxmlformats.org/markup-compatibility/2006">
                <mc:Choice xmlns:v="urn:schemas-microsoft-com:vml" Requires="v">
                  <p:oleObj name="ClipArt" r:id="rId3" imgW="1747800" imgH="3657240" progId="">
                    <p:embed/>
                  </p:oleObj>
                </mc:Choice>
                <mc:Fallback>
                  <p:oleObj name="ClipArt" r:id="rId3" imgW="1747800" imgH="3657240" progId="">
                    <p:embed/>
                    <p:pic>
                      <p:nvPicPr>
                        <p:cNvPr id="7" name="Object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12" y="3441714"/>
                          <a:ext cx="1184275"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6"/>
            <p:cNvPicPr>
              <a:picLocks noChangeAspect="1" noChangeArrowheads="1"/>
            </p:cNvPicPr>
            <p:nvPr/>
          </p:nvPicPr>
          <p:blipFill>
            <a:blip r:embed="rId5" cstate="print"/>
            <a:srcRect/>
            <a:stretch>
              <a:fillRect/>
            </a:stretch>
          </p:blipFill>
          <p:spPr bwMode="auto">
            <a:xfrm>
              <a:off x="1571604" y="1428736"/>
              <a:ext cx="1960200" cy="4000528"/>
            </a:xfrm>
            <a:prstGeom prst="rect">
              <a:avLst/>
            </a:prstGeom>
            <a:noFill/>
            <a:ln w="9525" algn="ctr">
              <a:noFill/>
              <a:miter lim="800000"/>
              <a:headEnd/>
              <a:tailEnd/>
            </a:ln>
          </p:spPr>
        </p:pic>
      </p:grpSp>
      <p:sp>
        <p:nvSpPr>
          <p:cNvPr id="3" name="Footer Placeholder 2"/>
          <p:cNvSpPr>
            <a:spLocks noGrp="1"/>
          </p:cNvSpPr>
          <p:nvPr>
            <p:ph type="ftr" sz="quarter" idx="11"/>
          </p:nvPr>
        </p:nvSpPr>
        <p:spPr/>
        <p:txBody>
          <a:bodyPr/>
          <a:lstStyle/>
          <a:p>
            <a:pPr>
              <a:defRPr/>
            </a:pPr>
            <a:r>
              <a:rPr lang="en-GB" sz="1200" b="0" dirty="0" err="1">
                <a:solidFill>
                  <a:srgbClr val="FFFFFF">
                    <a:lumMod val="50000"/>
                  </a:srgbClr>
                </a:solidFill>
              </a:rPr>
              <a:t>Dr.</a:t>
            </a:r>
            <a:r>
              <a:rPr lang="en-GB" sz="1200" b="0" dirty="0">
                <a:solidFill>
                  <a:srgbClr val="FFFFFF">
                    <a:lumMod val="50000"/>
                  </a:srgbClr>
                </a:solidFill>
              </a:rPr>
              <a:t> med, </a:t>
            </a:r>
            <a:r>
              <a:rPr lang="en-GB" sz="1200" b="0" dirty="0" err="1">
                <a:solidFill>
                  <a:srgbClr val="FFFFFF">
                    <a:lumMod val="50000"/>
                  </a:srgbClr>
                </a:solidFill>
              </a:rPr>
              <a:t>Dr.</a:t>
            </a:r>
            <a:r>
              <a:rPr lang="en-GB" sz="1200" b="0" dirty="0">
                <a:solidFill>
                  <a:srgbClr val="FFFFFF">
                    <a:lumMod val="50000"/>
                  </a:srgbClr>
                </a:solidFill>
              </a:rPr>
              <a:t> psychol. Evelin G. Lindner</a:t>
            </a:r>
          </a:p>
        </p:txBody>
      </p:sp>
    </p:spTree>
    <p:extLst>
      <p:ext uri="{BB962C8B-B14F-4D97-AF65-F5344CB8AC3E}">
        <p14:creationId xmlns:p14="http://schemas.microsoft.com/office/powerpoint/2010/main" val="27661182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by-sa"/>
          <p:cNvPicPr/>
          <p:nvPr/>
        </p:nvPicPr>
        <p:blipFill>
          <a:blip r:embed="rId3">
            <a:extLst>
              <a:ext uri="{28A0092B-C50C-407E-A947-70E740481C1C}">
                <a14:useLocalDpi xmlns:a14="http://schemas.microsoft.com/office/drawing/2010/main" val="0"/>
              </a:ext>
            </a:extLst>
          </a:blip>
          <a:srcRect/>
          <a:stretch>
            <a:fillRect/>
          </a:stretch>
        </p:blipFill>
        <p:spPr bwMode="auto">
          <a:xfrm>
            <a:off x="4267201" y="6525344"/>
            <a:ext cx="609600" cy="219075"/>
          </a:xfrm>
          <a:prstGeom prst="rect">
            <a:avLst/>
          </a:prstGeom>
          <a:noFill/>
          <a:ln>
            <a:noFill/>
          </a:ln>
        </p:spPr>
      </p:pic>
      <p:sp>
        <p:nvSpPr>
          <p:cNvPr id="3" name="Title 2">
            <a:extLst>
              <a:ext uri="{FF2B5EF4-FFF2-40B4-BE49-F238E27FC236}">
                <a16:creationId xmlns:a16="http://schemas.microsoft.com/office/drawing/2014/main" id="{CB2ACDBA-0888-E0F5-48F2-92EA6F82FAC6}"/>
              </a:ext>
            </a:extLst>
          </p:cNvPr>
          <p:cNvSpPr>
            <a:spLocks noGrp="1"/>
          </p:cNvSpPr>
          <p:nvPr>
            <p:ph type="title"/>
          </p:nvPr>
        </p:nvSpPr>
        <p:spPr>
          <a:xfrm>
            <a:off x="152400" y="4005064"/>
            <a:ext cx="8839200" cy="1143000"/>
          </a:xfrm>
        </p:spPr>
        <p:txBody>
          <a:bodyPr/>
          <a:lstStyle/>
          <a:p>
            <a:pPr algn="ctr"/>
            <a:r>
              <a:rPr lang="fr-FR" sz="4800" b="1" dirty="0">
                <a:solidFill>
                  <a:schemeClr val="tx1"/>
                </a:solidFill>
                <a:effectLst>
                  <a:outerShdw blurRad="38100" dist="38100" dir="2700000" algn="tl">
                    <a:srgbClr val="000000">
                      <a:alpha val="43137"/>
                    </a:srgbClr>
                  </a:outerShdw>
                </a:effectLst>
              </a:rPr>
              <a:t>La longue histoire de l’humanité</a:t>
            </a:r>
            <a:endParaRPr lang="en-US" sz="4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88309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Text Box 3"/>
          <p:cNvSpPr txBox="1">
            <a:spLocks noChangeArrowheads="1"/>
          </p:cNvSpPr>
          <p:nvPr/>
        </p:nvSpPr>
        <p:spPr bwMode="auto">
          <a:xfrm>
            <a:off x="1811994" y="1519958"/>
            <a:ext cx="186013" cy="770084"/>
          </a:xfrm>
          <a:prstGeom prst="rect">
            <a:avLst/>
          </a:prstGeom>
          <a:noFill/>
          <a:ln w="9525">
            <a:noFill/>
            <a:miter lim="800000"/>
            <a:headEnd/>
            <a:tailEnd/>
          </a:ln>
          <a:effectLst/>
        </p:spPr>
        <p:txBody>
          <a:bodyPr wrap="none" lIns="92075" tIns="46038" rIns="92075" bIns="46038" anchor="ctr">
            <a:spAutoFit/>
          </a:bodyPr>
          <a:lstStyle/>
          <a:p>
            <a:pPr algn="ctr">
              <a:defRPr/>
            </a:pPr>
            <a:endParaRPr lang="nb-NO" sz="4400" dirty="0">
              <a:solidFill>
                <a:schemeClr val="bg1"/>
              </a:solidFill>
              <a:effectLst>
                <a:outerShdw blurRad="38100" dist="38100" dir="2700000" algn="tl">
                  <a:srgbClr val="000000"/>
                </a:outerShdw>
              </a:effectLst>
              <a:latin typeface="Calibri" pitchFamily="34" charset="0"/>
            </a:endParaRPr>
          </a:p>
        </p:txBody>
      </p:sp>
      <p:sp>
        <p:nvSpPr>
          <p:cNvPr id="6" name="Text Box 4"/>
          <p:cNvSpPr txBox="1">
            <a:spLocks noChangeArrowheads="1"/>
          </p:cNvSpPr>
          <p:nvPr/>
        </p:nvSpPr>
        <p:spPr bwMode="auto">
          <a:xfrm>
            <a:off x="0" y="581241"/>
            <a:ext cx="9512423" cy="4155626"/>
          </a:xfrm>
          <a:prstGeom prst="rect">
            <a:avLst/>
          </a:prstGeom>
          <a:noFill/>
          <a:ln w="9525">
            <a:noFill/>
            <a:miter lim="800000"/>
            <a:headEnd/>
            <a:tailEnd/>
          </a:ln>
          <a:effectLst/>
        </p:spPr>
        <p:txBody>
          <a:bodyPr wrap="square" lIns="92075" tIns="46038" rIns="92075" bIns="46038" anchor="ctr">
            <a:spAutoFit/>
          </a:bodyPr>
          <a:lstStyle/>
          <a:p>
            <a:pPr algn="ctr">
              <a:defRPr/>
            </a:pPr>
            <a:r>
              <a:rPr lang="en-GB" sz="4000" dirty="0">
                <a:effectLst>
                  <a:outerShdw blurRad="38100" dist="38100" dir="2700000" algn="tl">
                    <a:srgbClr val="000000"/>
                  </a:outerShdw>
                </a:effectLst>
                <a:latin typeface="Calibri" pitchFamily="34" charset="0"/>
              </a:rPr>
              <a:t>2 </a:t>
            </a:r>
            <a:r>
              <a:rPr lang="en-GB" sz="4000" dirty="0" err="1">
                <a:effectLst>
                  <a:outerShdw blurRad="38100" dist="38100" dir="2700000" algn="tl">
                    <a:srgbClr val="000000"/>
                  </a:outerShdw>
                </a:effectLst>
                <a:latin typeface="Calibri" pitchFamily="34" charset="0"/>
              </a:rPr>
              <a:t>tournants</a:t>
            </a:r>
            <a:endParaRPr lang="en-GB" sz="4000" dirty="0">
              <a:effectLst>
                <a:outerShdw blurRad="38100" dist="38100" dir="2700000" algn="tl">
                  <a:srgbClr val="000000"/>
                </a:outerShdw>
              </a:effectLst>
              <a:latin typeface="Calibri" pitchFamily="34" charset="0"/>
            </a:endParaRPr>
          </a:p>
          <a:p>
            <a:pPr algn="ctr">
              <a:defRPr/>
            </a:pPr>
            <a:r>
              <a:rPr lang="fr-FR" dirty="0">
                <a:effectLst>
                  <a:outerShdw blurRad="38100" dist="38100" dir="2700000" algn="tl">
                    <a:srgbClr val="000000"/>
                  </a:outerShdw>
                </a:effectLst>
                <a:latin typeface="Calibri" pitchFamily="34" charset="0"/>
              </a:rPr>
              <a:t>L’anthropologue William </a:t>
            </a:r>
            <a:r>
              <a:rPr lang="fr-FR" dirty="0" err="1">
                <a:effectLst>
                  <a:outerShdw blurRad="38100" dist="38100" dir="2700000" algn="tl">
                    <a:srgbClr val="000000"/>
                  </a:outerShdw>
                </a:effectLst>
                <a:latin typeface="Calibri" pitchFamily="34" charset="0"/>
              </a:rPr>
              <a:t>Ury</a:t>
            </a:r>
            <a:r>
              <a:rPr lang="fr-FR" dirty="0">
                <a:effectLst>
                  <a:outerShdw blurRad="38100" dist="38100" dir="2700000" algn="tl">
                    <a:srgbClr val="000000"/>
                  </a:outerShdw>
                </a:effectLst>
                <a:latin typeface="Calibri" pitchFamily="34" charset="0"/>
              </a:rPr>
              <a:t> a formulé une « représentation simplifiée de l’histoire » </a:t>
            </a:r>
          </a:p>
          <a:p>
            <a:pPr algn="ctr">
              <a:defRPr/>
            </a:pPr>
            <a:r>
              <a:rPr lang="fr-FR" dirty="0">
                <a:effectLst>
                  <a:outerShdw blurRad="38100" dist="38100" dir="2700000" algn="tl">
                    <a:srgbClr val="000000"/>
                  </a:outerShdw>
                </a:effectLst>
                <a:latin typeface="Calibri" pitchFamily="34" charset="0"/>
              </a:rPr>
              <a:t>dans son livre </a:t>
            </a:r>
            <a:r>
              <a:rPr lang="en-GB" i="1" dirty="0">
                <a:effectLst>
                  <a:outerShdw blurRad="38100" dist="38100" dir="2700000" algn="tl">
                    <a:srgbClr val="000000"/>
                  </a:outerShdw>
                </a:effectLst>
                <a:latin typeface="Calibri" pitchFamily="34" charset="0"/>
              </a:rPr>
              <a:t>Getting to Peace</a:t>
            </a:r>
            <a:r>
              <a:rPr lang="en-GB" dirty="0">
                <a:effectLst>
                  <a:outerShdw blurRad="38100" dist="38100" dir="2700000" algn="tl">
                    <a:srgbClr val="000000"/>
                  </a:outerShdw>
                </a:effectLst>
                <a:latin typeface="Calibri" pitchFamily="34" charset="0"/>
              </a:rPr>
              <a:t>, 1999</a:t>
            </a:r>
          </a:p>
          <a:p>
            <a:pPr algn="ctr">
              <a:defRPr/>
            </a:pPr>
            <a:endParaRPr lang="en-GB" dirty="0">
              <a:effectLst>
                <a:outerShdw blurRad="38100" dist="38100" dir="2700000" algn="tl">
                  <a:srgbClr val="000000"/>
                </a:outerShdw>
              </a:effectLst>
              <a:latin typeface="Calibri" pitchFamily="34" charset="0"/>
            </a:endParaRPr>
          </a:p>
          <a:p>
            <a:pPr algn="ctr">
              <a:defRPr/>
            </a:pPr>
            <a:endParaRPr lang="en-US" dirty="0">
              <a:effectLst>
                <a:outerShdw blurRad="38100" dist="38100" dir="2700000" algn="tl">
                  <a:srgbClr val="000000"/>
                </a:outerShdw>
              </a:effectLst>
              <a:latin typeface="Calibri" pitchFamily="34" charset="0"/>
            </a:endParaRPr>
          </a:p>
          <a:p>
            <a:pPr algn="ctr">
              <a:defRPr/>
            </a:pPr>
            <a:endParaRPr lang="en-GB" dirty="0">
              <a:effectLst>
                <a:outerShdw blurRad="38100" dist="38100" dir="2700000" algn="tl">
                  <a:srgbClr val="000000"/>
                </a:outerShdw>
              </a:effectLst>
              <a:latin typeface="Calibri" pitchFamily="34" charset="0"/>
            </a:endParaRPr>
          </a:p>
          <a:p>
            <a:pPr>
              <a:defRPr/>
            </a:pPr>
            <a:endParaRPr lang="en-GB" sz="2400" dirty="0">
              <a:effectLst>
                <a:outerShdw blurRad="38100" dist="38100" dir="2700000" algn="tl">
                  <a:srgbClr val="000000"/>
                </a:outerShdw>
              </a:effectLst>
              <a:latin typeface="Calibri" pitchFamily="34" charset="0"/>
            </a:endParaRPr>
          </a:p>
          <a:p>
            <a:pPr>
              <a:defRPr/>
            </a:pPr>
            <a:r>
              <a:rPr lang="en-GB" sz="2800" dirty="0">
                <a:effectLst>
                  <a:outerShdw blurRad="38100" dist="38100" dir="2700000" algn="tl">
                    <a:srgbClr val="000000"/>
                  </a:outerShdw>
                </a:effectLst>
                <a:latin typeface="Calibri" pitchFamily="34" charset="0"/>
              </a:rPr>
              <a:t>         I	        		 		         II		III</a:t>
            </a:r>
          </a:p>
          <a:p>
            <a:pPr>
              <a:defRPr/>
            </a:pPr>
            <a:endParaRPr lang="en-GB" sz="2800" dirty="0">
              <a:effectLst>
                <a:outerShdw blurRad="38100" dist="38100" dir="2700000" algn="tl">
                  <a:srgbClr val="000000"/>
                </a:outerShdw>
              </a:effectLst>
              <a:latin typeface="Calibri" pitchFamily="34" charset="0"/>
            </a:endParaRPr>
          </a:p>
          <a:p>
            <a:pPr>
              <a:defRPr/>
            </a:pPr>
            <a:r>
              <a:rPr lang="en-GB" dirty="0">
                <a:effectLst>
                  <a:outerShdw blurRad="38100" dist="38100" dir="2700000" algn="tl">
                    <a:srgbClr val="000000"/>
                  </a:outerShdw>
                </a:effectLst>
                <a:latin typeface="Calibri" pitchFamily="34" charset="0"/>
              </a:rPr>
              <a:t>         mobile				           local	               </a:t>
            </a:r>
            <a:r>
              <a:rPr lang="en-GB" dirty="0" err="1">
                <a:effectLst>
                  <a:outerShdw blurRad="38100" dist="38100" dir="2700000" algn="tl">
                    <a:srgbClr val="000000"/>
                  </a:outerShdw>
                </a:effectLst>
                <a:latin typeface="Calibri" pitchFamily="34" charset="0"/>
              </a:rPr>
              <a:t>mondial</a:t>
            </a:r>
            <a:endParaRPr lang="en-GB" dirty="0">
              <a:effectLst>
                <a:outerShdw blurRad="38100" dist="38100" dir="2700000" algn="tl">
                  <a:srgbClr val="000000"/>
                </a:outerShdw>
              </a:effectLst>
              <a:latin typeface="Calibri" pitchFamily="34" charset="0"/>
            </a:endParaRPr>
          </a:p>
          <a:p>
            <a:pPr>
              <a:defRPr/>
            </a:pPr>
            <a:r>
              <a:rPr lang="en-GB" dirty="0">
                <a:effectLst>
                  <a:outerShdw blurRad="38100" dist="38100" dir="2700000" algn="tl">
                    <a:srgbClr val="000000"/>
                  </a:outerShdw>
                </a:effectLst>
                <a:latin typeface="Calibri" pitchFamily="34" charset="0"/>
              </a:rPr>
              <a:t>     </a:t>
            </a:r>
            <a:r>
              <a:rPr lang="en-GB" dirty="0" err="1">
                <a:effectLst>
                  <a:outerShdw blurRad="38100" dist="38100" dir="2700000" algn="tl">
                    <a:srgbClr val="000000"/>
                  </a:outerShdw>
                </a:effectLst>
                <a:latin typeface="Calibri" pitchFamily="34" charset="0"/>
              </a:rPr>
              <a:t>nourriture</a:t>
            </a:r>
            <a:r>
              <a:rPr lang="en-GB" dirty="0">
                <a:effectLst>
                  <a:outerShdw blurRad="38100" dist="38100" dir="2700000" algn="tl">
                    <a:srgbClr val="000000"/>
                  </a:outerShdw>
                </a:effectLst>
                <a:latin typeface="Calibri" pitchFamily="34" charset="0"/>
              </a:rPr>
              <a:t> </a:t>
            </a:r>
            <a:r>
              <a:rPr lang="en-GB" dirty="0" err="1">
                <a:effectLst>
                  <a:outerShdw blurRad="38100" dist="38100" dir="2700000" algn="tl">
                    <a:srgbClr val="000000"/>
                  </a:outerShdw>
                </a:effectLst>
                <a:latin typeface="Calibri" pitchFamily="34" charset="0"/>
              </a:rPr>
              <a:t>sauvage</a:t>
            </a:r>
            <a:r>
              <a:rPr lang="en-GB" dirty="0">
                <a:effectLst>
                  <a:outerShdw blurRad="38100" dist="38100" dir="2700000" algn="tl">
                    <a:srgbClr val="000000"/>
                  </a:outerShdw>
                </a:effectLst>
                <a:latin typeface="Calibri" pitchFamily="34" charset="0"/>
              </a:rPr>
              <a:t> </a:t>
            </a:r>
            <a:r>
              <a:rPr lang="en-GB" dirty="0" err="1">
                <a:effectLst>
                  <a:outerShdw blurRad="38100" dist="38100" dir="2700000" algn="tl">
                    <a:srgbClr val="000000"/>
                  </a:outerShdw>
                </a:effectLst>
                <a:latin typeface="Calibri" pitchFamily="34" charset="0"/>
              </a:rPr>
              <a:t>abondante</a:t>
            </a:r>
            <a:r>
              <a:rPr lang="en-GB" dirty="0">
                <a:effectLst>
                  <a:outerShdw blurRad="38100" dist="38100" dir="2700000" algn="tl">
                    <a:srgbClr val="000000"/>
                  </a:outerShdw>
                </a:effectLst>
                <a:latin typeface="Calibri" pitchFamily="34" charset="0"/>
              </a:rPr>
              <a:t>		     agriculture	 </a:t>
            </a:r>
            <a:r>
              <a:rPr lang="en-GB" dirty="0" err="1">
                <a:effectLst>
                  <a:outerShdw blurRad="38100" dist="38100" dir="2700000" algn="tl">
                    <a:srgbClr val="000000"/>
                  </a:outerShdw>
                </a:effectLst>
                <a:latin typeface="Calibri" pitchFamily="34" charset="0"/>
              </a:rPr>
              <a:t>connaissance</a:t>
            </a:r>
            <a:r>
              <a:rPr lang="en-GB" dirty="0">
                <a:effectLst>
                  <a:outerShdw blurRad="38100" dist="38100" dir="2700000" algn="tl">
                    <a:srgbClr val="000000"/>
                  </a:outerShdw>
                </a:effectLst>
                <a:latin typeface="Calibri" pitchFamily="34" charset="0"/>
              </a:rPr>
              <a:t> </a:t>
            </a:r>
            <a:r>
              <a:rPr lang="en-GB" dirty="0" err="1">
                <a:effectLst>
                  <a:outerShdw blurRad="38100" dist="38100" dir="2700000" algn="tl">
                    <a:srgbClr val="000000"/>
                  </a:outerShdw>
                </a:effectLst>
                <a:latin typeface="Calibri" pitchFamily="34" charset="0"/>
              </a:rPr>
              <a:t>abondante</a:t>
            </a:r>
            <a:r>
              <a:rPr lang="en-GB" dirty="0">
                <a:effectLst>
                  <a:outerShdw blurRad="38100" dist="38100" dir="2700000" algn="tl">
                    <a:srgbClr val="000000"/>
                  </a:outerShdw>
                </a:effectLst>
                <a:latin typeface="Calibri" pitchFamily="34" charset="0"/>
              </a:rPr>
              <a:t> ?</a:t>
            </a:r>
            <a:r>
              <a:rPr lang="en-US" dirty="0">
                <a:effectLst>
                  <a:outerShdw blurRad="38100" dist="38100" dir="2700000" algn="tl">
                    <a:srgbClr val="000000"/>
                  </a:outerShdw>
                </a:effectLst>
                <a:latin typeface="Calibri" pitchFamily="34" charset="0"/>
              </a:rPr>
              <a:t>	                  </a:t>
            </a:r>
          </a:p>
          <a:p>
            <a:pPr>
              <a:defRPr/>
            </a:pPr>
            <a:r>
              <a:rPr lang="en-US" dirty="0">
                <a:effectLst>
                  <a:outerShdw blurRad="38100" dist="38100" dir="2700000" algn="tl">
                    <a:srgbClr val="000000"/>
                  </a:outerShdw>
                </a:effectLst>
                <a:latin typeface="Calibri" pitchFamily="34" charset="0"/>
              </a:rPr>
              <a:t>        win-win				        win-lose	              win-win?</a:t>
            </a:r>
            <a:endParaRPr lang="en-GB" dirty="0">
              <a:effectLst>
                <a:outerShdw blurRad="38100" dist="38100" dir="2700000" algn="tl">
                  <a:srgbClr val="000000"/>
                </a:outerShdw>
              </a:effectLst>
              <a:latin typeface="Calibri" pitchFamily="34" charset="0"/>
            </a:endParaRPr>
          </a:p>
        </p:txBody>
      </p:sp>
      <p:grpSp>
        <p:nvGrpSpPr>
          <p:cNvPr id="2" name="Group 15"/>
          <p:cNvGrpSpPr>
            <a:grpSpLocks/>
          </p:cNvGrpSpPr>
          <p:nvPr/>
        </p:nvGrpSpPr>
        <p:grpSpPr bwMode="auto">
          <a:xfrm>
            <a:off x="-2916832" y="3801829"/>
            <a:ext cx="11845926" cy="935038"/>
            <a:chOff x="-1225" y="1616"/>
            <a:chExt cx="7462" cy="589"/>
          </a:xfrm>
        </p:grpSpPr>
        <p:sp>
          <p:nvSpPr>
            <p:cNvPr id="156679" name="Oval 10"/>
            <p:cNvSpPr>
              <a:spLocks noChangeArrowheads="1"/>
            </p:cNvSpPr>
            <p:nvPr/>
          </p:nvSpPr>
          <p:spPr bwMode="auto">
            <a:xfrm>
              <a:off x="-1225" y="1616"/>
              <a:ext cx="4626" cy="589"/>
            </a:xfrm>
            <a:prstGeom prst="ellipse">
              <a:avLst/>
            </a:prstGeom>
            <a:noFill/>
            <a:ln w="57150">
              <a:solidFill>
                <a:schemeClr val="bg2"/>
              </a:solidFill>
              <a:round/>
              <a:headEnd/>
              <a:tailEnd/>
            </a:ln>
          </p:spPr>
          <p:txBody>
            <a:bodyPr wrap="none" lIns="92075" tIns="46038" rIns="92075" bIns="46038" anchor="ctr"/>
            <a:lstStyle/>
            <a:p>
              <a:endParaRPr lang="en-US" dirty="0">
                <a:latin typeface="Calibri" pitchFamily="34" charset="0"/>
              </a:endParaRPr>
            </a:p>
          </p:txBody>
        </p:sp>
        <p:sp>
          <p:nvSpPr>
            <p:cNvPr id="156680" name="Oval 11"/>
            <p:cNvSpPr>
              <a:spLocks noChangeArrowheads="1"/>
            </p:cNvSpPr>
            <p:nvPr/>
          </p:nvSpPr>
          <p:spPr bwMode="auto">
            <a:xfrm>
              <a:off x="3401" y="1616"/>
              <a:ext cx="1339" cy="589"/>
            </a:xfrm>
            <a:prstGeom prst="ellipse">
              <a:avLst/>
            </a:prstGeom>
            <a:noFill/>
            <a:ln w="57150">
              <a:solidFill>
                <a:schemeClr val="bg2"/>
              </a:solidFill>
              <a:round/>
              <a:headEnd/>
              <a:tailEnd/>
            </a:ln>
          </p:spPr>
          <p:txBody>
            <a:bodyPr wrap="none" lIns="92075" tIns="46038" rIns="92075" bIns="46038" anchor="ctr"/>
            <a:lstStyle/>
            <a:p>
              <a:endParaRPr lang="en-US" dirty="0">
                <a:latin typeface="Calibri" pitchFamily="34" charset="0"/>
              </a:endParaRPr>
            </a:p>
          </p:txBody>
        </p:sp>
        <p:sp>
          <p:nvSpPr>
            <p:cNvPr id="156681" name="Oval 12"/>
            <p:cNvSpPr>
              <a:spLocks noChangeArrowheads="1"/>
            </p:cNvSpPr>
            <p:nvPr/>
          </p:nvSpPr>
          <p:spPr bwMode="auto">
            <a:xfrm>
              <a:off x="4740" y="1616"/>
              <a:ext cx="1497" cy="589"/>
            </a:xfrm>
            <a:prstGeom prst="ellipse">
              <a:avLst/>
            </a:prstGeom>
            <a:noFill/>
            <a:ln w="57150">
              <a:solidFill>
                <a:schemeClr val="bg2"/>
              </a:solidFill>
              <a:round/>
              <a:headEnd/>
              <a:tailEnd/>
            </a:ln>
          </p:spPr>
          <p:txBody>
            <a:bodyPr wrap="none" lIns="92075" tIns="46038" rIns="92075" bIns="46038" anchor="ctr"/>
            <a:lstStyle/>
            <a:p>
              <a:endParaRPr lang="en-US" dirty="0">
                <a:latin typeface="Calibri" pitchFamily="34" charset="0"/>
              </a:endParaRPr>
            </a:p>
          </p:txBody>
        </p:sp>
      </p:grpSp>
      <p:sp>
        <p:nvSpPr>
          <p:cNvPr id="4" name="Footer Placeholder 3"/>
          <p:cNvSpPr>
            <a:spLocks noGrp="1"/>
          </p:cNvSpPr>
          <p:nvPr>
            <p:ph type="ftr" sz="quarter" idx="11"/>
          </p:nvPr>
        </p:nvSpPr>
        <p:spPr/>
        <p:txBody>
          <a:bodyPr/>
          <a:lstStyle/>
          <a:p>
            <a:pPr>
              <a:defRPr/>
            </a:pPr>
            <a:r>
              <a:rPr lang="en-GB" sz="1200" b="0" dirty="0" err="1">
                <a:solidFill>
                  <a:schemeClr val="tx1">
                    <a:lumMod val="50000"/>
                  </a:schemeClr>
                </a:solidFill>
              </a:rPr>
              <a:t>Dr.</a:t>
            </a:r>
            <a:r>
              <a:rPr lang="en-GB" sz="1200" b="0" dirty="0">
                <a:solidFill>
                  <a:schemeClr val="tx1">
                    <a:lumMod val="50000"/>
                  </a:schemeClr>
                </a:solidFill>
              </a:rPr>
              <a:t> med, </a:t>
            </a:r>
            <a:r>
              <a:rPr lang="en-GB" sz="1200" b="0" dirty="0" err="1">
                <a:solidFill>
                  <a:schemeClr val="tx1">
                    <a:lumMod val="50000"/>
                  </a:schemeClr>
                </a:solidFill>
              </a:rPr>
              <a:t>Dr.</a:t>
            </a:r>
            <a:r>
              <a:rPr lang="en-GB" sz="1200" b="0" dirty="0">
                <a:solidFill>
                  <a:schemeClr val="tx1">
                    <a:lumMod val="50000"/>
                  </a:schemeClr>
                </a:solidFill>
              </a:rPr>
              <a:t> psychol. Evelin G. Lindner</a:t>
            </a:r>
          </a:p>
        </p:txBody>
      </p:sp>
      <p:sp>
        <p:nvSpPr>
          <p:cNvPr id="10" name="Line 8"/>
          <p:cNvSpPr>
            <a:spLocks noChangeShapeType="1"/>
          </p:cNvSpPr>
          <p:nvPr/>
        </p:nvSpPr>
        <p:spPr bwMode="auto">
          <a:xfrm flipV="1">
            <a:off x="6588224" y="4432006"/>
            <a:ext cx="0" cy="761822"/>
          </a:xfrm>
          <a:prstGeom prst="line">
            <a:avLst/>
          </a:prstGeom>
          <a:noFill/>
          <a:ln w="57150">
            <a:solidFill>
              <a:schemeClr val="bg2"/>
            </a:solidFill>
            <a:round/>
            <a:headEnd/>
            <a:tailEnd type="triangle" w="med" len="med"/>
          </a:ln>
        </p:spPr>
        <p:txBody>
          <a:bodyPr lIns="92075" tIns="46038" rIns="92075" bIns="46038" anchor="ctr"/>
          <a:lstStyle/>
          <a:p>
            <a:endParaRPr lang="en-US" dirty="0">
              <a:latin typeface="Calibri" pitchFamily="34" charset="0"/>
            </a:endParaRPr>
          </a:p>
        </p:txBody>
      </p:sp>
      <p:sp>
        <p:nvSpPr>
          <p:cNvPr id="11" name="Text Box 4"/>
          <p:cNvSpPr txBox="1">
            <a:spLocks noChangeArrowheads="1"/>
          </p:cNvSpPr>
          <p:nvPr/>
        </p:nvSpPr>
        <p:spPr bwMode="auto">
          <a:xfrm>
            <a:off x="5076056" y="5193828"/>
            <a:ext cx="3043447" cy="462307"/>
          </a:xfrm>
          <a:prstGeom prst="rect">
            <a:avLst/>
          </a:prstGeom>
          <a:noFill/>
          <a:ln w="9525">
            <a:noFill/>
            <a:miter lim="800000"/>
            <a:headEnd/>
            <a:tailEnd/>
          </a:ln>
          <a:effectLst/>
        </p:spPr>
        <p:txBody>
          <a:bodyPr wrap="square" lIns="92075" tIns="46038" rIns="92075" bIns="46038" anchor="ctr">
            <a:spAutoFit/>
          </a:bodyPr>
          <a:lstStyle/>
          <a:p>
            <a:pPr algn="ctr">
              <a:defRPr/>
            </a:pPr>
            <a:r>
              <a:rPr lang="fr-FR" sz="2400" dirty="0">
                <a:solidFill>
                  <a:srgbClr val="FFFFFF"/>
                </a:solidFill>
                <a:effectLst>
                  <a:outerShdw blurRad="38100" dist="38100" dir="2700000" algn="tl">
                    <a:srgbClr val="000000"/>
                  </a:outerShdw>
                </a:effectLst>
                <a:latin typeface="Calibri" pitchFamily="34" charset="0"/>
              </a:rPr>
              <a:t>Nous sommes ici</a:t>
            </a:r>
            <a:endParaRPr lang="fr-FR" sz="2800" dirty="0">
              <a:solidFill>
                <a:srgbClr val="FFFFFF"/>
              </a:solidFill>
              <a:effectLst>
                <a:outerShdw blurRad="38100" dist="38100" dir="2700000" algn="tl">
                  <a:srgbClr val="000000"/>
                </a:outerShdw>
              </a:effectLst>
              <a:latin typeface="Calibri" pitchFamily="34" charset="0"/>
            </a:endParaRPr>
          </a:p>
        </p:txBody>
      </p:sp>
    </p:spTree>
    <p:extLst>
      <p:ext uri="{BB962C8B-B14F-4D97-AF65-F5344CB8AC3E}">
        <p14:creationId xmlns:p14="http://schemas.microsoft.com/office/powerpoint/2010/main" val="3929331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9989" name="Rectangle 5"/>
          <p:cNvSpPr>
            <a:spLocks noChangeArrowheads="1"/>
          </p:cNvSpPr>
          <p:nvPr/>
        </p:nvSpPr>
        <p:spPr bwMode="auto">
          <a:xfrm>
            <a:off x="611560" y="4437112"/>
            <a:ext cx="7772400" cy="1143000"/>
          </a:xfrm>
          <a:prstGeom prst="rect">
            <a:avLst/>
          </a:prstGeom>
          <a:noFill/>
          <a:ln w="9525">
            <a:noFill/>
            <a:miter lim="800000"/>
            <a:headEnd/>
            <a:tailEnd/>
          </a:ln>
          <a:effectLst/>
        </p:spPr>
        <p:txBody>
          <a:bodyPr lIns="92075" tIns="46038" rIns="92075" bIns="46038" anchor="ctr"/>
          <a:lstStyle/>
          <a:p>
            <a:pPr algn="ctr">
              <a:defRPr/>
            </a:pPr>
            <a:r>
              <a:rPr lang="fr-FR" sz="4800" dirty="0">
                <a:solidFill>
                  <a:srgbClr val="FFFFFF"/>
                </a:solidFill>
                <a:effectLst>
                  <a:outerShdw blurRad="38100" dist="38100" dir="2700000" algn="tl">
                    <a:srgbClr val="000000"/>
                  </a:outerShdw>
                </a:effectLst>
                <a:latin typeface="Calibri" pitchFamily="34" charset="0"/>
              </a:rPr>
              <a:t>Tous les êtres humains naissent libres et égaux en dignité et en droits</a:t>
            </a:r>
            <a:endParaRPr lang="en-GB" sz="2000" dirty="0">
              <a:solidFill>
                <a:srgbClr val="FFFFFF"/>
              </a:solidFill>
              <a:effectLst>
                <a:outerShdw blurRad="38100" dist="38100" dir="2700000" algn="tl">
                  <a:srgbClr val="000000"/>
                </a:outerShdw>
              </a:effectLst>
              <a:latin typeface="Calibri" pitchFamily="34" charset="0"/>
            </a:endParaRPr>
          </a:p>
        </p:txBody>
      </p:sp>
    </p:spTree>
    <p:extLst>
      <p:ext uri="{BB962C8B-B14F-4D97-AF65-F5344CB8AC3E}">
        <p14:creationId xmlns:p14="http://schemas.microsoft.com/office/powerpoint/2010/main" val="8319777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9989" name="Rectangle 5"/>
          <p:cNvSpPr>
            <a:spLocks noChangeArrowheads="1"/>
          </p:cNvSpPr>
          <p:nvPr/>
        </p:nvSpPr>
        <p:spPr bwMode="auto">
          <a:xfrm>
            <a:off x="611560" y="4437112"/>
            <a:ext cx="7772400" cy="1143000"/>
          </a:xfrm>
          <a:prstGeom prst="rect">
            <a:avLst/>
          </a:prstGeom>
          <a:noFill/>
          <a:ln w="9525">
            <a:noFill/>
            <a:miter lim="800000"/>
            <a:headEnd/>
            <a:tailEnd/>
          </a:ln>
          <a:effectLst/>
        </p:spPr>
        <p:txBody>
          <a:bodyPr lIns="92075" tIns="46038" rIns="92075" bIns="46038" anchor="ctr"/>
          <a:lstStyle/>
          <a:p>
            <a:pPr algn="ctr">
              <a:defRPr/>
            </a:pPr>
            <a:r>
              <a:rPr lang="fr-FR" sz="3600" b="0" dirty="0">
                <a:solidFill>
                  <a:srgbClr val="FFFFFF"/>
                </a:solidFill>
                <a:effectLst>
                  <a:outerShdw blurRad="38100" dist="38100" dir="2700000" algn="tl">
                    <a:srgbClr val="000000">
                      <a:alpha val="43137"/>
                    </a:srgbClr>
                  </a:outerShdw>
                </a:effectLst>
                <a:latin typeface="Calibri" pitchFamily="34" charset="0"/>
              </a:rPr>
              <a:t>Dans ce qui suit, je partage avec vous une représentation graphique simplifiée que j’ai créée du voyage moral de l’Homo sapiens moderne depuis que nous avons commencé à marcher sur cette planète.</a:t>
            </a:r>
            <a:endParaRPr lang="en-GB" sz="1400" b="0" dirty="0">
              <a:solidFill>
                <a:srgbClr val="FFFFFF"/>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2032541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5410" name="Rectangle 2"/>
          <p:cNvSpPr>
            <a:spLocks noGrp="1" noChangeArrowheads="1"/>
          </p:cNvSpPr>
          <p:nvPr>
            <p:ph type="ctrTitle"/>
          </p:nvPr>
        </p:nvSpPr>
        <p:spPr>
          <a:xfrm>
            <a:off x="-36512" y="4446240"/>
            <a:ext cx="9145016" cy="1143000"/>
          </a:xfrm>
        </p:spPr>
        <p:txBody>
          <a:bodyPr/>
          <a:lstStyle/>
          <a:p>
            <a:pPr algn="ctr">
              <a:defRPr/>
            </a:pPr>
            <a:r>
              <a:rPr lang="en-GB" altLang="zh-CN" sz="3600" b="1" dirty="0">
                <a:solidFill>
                  <a:schemeClr val="tx1"/>
                </a:solidFill>
                <a:effectLst>
                  <a:outerShdw blurRad="38100" dist="38100" dir="2700000" algn="tl">
                    <a:srgbClr val="000000"/>
                  </a:outerShdw>
                </a:effectLst>
                <a:ea typeface="SimSun" pitchFamily="2" charset="-122"/>
                <a:cs typeface="Times New Roman" pitchFamily="18" charset="0"/>
              </a:rPr>
              <a:t>Human Dignity and Humiliation Studies</a:t>
            </a:r>
            <a:br>
              <a:rPr lang="en-GB" altLang="zh-CN" sz="3600" b="1" dirty="0">
                <a:solidFill>
                  <a:schemeClr val="tx1"/>
                </a:solidFill>
                <a:effectLst>
                  <a:outerShdw blurRad="38100" dist="38100" dir="2700000" algn="tl">
                    <a:srgbClr val="000000"/>
                  </a:outerShdw>
                </a:effectLst>
                <a:ea typeface="SimSun" pitchFamily="2" charset="-122"/>
                <a:cs typeface="Times New Roman" pitchFamily="18" charset="0"/>
              </a:rPr>
            </a:br>
            <a:r>
              <a:rPr lang="fr-FR" altLang="zh-CN" sz="3600" b="1" dirty="0">
                <a:solidFill>
                  <a:schemeClr val="tx1"/>
                </a:solidFill>
                <a:effectLst>
                  <a:outerShdw blurRad="38100" dist="38100" dir="2700000" algn="tl">
                    <a:srgbClr val="000000"/>
                  </a:outerShdw>
                </a:effectLst>
                <a:ea typeface="SimSun" pitchFamily="2" charset="-122"/>
                <a:cs typeface="Times New Roman" pitchFamily="18" charset="0"/>
              </a:rPr>
              <a:t>Études sur la dignité humaine et l’humiliation</a:t>
            </a:r>
            <a:br>
              <a:rPr lang="en-GB" altLang="zh-CN" sz="3600" b="1" dirty="0">
                <a:solidFill>
                  <a:schemeClr val="tx1"/>
                </a:solidFill>
                <a:effectLst>
                  <a:outerShdw blurRad="38100" dist="38100" dir="2700000" algn="tl">
                    <a:srgbClr val="000000"/>
                  </a:outerShdw>
                </a:effectLst>
                <a:ea typeface="SimSun" pitchFamily="2" charset="-122"/>
                <a:cs typeface="Times New Roman" pitchFamily="18" charset="0"/>
              </a:rPr>
            </a:br>
            <a:r>
              <a:rPr lang="en-GB" altLang="zh-CN" sz="2000" b="1" dirty="0">
                <a:solidFill>
                  <a:schemeClr val="tx1"/>
                </a:solidFill>
                <a:effectLst>
                  <a:outerShdw blurRad="38100" dist="38100" dir="2700000" algn="tl">
                    <a:srgbClr val="000000"/>
                  </a:outerShdw>
                </a:effectLst>
                <a:ea typeface="SimSun" pitchFamily="2" charset="-122"/>
                <a:cs typeface="Times New Roman" pitchFamily="18" charset="0"/>
              </a:rPr>
              <a:t>(</a:t>
            </a:r>
            <a:r>
              <a:rPr lang="en-GB" sz="2000" b="1" dirty="0">
                <a:solidFill>
                  <a:schemeClr val="tx1"/>
                </a:solidFill>
                <a:effectLst>
                  <a:outerShdw blurRad="38100" dist="38100" dir="2700000" algn="tl">
                    <a:srgbClr val="000000"/>
                  </a:outerShdw>
                </a:effectLst>
                <a:ea typeface="SimSun" pitchFamily="2" charset="-122"/>
                <a:cs typeface="Times New Roman" pitchFamily="18" charset="0"/>
              </a:rPr>
              <a:t>www.humiliationstudies.org</a:t>
            </a:r>
            <a:r>
              <a:rPr lang="en-GB" altLang="zh-CN" sz="2000" b="1" dirty="0">
                <a:solidFill>
                  <a:schemeClr val="tx1"/>
                </a:solidFill>
                <a:effectLst>
                  <a:outerShdw blurRad="38100" dist="38100" dir="2700000" algn="tl">
                    <a:srgbClr val="000000"/>
                  </a:outerShdw>
                </a:effectLst>
                <a:ea typeface="SimSun" pitchFamily="2" charset="-122"/>
                <a:cs typeface="Times New Roman" pitchFamily="18" charset="0"/>
              </a:rPr>
              <a:t>)</a:t>
            </a:r>
            <a:br>
              <a:rPr lang="en-GB" altLang="zh-CN" sz="2000" b="1" dirty="0">
                <a:solidFill>
                  <a:schemeClr val="tx1"/>
                </a:solidFill>
                <a:effectLst>
                  <a:outerShdw blurRad="38100" dist="38100" dir="2700000" algn="tl">
                    <a:srgbClr val="000000"/>
                  </a:outerShdw>
                </a:effectLst>
                <a:ea typeface="SimSun" pitchFamily="2" charset="-122"/>
                <a:cs typeface="Times New Roman" pitchFamily="18" charset="0"/>
              </a:rPr>
            </a:br>
            <a:r>
              <a:rPr lang="en-GB" altLang="zh-CN" sz="700" b="1" dirty="0">
                <a:solidFill>
                  <a:schemeClr val="tx1"/>
                </a:solidFill>
                <a:effectLst>
                  <a:outerShdw blurRad="38100" dist="38100" dir="2700000" algn="tl">
                    <a:srgbClr val="000000"/>
                  </a:outerShdw>
                </a:effectLst>
                <a:ea typeface="SimSun" pitchFamily="2" charset="-122"/>
                <a:cs typeface="Times New Roman" pitchFamily="18" charset="0"/>
              </a:rPr>
              <a:t> </a:t>
            </a:r>
            <a:br>
              <a:rPr lang="en-GB" altLang="zh-CN" sz="2000" b="1" dirty="0">
                <a:solidFill>
                  <a:schemeClr val="tx1"/>
                </a:solidFill>
                <a:effectLst>
                  <a:outerShdw blurRad="38100" dist="38100" dir="2700000" algn="tl">
                    <a:srgbClr val="000000"/>
                  </a:outerShdw>
                </a:effectLst>
                <a:ea typeface="SimSun" pitchFamily="2" charset="-122"/>
                <a:cs typeface="Times New Roman" pitchFamily="18" charset="0"/>
              </a:rPr>
            </a:br>
            <a:r>
              <a:rPr lang="en-GB" altLang="zh-CN" sz="2000" b="1" dirty="0">
                <a:solidFill>
                  <a:schemeClr val="tx1"/>
                </a:solidFill>
                <a:effectLst>
                  <a:outerShdw blurRad="38100" dist="38100" dir="2700000" algn="tl">
                    <a:srgbClr val="000000"/>
                  </a:outerShdw>
                </a:effectLst>
                <a:ea typeface="SimSun" pitchFamily="2" charset="-122"/>
                <a:cs typeface="Times New Roman" pitchFamily="18" charset="0"/>
              </a:rPr>
              <a:t> </a:t>
            </a:r>
            <a:r>
              <a:rPr lang="fr-FR" altLang="zh-CN" sz="2000" b="1" dirty="0">
                <a:solidFill>
                  <a:schemeClr val="tx1"/>
                </a:solidFill>
                <a:effectLst>
                  <a:outerShdw blurRad="38100" dist="38100" dir="2700000" algn="tl">
                    <a:srgbClr val="000000"/>
                  </a:outerShdw>
                </a:effectLst>
                <a:ea typeface="SimSun" pitchFamily="2" charset="-122"/>
                <a:cs typeface="Times New Roman" pitchFamily="18" charset="0"/>
              </a:rPr>
              <a:t>Communauté mondiale d’universitaires et de praticiens partageant les mêmes idées, un travail d’amour à but non lucratif</a:t>
            </a:r>
            <a:br>
              <a:rPr lang="fr-FR" altLang="zh-CN" sz="2000" b="1" dirty="0">
                <a:solidFill>
                  <a:schemeClr val="tx1"/>
                </a:solidFill>
                <a:effectLst>
                  <a:outerShdw blurRad="38100" dist="38100" dir="2700000" algn="tl">
                    <a:srgbClr val="000000"/>
                  </a:outerShdw>
                </a:effectLst>
                <a:ea typeface="SimSun" pitchFamily="2" charset="-122"/>
                <a:cs typeface="Times New Roman" pitchFamily="18" charset="0"/>
              </a:rPr>
            </a:br>
            <a:br>
              <a:rPr lang="en-GB" altLang="zh-CN" sz="2400" b="1" dirty="0">
                <a:solidFill>
                  <a:schemeClr val="tx1"/>
                </a:solidFill>
                <a:effectLst>
                  <a:outerShdw blurRad="38100" dist="38100" dir="2700000" algn="tl">
                    <a:srgbClr val="000000"/>
                  </a:outerShdw>
                </a:effectLst>
                <a:ea typeface="SimSun" pitchFamily="2" charset="-122"/>
                <a:cs typeface="Times New Roman" pitchFamily="18" charset="0"/>
              </a:rPr>
            </a:br>
            <a:r>
              <a:rPr lang="en-GB" altLang="zh-CN" sz="2400" b="1" dirty="0">
                <a:solidFill>
                  <a:schemeClr val="tx1"/>
                </a:solidFill>
                <a:effectLst>
                  <a:outerShdw blurRad="38100" dist="38100" dir="2700000" algn="tl">
                    <a:srgbClr val="000000"/>
                  </a:outerShdw>
                </a:effectLst>
                <a:ea typeface="SimSun" pitchFamily="2" charset="-122"/>
                <a:cs typeface="Times New Roman" pitchFamily="18" charset="0"/>
              </a:rPr>
              <a:t>Recherche    </a:t>
            </a:r>
            <a:r>
              <a:rPr lang="en-GB" altLang="zh-CN" sz="2400" b="1" dirty="0" err="1">
                <a:solidFill>
                  <a:schemeClr val="tx1"/>
                </a:solidFill>
                <a:effectLst>
                  <a:outerShdw blurRad="38100" dist="38100" dir="2700000" algn="tl">
                    <a:srgbClr val="000000"/>
                  </a:outerShdw>
                </a:effectLst>
                <a:ea typeface="SimSun" pitchFamily="2" charset="-122"/>
                <a:cs typeface="Times New Roman" pitchFamily="18" charset="0"/>
              </a:rPr>
              <a:t>Éducation</a:t>
            </a:r>
            <a:r>
              <a:rPr lang="en-GB" altLang="zh-CN" sz="2400" b="1" dirty="0">
                <a:solidFill>
                  <a:schemeClr val="tx1"/>
                </a:solidFill>
                <a:effectLst>
                  <a:outerShdw blurRad="38100" dist="38100" dir="2700000" algn="tl">
                    <a:srgbClr val="000000"/>
                  </a:outerShdw>
                </a:effectLst>
                <a:ea typeface="SimSun" pitchFamily="2" charset="-122"/>
                <a:cs typeface="Times New Roman" pitchFamily="18" charset="0"/>
              </a:rPr>
              <a:t>    </a:t>
            </a:r>
            <a:r>
              <a:rPr lang="en-GB" altLang="zh-CN" sz="2400" b="1" dirty="0" err="1">
                <a:solidFill>
                  <a:schemeClr val="tx1"/>
                </a:solidFill>
                <a:effectLst>
                  <a:outerShdw blurRad="38100" dist="38100" dir="2700000" algn="tl">
                    <a:srgbClr val="000000"/>
                  </a:outerShdw>
                </a:effectLst>
                <a:ea typeface="SimSun" pitchFamily="2" charset="-122"/>
                <a:cs typeface="Times New Roman" pitchFamily="18" charset="0"/>
              </a:rPr>
              <a:t>Idées</a:t>
            </a:r>
            <a:r>
              <a:rPr lang="en-GB" altLang="zh-CN" sz="2400" b="1" dirty="0">
                <a:solidFill>
                  <a:schemeClr val="tx1"/>
                </a:solidFill>
                <a:effectLst>
                  <a:outerShdw blurRad="38100" dist="38100" dir="2700000" algn="tl">
                    <a:srgbClr val="000000"/>
                  </a:outerShdw>
                </a:effectLst>
                <a:ea typeface="SimSun" pitchFamily="2" charset="-122"/>
                <a:cs typeface="Times New Roman" pitchFamily="18" charset="0"/>
              </a:rPr>
              <a:t> </a:t>
            </a:r>
            <a:r>
              <a:rPr lang="en-GB" altLang="zh-CN" sz="2400" b="1" dirty="0" err="1">
                <a:solidFill>
                  <a:schemeClr val="tx1"/>
                </a:solidFill>
                <a:effectLst>
                  <a:outerShdw blurRad="38100" dist="38100" dir="2700000" algn="tl">
                    <a:srgbClr val="000000"/>
                  </a:outerShdw>
                </a:effectLst>
                <a:ea typeface="SimSun" pitchFamily="2" charset="-122"/>
                <a:cs typeface="Times New Roman" pitchFamily="18" charset="0"/>
              </a:rPr>
              <a:t>d’action</a:t>
            </a:r>
            <a:endParaRPr lang="en-GB" sz="2400" b="1" dirty="0">
              <a:solidFill>
                <a:schemeClr val="tx1"/>
              </a:solidFill>
              <a:effectLst>
                <a:outerShdw blurRad="38100" dist="38100" dir="2700000" algn="tl">
                  <a:srgbClr val="000000"/>
                </a:outerShdw>
              </a:effectLst>
              <a:ea typeface="SimSun" pitchFamily="2" charset="-122"/>
              <a:cs typeface="Times New Roman" pitchFamily="18" charset="0"/>
            </a:endParaRPr>
          </a:p>
        </p:txBody>
      </p:sp>
      <p:pic>
        <p:nvPicPr>
          <p:cNvPr id="3" name="Picture 2" descr="logoTxtletter.jpg"/>
          <p:cNvPicPr>
            <a:picLocks noChangeAspect="1"/>
          </p:cNvPicPr>
          <p:nvPr/>
        </p:nvPicPr>
        <p:blipFill>
          <a:blip r:embed="rId3" cstate="print"/>
          <a:srcRect/>
          <a:stretch>
            <a:fillRect/>
          </a:stretch>
        </p:blipFill>
        <p:spPr bwMode="auto">
          <a:xfrm>
            <a:off x="3671888" y="731218"/>
            <a:ext cx="1800225" cy="1617662"/>
          </a:xfrm>
          <a:prstGeom prst="rect">
            <a:avLst/>
          </a:prstGeom>
          <a:noFill/>
          <a:ln w="9525">
            <a:noFill/>
            <a:miter lim="800000"/>
            <a:headEnd/>
            <a:tailEnd/>
          </a:ln>
        </p:spPr>
      </p:pic>
    </p:spTree>
    <p:extLst>
      <p:ext uri="{BB962C8B-B14F-4D97-AF65-F5344CB8AC3E}">
        <p14:creationId xmlns:p14="http://schemas.microsoft.com/office/powerpoint/2010/main" val="20292449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425410"/>
                                        </p:tgtEl>
                                        <p:attrNameLst>
                                          <p:attrName>style.visibility</p:attrName>
                                        </p:attrNameLst>
                                      </p:cBhvr>
                                      <p:to>
                                        <p:strVal val="visible"/>
                                      </p:to>
                                    </p:set>
                                    <p:animEffect transition="in" filter="box(out)">
                                      <p:cBhvr>
                                        <p:cTn id="11" dur="500"/>
                                        <p:tgtEl>
                                          <p:spTgt spid="1425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5410"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3" name="Line 3"/>
          <p:cNvSpPr>
            <a:spLocks noChangeShapeType="1"/>
          </p:cNvSpPr>
          <p:nvPr/>
        </p:nvSpPr>
        <p:spPr bwMode="auto">
          <a:xfrm>
            <a:off x="3240485" y="4842124"/>
            <a:ext cx="3548063" cy="42862"/>
          </a:xfrm>
          <a:prstGeom prst="line">
            <a:avLst/>
          </a:prstGeom>
          <a:noFill/>
          <a:ln w="76200">
            <a:solidFill>
              <a:schemeClr val="bg2"/>
            </a:solidFill>
            <a:round/>
            <a:headEnd/>
            <a:tailEnd/>
          </a:ln>
        </p:spPr>
        <p:txBody>
          <a:bodyPr lIns="92075" tIns="46038" rIns="92075" bIns="46038" anchor="ctr"/>
          <a:lstStyle/>
          <a:p>
            <a:endParaRPr lang="en-US" dirty="0">
              <a:solidFill>
                <a:srgbClr val="FFFFFF"/>
              </a:solidFill>
              <a:latin typeface="Calibri" pitchFamily="34" charset="0"/>
            </a:endParaRPr>
          </a:p>
        </p:txBody>
      </p:sp>
      <p:sp>
        <p:nvSpPr>
          <p:cNvPr id="1024004" name="Line 4"/>
          <p:cNvSpPr>
            <a:spLocks noChangeShapeType="1"/>
          </p:cNvSpPr>
          <p:nvPr/>
        </p:nvSpPr>
        <p:spPr bwMode="auto">
          <a:xfrm>
            <a:off x="3240485" y="3270499"/>
            <a:ext cx="3571875" cy="14287"/>
          </a:xfrm>
          <a:prstGeom prst="line">
            <a:avLst/>
          </a:prstGeom>
          <a:noFill/>
          <a:ln w="76200">
            <a:solidFill>
              <a:schemeClr val="bg2"/>
            </a:solidFill>
            <a:round/>
            <a:headEnd/>
            <a:tailEnd/>
          </a:ln>
        </p:spPr>
        <p:txBody>
          <a:bodyPr lIns="92075" tIns="46038" rIns="92075" bIns="46038" anchor="ctr"/>
          <a:lstStyle/>
          <a:p>
            <a:endParaRPr lang="en-US" dirty="0">
              <a:solidFill>
                <a:srgbClr val="FFFFFF"/>
              </a:solidFill>
              <a:latin typeface="Calibri" pitchFamily="34" charset="0"/>
            </a:endParaRPr>
          </a:p>
        </p:txBody>
      </p:sp>
      <p:sp>
        <p:nvSpPr>
          <p:cNvPr id="1024005" name="Line 5"/>
          <p:cNvSpPr>
            <a:spLocks noChangeShapeType="1"/>
          </p:cNvSpPr>
          <p:nvPr/>
        </p:nvSpPr>
        <p:spPr bwMode="auto">
          <a:xfrm>
            <a:off x="3240485" y="1841749"/>
            <a:ext cx="3548063" cy="0"/>
          </a:xfrm>
          <a:prstGeom prst="line">
            <a:avLst/>
          </a:prstGeom>
          <a:noFill/>
          <a:ln w="76200">
            <a:solidFill>
              <a:schemeClr val="bg2"/>
            </a:solidFill>
            <a:round/>
            <a:headEnd/>
            <a:tailEnd/>
          </a:ln>
        </p:spPr>
        <p:txBody>
          <a:bodyPr lIns="92075" tIns="46038" rIns="92075" bIns="46038" anchor="ctr"/>
          <a:lstStyle/>
          <a:p>
            <a:endParaRPr lang="en-US" dirty="0">
              <a:solidFill>
                <a:srgbClr val="FFFFFF"/>
              </a:solidFill>
              <a:latin typeface="Calibri" pitchFamily="34" charset="0"/>
            </a:endParaRPr>
          </a:p>
        </p:txBody>
      </p:sp>
      <p:sp>
        <p:nvSpPr>
          <p:cNvPr id="1024006" name="Line 6"/>
          <p:cNvSpPr>
            <a:spLocks noChangeShapeType="1"/>
          </p:cNvSpPr>
          <p:nvPr/>
        </p:nvSpPr>
        <p:spPr bwMode="auto">
          <a:xfrm flipV="1">
            <a:off x="3324474" y="3589586"/>
            <a:ext cx="0" cy="1066800"/>
          </a:xfrm>
          <a:prstGeom prst="line">
            <a:avLst/>
          </a:prstGeom>
          <a:noFill/>
          <a:ln w="57150">
            <a:solidFill>
              <a:schemeClr val="bg2"/>
            </a:solidFill>
            <a:round/>
            <a:headEnd/>
            <a:tailEnd type="triangle" w="med" len="med"/>
          </a:ln>
        </p:spPr>
        <p:txBody>
          <a:bodyPr lIns="92075" tIns="46038" rIns="92075" bIns="46038" anchor="ctr"/>
          <a:lstStyle/>
          <a:p>
            <a:endParaRPr lang="en-US" dirty="0">
              <a:solidFill>
                <a:srgbClr val="FFFFFF"/>
              </a:solidFill>
              <a:latin typeface="Calibri" pitchFamily="34" charset="0"/>
            </a:endParaRPr>
          </a:p>
        </p:txBody>
      </p:sp>
      <p:sp>
        <p:nvSpPr>
          <p:cNvPr id="1024007" name="Line 7"/>
          <p:cNvSpPr>
            <a:spLocks noChangeShapeType="1"/>
          </p:cNvSpPr>
          <p:nvPr/>
        </p:nvSpPr>
        <p:spPr bwMode="auto">
          <a:xfrm flipV="1">
            <a:off x="3324474" y="1989386"/>
            <a:ext cx="0" cy="1066800"/>
          </a:xfrm>
          <a:prstGeom prst="line">
            <a:avLst/>
          </a:prstGeom>
          <a:noFill/>
          <a:ln w="57150">
            <a:solidFill>
              <a:schemeClr val="bg2"/>
            </a:solidFill>
            <a:round/>
            <a:headEnd type="triangle" w="med" len="med"/>
            <a:tailEnd/>
          </a:ln>
        </p:spPr>
        <p:txBody>
          <a:bodyPr lIns="92075" tIns="46038" rIns="92075" bIns="46038" anchor="ctr"/>
          <a:lstStyle/>
          <a:p>
            <a:endParaRPr lang="en-US" dirty="0">
              <a:solidFill>
                <a:srgbClr val="FFFFFF"/>
              </a:solidFill>
              <a:latin typeface="Calibri" pitchFamily="34" charset="0"/>
            </a:endParaRPr>
          </a:p>
        </p:txBody>
      </p:sp>
      <p:sp>
        <p:nvSpPr>
          <p:cNvPr id="1024008" name="Line 8"/>
          <p:cNvSpPr>
            <a:spLocks noChangeShapeType="1"/>
          </p:cNvSpPr>
          <p:nvPr/>
        </p:nvSpPr>
        <p:spPr bwMode="auto">
          <a:xfrm>
            <a:off x="3240485" y="3272210"/>
            <a:ext cx="3571875" cy="14287"/>
          </a:xfrm>
          <a:prstGeom prst="line">
            <a:avLst/>
          </a:prstGeom>
          <a:noFill/>
          <a:ln w="114300">
            <a:solidFill>
              <a:srgbClr val="FF0000"/>
            </a:solidFill>
            <a:round/>
            <a:headEnd/>
            <a:tailEnd/>
          </a:ln>
        </p:spPr>
        <p:txBody>
          <a:bodyPr lIns="92075" tIns="46038" rIns="92075" bIns="46038" anchor="ctr"/>
          <a:lstStyle/>
          <a:p>
            <a:endParaRPr lang="en-US" dirty="0">
              <a:solidFill>
                <a:srgbClr val="FFFFFF"/>
              </a:solidFill>
              <a:latin typeface="Calibri" pitchFamily="34" charset="0"/>
            </a:endParaRPr>
          </a:p>
        </p:txBody>
      </p:sp>
      <p:pic>
        <p:nvPicPr>
          <p:cNvPr id="11" name="Picture 7"/>
          <p:cNvPicPr>
            <a:picLocks noChangeAspect="1" noChangeArrowheads="1"/>
          </p:cNvPicPr>
          <p:nvPr/>
        </p:nvPicPr>
        <p:blipFill>
          <a:blip r:embed="rId3" cstate="print"/>
          <a:srcRect/>
          <a:stretch>
            <a:fillRect/>
          </a:stretch>
        </p:blipFill>
        <p:spPr bwMode="auto">
          <a:xfrm>
            <a:off x="395536" y="2260849"/>
            <a:ext cx="2428875" cy="1938337"/>
          </a:xfrm>
          <a:prstGeom prst="rect">
            <a:avLst/>
          </a:prstGeom>
          <a:noFill/>
          <a:ln w="9525" algn="ctr">
            <a:noFill/>
            <a:miter lim="800000"/>
            <a:headEnd/>
            <a:tailEnd/>
          </a:ln>
        </p:spPr>
      </p:pic>
      <p:grpSp>
        <p:nvGrpSpPr>
          <p:cNvPr id="12" name="Group 8"/>
          <p:cNvGrpSpPr>
            <a:grpSpLocks/>
          </p:cNvGrpSpPr>
          <p:nvPr/>
        </p:nvGrpSpPr>
        <p:grpSpPr bwMode="auto">
          <a:xfrm>
            <a:off x="824161" y="1913186"/>
            <a:ext cx="1071563" cy="2357438"/>
            <a:chOff x="1571604" y="1428736"/>
            <a:chExt cx="2327283" cy="4000528"/>
          </a:xfrm>
        </p:grpSpPr>
        <p:graphicFrame>
          <p:nvGraphicFramePr>
            <p:cNvPr id="13" name="Object 25"/>
            <p:cNvGraphicFramePr>
              <a:graphicFrameLocks/>
            </p:cNvGraphicFramePr>
            <p:nvPr/>
          </p:nvGraphicFramePr>
          <p:xfrm>
            <a:off x="2714612" y="3441714"/>
            <a:ext cx="1184275" cy="1987550"/>
          </p:xfrm>
          <a:graphic>
            <a:graphicData uri="http://schemas.openxmlformats.org/presentationml/2006/ole">
              <mc:AlternateContent xmlns:mc="http://schemas.openxmlformats.org/markup-compatibility/2006">
                <mc:Choice xmlns:v="urn:schemas-microsoft-com:vml" Requires="v">
                  <p:oleObj name="ClipArt" r:id="rId4" imgW="1747800" imgH="3657240" progId="">
                    <p:embed/>
                  </p:oleObj>
                </mc:Choice>
                <mc:Fallback>
                  <p:oleObj name="ClipArt" r:id="rId4" imgW="1747800" imgH="3657240" progId="">
                    <p:embed/>
                    <p:pic>
                      <p:nvPicPr>
                        <p:cNvPr id="13" name="Object 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12" y="3441714"/>
                          <a:ext cx="1184275"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 name="Picture 6"/>
            <p:cNvPicPr>
              <a:picLocks noChangeAspect="1" noChangeArrowheads="1"/>
            </p:cNvPicPr>
            <p:nvPr/>
          </p:nvPicPr>
          <p:blipFill>
            <a:blip r:embed="rId6" cstate="print"/>
            <a:srcRect/>
            <a:stretch>
              <a:fillRect/>
            </a:stretch>
          </p:blipFill>
          <p:spPr bwMode="auto">
            <a:xfrm>
              <a:off x="1571604" y="1428736"/>
              <a:ext cx="1960200" cy="4000528"/>
            </a:xfrm>
            <a:prstGeom prst="rect">
              <a:avLst/>
            </a:prstGeom>
            <a:noFill/>
            <a:ln w="9525" algn="ctr">
              <a:noFill/>
              <a:miter lim="800000"/>
              <a:headEnd/>
              <a:tailEnd/>
            </a:ln>
          </p:spPr>
        </p:pic>
      </p:grpSp>
      <p:pic>
        <p:nvPicPr>
          <p:cNvPr id="15" name="Picture 5"/>
          <p:cNvPicPr>
            <a:picLocks noChangeAspect="1" noChangeArrowheads="1"/>
          </p:cNvPicPr>
          <p:nvPr/>
        </p:nvPicPr>
        <p:blipFill>
          <a:blip r:embed="rId7" cstate="print">
            <a:grayscl/>
          </a:blip>
          <a:srcRect/>
          <a:stretch>
            <a:fillRect/>
          </a:stretch>
        </p:blipFill>
        <p:spPr bwMode="auto">
          <a:xfrm>
            <a:off x="1052761" y="1984624"/>
            <a:ext cx="1414463" cy="3071812"/>
          </a:xfrm>
          <a:prstGeom prst="rect">
            <a:avLst/>
          </a:prstGeom>
          <a:noFill/>
          <a:ln w="9525" algn="ctr">
            <a:noFill/>
            <a:miter lim="800000"/>
            <a:headEnd/>
            <a:tailEnd/>
          </a:ln>
        </p:spPr>
      </p:pic>
      <p:sp>
        <p:nvSpPr>
          <p:cNvPr id="16" name="Rectangle 15"/>
          <p:cNvSpPr/>
          <p:nvPr/>
        </p:nvSpPr>
        <p:spPr>
          <a:xfrm>
            <a:off x="1296269" y="1268760"/>
            <a:ext cx="764953" cy="923330"/>
          </a:xfrm>
          <a:prstGeom prst="rect">
            <a:avLst/>
          </a:prstGeom>
        </p:spPr>
        <p:txBody>
          <a:bodyPr wrap="none">
            <a:spAutoFit/>
          </a:bodyPr>
          <a:lstStyle/>
          <a:p>
            <a:r>
              <a:rPr lang="en-GB" altLang="zh-CN" sz="5400" dirty="0">
                <a:solidFill>
                  <a:srgbClr val="000000"/>
                </a:solidFill>
                <a:effectLst>
                  <a:outerShdw blurRad="38100" dist="38100" dir="2700000" algn="tl">
                    <a:srgbClr val="000000"/>
                  </a:outerShdw>
                </a:effectLst>
                <a:latin typeface="Calibri" pitchFamily="34" charset="0"/>
              </a:rPr>
              <a:t>∞</a:t>
            </a:r>
            <a:endParaRPr lang="en-US" sz="5400" dirty="0">
              <a:solidFill>
                <a:srgbClr val="000000"/>
              </a:solidFill>
              <a:latin typeface="Calibri" pitchFamily="34" charset="0"/>
            </a:endParaRPr>
          </a:p>
        </p:txBody>
      </p:sp>
      <p:sp>
        <p:nvSpPr>
          <p:cNvPr id="17" name="Rectangle 16"/>
          <p:cNvSpPr/>
          <p:nvPr/>
        </p:nvSpPr>
        <p:spPr>
          <a:xfrm>
            <a:off x="1035372" y="2780928"/>
            <a:ext cx="764953" cy="923330"/>
          </a:xfrm>
          <a:prstGeom prst="rect">
            <a:avLst/>
          </a:prstGeom>
        </p:spPr>
        <p:txBody>
          <a:bodyPr wrap="none">
            <a:spAutoFit/>
          </a:bodyPr>
          <a:lstStyle/>
          <a:p>
            <a:r>
              <a:rPr lang="en-GB" altLang="zh-CN" sz="5400" dirty="0">
                <a:solidFill>
                  <a:srgbClr val="000000"/>
                </a:solidFill>
                <a:effectLst>
                  <a:outerShdw blurRad="38100" dist="38100" dir="2700000" algn="tl">
                    <a:srgbClr val="000000"/>
                  </a:outerShdw>
                </a:effectLst>
                <a:latin typeface="Calibri" pitchFamily="34" charset="0"/>
              </a:rPr>
              <a:t>∞</a:t>
            </a:r>
            <a:endParaRPr lang="en-US" sz="5400" dirty="0">
              <a:solidFill>
                <a:srgbClr val="000000"/>
              </a:solidFill>
              <a:latin typeface="Calibri" pitchFamily="34" charset="0"/>
            </a:endParaRPr>
          </a:p>
        </p:txBody>
      </p:sp>
      <p:sp>
        <p:nvSpPr>
          <p:cNvPr id="18" name="Line 5"/>
          <p:cNvSpPr>
            <a:spLocks noChangeShapeType="1"/>
          </p:cNvSpPr>
          <p:nvPr/>
        </p:nvSpPr>
        <p:spPr bwMode="auto">
          <a:xfrm flipH="1" flipV="1">
            <a:off x="3168477" y="2048372"/>
            <a:ext cx="14832" cy="2591990"/>
          </a:xfrm>
          <a:prstGeom prst="line">
            <a:avLst/>
          </a:prstGeom>
          <a:noFill/>
          <a:ln w="57150">
            <a:solidFill>
              <a:schemeClr val="bg2"/>
            </a:solidFill>
            <a:round/>
            <a:headEnd type="triangle" w="med" len="med"/>
            <a:tailEnd/>
          </a:ln>
        </p:spPr>
        <p:txBody>
          <a:bodyPr lIns="92075" tIns="46038" rIns="92075" bIns="46038" anchor="ctr"/>
          <a:lstStyle/>
          <a:p>
            <a:endParaRPr lang="en-US" dirty="0">
              <a:solidFill>
                <a:srgbClr val="FFFFFF"/>
              </a:solidFill>
              <a:latin typeface="Calibri" pitchFamily="34" charset="0"/>
            </a:endParaRPr>
          </a:p>
        </p:txBody>
      </p:sp>
      <p:sp>
        <p:nvSpPr>
          <p:cNvPr id="3" name="Footer Placeholder 2"/>
          <p:cNvSpPr>
            <a:spLocks noGrp="1"/>
          </p:cNvSpPr>
          <p:nvPr>
            <p:ph type="ftr" sz="quarter" idx="11"/>
          </p:nvPr>
        </p:nvSpPr>
        <p:spPr>
          <a:xfrm>
            <a:off x="3441229" y="6428184"/>
            <a:ext cx="2895600" cy="457200"/>
          </a:xfrm>
        </p:spPr>
        <p:txBody>
          <a:bodyPr/>
          <a:lstStyle/>
          <a:p>
            <a:pPr>
              <a:defRPr/>
            </a:pPr>
            <a:r>
              <a:rPr lang="en-GB" sz="1200" b="0" dirty="0" err="1">
                <a:solidFill>
                  <a:schemeClr val="tx1">
                    <a:lumMod val="50000"/>
                  </a:schemeClr>
                </a:solidFill>
              </a:rPr>
              <a:t>Dr.</a:t>
            </a:r>
            <a:r>
              <a:rPr lang="en-GB" sz="1200" b="0" dirty="0">
                <a:solidFill>
                  <a:schemeClr val="tx1">
                    <a:lumMod val="50000"/>
                  </a:schemeClr>
                </a:solidFill>
              </a:rPr>
              <a:t> med, </a:t>
            </a:r>
            <a:r>
              <a:rPr lang="en-GB" sz="1200" b="0" dirty="0" err="1">
                <a:solidFill>
                  <a:schemeClr val="tx1">
                    <a:lumMod val="50000"/>
                  </a:schemeClr>
                </a:solidFill>
              </a:rPr>
              <a:t>Dr.</a:t>
            </a:r>
            <a:r>
              <a:rPr lang="en-GB" sz="1200" b="0" dirty="0">
                <a:solidFill>
                  <a:schemeClr val="tx1">
                    <a:lumMod val="50000"/>
                  </a:schemeClr>
                </a:solidFill>
              </a:rPr>
              <a:t> psychol. Evelin G. Lindner</a:t>
            </a:r>
          </a:p>
        </p:txBody>
      </p:sp>
    </p:spTree>
    <p:extLst>
      <p:ext uri="{BB962C8B-B14F-4D97-AF65-F5344CB8AC3E}">
        <p14:creationId xmlns:p14="http://schemas.microsoft.com/office/powerpoint/2010/main" val="2147270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024004"/>
                                        </p:tgtEl>
                                        <p:attrNameLst>
                                          <p:attrName>style.visibility</p:attrName>
                                        </p:attrNameLst>
                                      </p:cBhvr>
                                      <p:to>
                                        <p:strVal val="visible"/>
                                      </p:to>
                                    </p:set>
                                    <p:animEffect transition="in" filter="box(out)">
                                      <p:cBhvr>
                                        <p:cTn id="7" dur="500"/>
                                        <p:tgtEl>
                                          <p:spTgt spid="1024004"/>
                                        </p:tgtEl>
                                      </p:cBhvr>
                                    </p:animEffect>
                                  </p:childTnLst>
                                  <p:subTnLst>
                                    <p:animClr clrSpc="rgb" dir="cw">
                                      <p:cBhvr override="childStyle">
                                        <p:cTn dur="1" fill="hold" display="0" masterRel="nextClick" afterEffect="1"/>
                                        <p:tgtEl>
                                          <p:spTgt spid="1024004"/>
                                        </p:tgtEl>
                                        <p:attrNameLst>
                                          <p:attrName>ppt_c</p:attrName>
                                        </p:attrNameLst>
                                      </p:cBhvr>
                                      <p:to>
                                        <a:schemeClr val="bg1"/>
                                      </p:to>
                                    </p:animClr>
                                  </p:sub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024005"/>
                                        </p:tgtEl>
                                        <p:attrNameLst>
                                          <p:attrName>style.visibility</p:attrName>
                                        </p:attrNameLst>
                                      </p:cBhvr>
                                      <p:to>
                                        <p:strVal val="visible"/>
                                      </p:to>
                                    </p:set>
                                    <p:animEffect transition="in" filter="box(out)">
                                      <p:cBhvr>
                                        <p:cTn id="21" dur="500"/>
                                        <p:tgtEl>
                                          <p:spTgt spid="1024005"/>
                                        </p:tgtEl>
                                      </p:cBhvr>
                                    </p:animEffect>
                                  </p:childTnLst>
                                  <p:subTnLst>
                                    <p:animClr clrSpc="rgb" dir="cw">
                                      <p:cBhvr override="childStyle">
                                        <p:cTn dur="1" fill="hold" display="0" masterRel="nextClick" afterEffect="1"/>
                                        <p:tgtEl>
                                          <p:spTgt spid="1024005"/>
                                        </p:tgtEl>
                                        <p:attrNameLst>
                                          <p:attrName>ppt_c</p:attrName>
                                        </p:attrNameLst>
                                      </p:cBhvr>
                                      <p:to>
                                        <a:schemeClr val="bg1"/>
                                      </p:to>
                                    </p:animClr>
                                  </p:subTnLst>
                                </p:cTn>
                              </p:par>
                            </p:childTnLst>
                          </p:cTn>
                        </p:par>
                        <p:par>
                          <p:cTn id="22" fill="hold">
                            <p:stCondLst>
                              <p:cond delay="500"/>
                            </p:stCondLst>
                            <p:childTnLst>
                              <p:par>
                                <p:cTn id="23" presetID="4" presetClass="entr" presetSubtype="32" fill="hold" grpId="0" nodeType="afterEffect">
                                  <p:stCondLst>
                                    <p:cond delay="0"/>
                                  </p:stCondLst>
                                  <p:childTnLst>
                                    <p:set>
                                      <p:cBhvr>
                                        <p:cTn id="24" dur="1" fill="hold">
                                          <p:stCondLst>
                                            <p:cond delay="0"/>
                                          </p:stCondLst>
                                        </p:cTn>
                                        <p:tgtEl>
                                          <p:spTgt spid="1024003"/>
                                        </p:tgtEl>
                                        <p:attrNameLst>
                                          <p:attrName>style.visibility</p:attrName>
                                        </p:attrNameLst>
                                      </p:cBhvr>
                                      <p:to>
                                        <p:strVal val="visible"/>
                                      </p:to>
                                    </p:set>
                                    <p:animEffect transition="in" filter="box(out)">
                                      <p:cBhvr>
                                        <p:cTn id="25" dur="500"/>
                                        <p:tgtEl>
                                          <p:spTgt spid="1024003"/>
                                        </p:tgtEl>
                                      </p:cBhvr>
                                    </p:animEffect>
                                  </p:childTnLst>
                                  <p:subTnLst>
                                    <p:animClr clrSpc="rgb" dir="cw">
                                      <p:cBhvr override="childStyle">
                                        <p:cTn dur="1" fill="hold" display="0" masterRel="nextClick" afterEffect="1"/>
                                        <p:tgtEl>
                                          <p:spTgt spid="1024003"/>
                                        </p:tgtEl>
                                        <p:attrNameLst>
                                          <p:attrName>ppt_c</p:attrName>
                                        </p:attrNameLst>
                                      </p:cBhvr>
                                      <p:to>
                                        <a:schemeClr val="bg1"/>
                                      </p:to>
                                    </p:animClr>
                                  </p:subTnLst>
                                </p:cTn>
                              </p:par>
                            </p:childTnLst>
                          </p:cTn>
                        </p:par>
                        <p:par>
                          <p:cTn id="26" fill="hold">
                            <p:stCondLst>
                              <p:cond delay="1000"/>
                            </p:stCondLst>
                            <p:childTnLst>
                              <p:par>
                                <p:cTn id="27" presetID="18" presetClass="entr" presetSubtype="12"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trips(downLeft)">
                                      <p:cBhvr>
                                        <p:cTn id="29"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30" presetID="2" presetClass="entr" presetSubtype="8"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1024006"/>
                                        </p:tgtEl>
                                        <p:attrNameLst>
                                          <p:attrName>style.visibility</p:attrName>
                                        </p:attrNameLst>
                                      </p:cBhvr>
                                      <p:to>
                                        <p:strVal val="visible"/>
                                      </p:to>
                                    </p:set>
                                    <p:animEffect transition="in" filter="box(out)">
                                      <p:cBhvr>
                                        <p:cTn id="38" dur="500"/>
                                        <p:tgtEl>
                                          <p:spTgt spid="1024006"/>
                                        </p:tgtEl>
                                      </p:cBhvr>
                                    </p:animEffect>
                                  </p:childTnLst>
                                </p:cTn>
                              </p:par>
                            </p:childTnLst>
                          </p:cTn>
                        </p:par>
                        <p:par>
                          <p:cTn id="39" fill="hold">
                            <p:stCondLst>
                              <p:cond delay="500"/>
                            </p:stCondLst>
                            <p:childTnLst>
                              <p:par>
                                <p:cTn id="40" presetID="4" presetClass="entr" presetSubtype="32" fill="hold" grpId="0" nodeType="afterEffect">
                                  <p:stCondLst>
                                    <p:cond delay="0"/>
                                  </p:stCondLst>
                                  <p:childTnLst>
                                    <p:set>
                                      <p:cBhvr>
                                        <p:cTn id="41" dur="1" fill="hold">
                                          <p:stCondLst>
                                            <p:cond delay="0"/>
                                          </p:stCondLst>
                                        </p:cTn>
                                        <p:tgtEl>
                                          <p:spTgt spid="1024007"/>
                                        </p:tgtEl>
                                        <p:attrNameLst>
                                          <p:attrName>style.visibility</p:attrName>
                                        </p:attrNameLst>
                                      </p:cBhvr>
                                      <p:to>
                                        <p:strVal val="visible"/>
                                      </p:to>
                                    </p:set>
                                    <p:animEffect transition="in" filter="box(out)">
                                      <p:cBhvr>
                                        <p:cTn id="42" dur="500"/>
                                        <p:tgtEl>
                                          <p:spTgt spid="1024007"/>
                                        </p:tgtEl>
                                      </p:cBhvr>
                                    </p:animEffect>
                                  </p:childTnLst>
                                </p:cTn>
                              </p:par>
                            </p:childTnLst>
                          </p:cTn>
                        </p:par>
                        <p:par>
                          <p:cTn id="43" fill="hold">
                            <p:stCondLst>
                              <p:cond delay="1000"/>
                            </p:stCondLst>
                            <p:childTnLst>
                              <p:par>
                                <p:cTn id="44" presetID="4" presetClass="entr" presetSubtype="32" fill="hold" grpId="0" nodeType="afterEffect">
                                  <p:stCondLst>
                                    <p:cond delay="0"/>
                                  </p:stCondLst>
                                  <p:childTnLst>
                                    <p:set>
                                      <p:cBhvr>
                                        <p:cTn id="45" dur="1" fill="hold">
                                          <p:stCondLst>
                                            <p:cond delay="0"/>
                                          </p:stCondLst>
                                        </p:cTn>
                                        <p:tgtEl>
                                          <p:spTgt spid="1024008"/>
                                        </p:tgtEl>
                                        <p:attrNameLst>
                                          <p:attrName>style.visibility</p:attrName>
                                        </p:attrNameLst>
                                      </p:cBhvr>
                                      <p:to>
                                        <p:strVal val="visible"/>
                                      </p:to>
                                    </p:set>
                                    <p:animEffect transition="in" filter="box(out)">
                                      <p:cBhvr>
                                        <p:cTn id="46" dur="500"/>
                                        <p:tgtEl>
                                          <p:spTgt spid="1024008"/>
                                        </p:tgtEl>
                                      </p:cBhvr>
                                    </p:animEffect>
                                  </p:childTnLst>
                                </p:cTn>
                              </p:par>
                            </p:childTnLst>
                          </p:cTn>
                        </p:par>
                        <p:par>
                          <p:cTn id="47" fill="hold">
                            <p:stCondLst>
                              <p:cond delay="1500"/>
                            </p:stCondLst>
                            <p:childTnLst>
                              <p:par>
                                <p:cTn id="48" presetID="2" presetClass="entr" presetSubtype="8"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0-#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0-#ppt_w/2"/>
                                          </p:val>
                                        </p:tav>
                                        <p:tav tm="100000">
                                          <p:val>
                                            <p:strVal val="#ppt_x"/>
                                          </p:val>
                                        </p:tav>
                                      </p:tavLst>
                                    </p:anim>
                                    <p:anim calcmode="lin" valueType="num">
                                      <p:cBhvr additive="base">
                                        <p:cTn id="5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03" grpId="0" animBg="1"/>
      <p:bldP spid="1024004" grpId="0" animBg="1"/>
      <p:bldP spid="1024005" grpId="0" animBg="1"/>
      <p:bldP spid="1024006" grpId="0" animBg="1"/>
      <p:bldP spid="1024007" grpId="0" animBg="1"/>
      <p:bldP spid="1024008" grpId="0" animBg="1"/>
      <p:bldP spid="16" grpId="0"/>
      <p:bldP spid="17" grpId="0"/>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2773363" y="3790106"/>
            <a:ext cx="11845926" cy="935038"/>
            <a:chOff x="-1225" y="1616"/>
            <a:chExt cx="7462" cy="589"/>
          </a:xfrm>
        </p:grpSpPr>
        <p:sp>
          <p:nvSpPr>
            <p:cNvPr id="156679" name="Oval 10"/>
            <p:cNvSpPr>
              <a:spLocks noChangeArrowheads="1"/>
            </p:cNvSpPr>
            <p:nvPr/>
          </p:nvSpPr>
          <p:spPr bwMode="auto">
            <a:xfrm>
              <a:off x="-1225" y="1616"/>
              <a:ext cx="4626" cy="589"/>
            </a:xfrm>
            <a:prstGeom prst="ellipse">
              <a:avLst/>
            </a:prstGeom>
            <a:noFill/>
            <a:ln w="57150">
              <a:solidFill>
                <a:schemeClr val="bg2"/>
              </a:solidFill>
              <a:round/>
              <a:headEnd/>
              <a:tailEnd/>
            </a:ln>
          </p:spPr>
          <p:txBody>
            <a:bodyPr wrap="none" lIns="92075" tIns="46038" rIns="92075" bIns="46038" anchor="ctr"/>
            <a:lstStyle/>
            <a:p>
              <a:endParaRPr lang="fr-FR" dirty="0">
                <a:solidFill>
                  <a:srgbClr val="FFFFFF"/>
                </a:solidFill>
                <a:latin typeface="Calibri" pitchFamily="34" charset="0"/>
              </a:endParaRPr>
            </a:p>
          </p:txBody>
        </p:sp>
        <p:sp>
          <p:nvSpPr>
            <p:cNvPr id="156680" name="Oval 11"/>
            <p:cNvSpPr>
              <a:spLocks noChangeArrowheads="1"/>
            </p:cNvSpPr>
            <p:nvPr/>
          </p:nvSpPr>
          <p:spPr bwMode="auto">
            <a:xfrm>
              <a:off x="3401" y="1616"/>
              <a:ext cx="1339" cy="589"/>
            </a:xfrm>
            <a:prstGeom prst="ellipse">
              <a:avLst/>
            </a:prstGeom>
            <a:noFill/>
            <a:ln w="57150">
              <a:solidFill>
                <a:schemeClr val="bg2"/>
              </a:solidFill>
              <a:round/>
              <a:headEnd/>
              <a:tailEnd/>
            </a:ln>
          </p:spPr>
          <p:txBody>
            <a:bodyPr wrap="none" lIns="92075" tIns="46038" rIns="92075" bIns="46038" anchor="ctr"/>
            <a:lstStyle/>
            <a:p>
              <a:endParaRPr lang="fr-FR" dirty="0">
                <a:solidFill>
                  <a:srgbClr val="FFFFFF"/>
                </a:solidFill>
                <a:latin typeface="Calibri" pitchFamily="34" charset="0"/>
              </a:endParaRPr>
            </a:p>
          </p:txBody>
        </p:sp>
        <p:sp>
          <p:nvSpPr>
            <p:cNvPr id="156681" name="Oval 12"/>
            <p:cNvSpPr>
              <a:spLocks noChangeArrowheads="1"/>
            </p:cNvSpPr>
            <p:nvPr/>
          </p:nvSpPr>
          <p:spPr bwMode="auto">
            <a:xfrm>
              <a:off x="4740" y="1616"/>
              <a:ext cx="1497" cy="589"/>
            </a:xfrm>
            <a:prstGeom prst="ellipse">
              <a:avLst/>
            </a:prstGeom>
            <a:noFill/>
            <a:ln w="57150">
              <a:solidFill>
                <a:schemeClr val="bg2"/>
              </a:solidFill>
              <a:round/>
              <a:headEnd/>
              <a:tailEnd/>
            </a:ln>
          </p:spPr>
          <p:txBody>
            <a:bodyPr wrap="none" lIns="92075" tIns="46038" rIns="92075" bIns="46038" anchor="ctr"/>
            <a:lstStyle/>
            <a:p>
              <a:endParaRPr lang="fr-FR" dirty="0">
                <a:solidFill>
                  <a:srgbClr val="FFFFFF"/>
                </a:solidFill>
                <a:latin typeface="Calibri" pitchFamily="34" charset="0"/>
              </a:endParaRPr>
            </a:p>
          </p:txBody>
        </p:sp>
      </p:grpSp>
      <p:sp>
        <p:nvSpPr>
          <p:cNvPr id="6" name="Text Box 4"/>
          <p:cNvSpPr txBox="1">
            <a:spLocks noChangeArrowheads="1"/>
          </p:cNvSpPr>
          <p:nvPr/>
        </p:nvSpPr>
        <p:spPr bwMode="auto">
          <a:xfrm>
            <a:off x="2194148" y="535071"/>
            <a:ext cx="4752528" cy="985527"/>
          </a:xfrm>
          <a:prstGeom prst="rect">
            <a:avLst/>
          </a:prstGeom>
          <a:noFill/>
          <a:ln w="9525">
            <a:noFill/>
            <a:miter lim="800000"/>
            <a:headEnd/>
            <a:tailEnd/>
          </a:ln>
          <a:effectLst/>
        </p:spPr>
        <p:txBody>
          <a:bodyPr wrap="square" lIns="92075" tIns="46038" rIns="92075" bIns="46038" anchor="ctr">
            <a:spAutoFit/>
          </a:bodyPr>
          <a:lstStyle/>
          <a:p>
            <a:pPr algn="ctr">
              <a:defRPr/>
            </a:pPr>
            <a:r>
              <a:rPr lang="fr-FR" sz="4000" dirty="0">
                <a:effectLst>
                  <a:outerShdw blurRad="38100" dist="38100" dir="2700000" algn="tl">
                    <a:srgbClr val="000000"/>
                  </a:outerShdw>
                </a:effectLst>
                <a:latin typeface="Calibri" pitchFamily="34" charset="0"/>
              </a:rPr>
              <a:t>2 tournants</a:t>
            </a:r>
          </a:p>
          <a:p>
            <a:pPr algn="ctr">
              <a:defRPr/>
            </a:pPr>
            <a:r>
              <a:rPr lang="fr-FR" dirty="0">
                <a:solidFill>
                  <a:srgbClr val="FFFFFF"/>
                </a:solidFill>
                <a:effectLst>
                  <a:outerShdw blurRad="38100" dist="38100" dir="2700000" algn="tl">
                    <a:srgbClr val="000000"/>
                  </a:outerShdw>
                </a:effectLst>
                <a:latin typeface="Calibri" pitchFamily="34" charset="0"/>
              </a:rPr>
              <a:t>Evelin Lindner, 1999</a:t>
            </a:r>
          </a:p>
        </p:txBody>
      </p:sp>
      <p:sp>
        <p:nvSpPr>
          <p:cNvPr id="4" name="Footer Placeholder 3"/>
          <p:cNvSpPr>
            <a:spLocks noGrp="1"/>
          </p:cNvSpPr>
          <p:nvPr>
            <p:ph type="ftr" sz="quarter" idx="11"/>
          </p:nvPr>
        </p:nvSpPr>
        <p:spPr/>
        <p:txBody>
          <a:bodyPr/>
          <a:lstStyle/>
          <a:p>
            <a:pPr>
              <a:defRPr/>
            </a:pPr>
            <a:r>
              <a:rPr lang="fr-FR" sz="1200" b="0" dirty="0">
                <a:solidFill>
                  <a:schemeClr val="tx1">
                    <a:lumMod val="50000"/>
                  </a:schemeClr>
                </a:solidFill>
              </a:rPr>
              <a:t>Dr. </a:t>
            </a:r>
            <a:r>
              <a:rPr lang="fr-FR" sz="1200" b="0" dirty="0" err="1">
                <a:solidFill>
                  <a:schemeClr val="tx1">
                    <a:lumMod val="50000"/>
                  </a:schemeClr>
                </a:solidFill>
              </a:rPr>
              <a:t>med</a:t>
            </a:r>
            <a:r>
              <a:rPr lang="fr-FR" sz="1200" b="0" dirty="0">
                <a:solidFill>
                  <a:schemeClr val="tx1">
                    <a:lumMod val="50000"/>
                  </a:schemeClr>
                </a:solidFill>
              </a:rPr>
              <a:t>, Dr. </a:t>
            </a:r>
            <a:r>
              <a:rPr lang="fr-FR" sz="1200" b="0" dirty="0" err="1">
                <a:solidFill>
                  <a:schemeClr val="tx1">
                    <a:lumMod val="50000"/>
                  </a:schemeClr>
                </a:solidFill>
              </a:rPr>
              <a:t>psychol</a:t>
            </a:r>
            <a:r>
              <a:rPr lang="fr-FR" sz="1200" b="0" dirty="0">
                <a:solidFill>
                  <a:schemeClr val="tx1">
                    <a:lumMod val="50000"/>
                  </a:schemeClr>
                </a:solidFill>
              </a:rPr>
              <a:t>. Evelin G. Lindner</a:t>
            </a:r>
          </a:p>
        </p:txBody>
      </p:sp>
      <p:sp>
        <p:nvSpPr>
          <p:cNvPr id="10" name="Text Box 4"/>
          <p:cNvSpPr txBox="1">
            <a:spLocks noChangeArrowheads="1"/>
          </p:cNvSpPr>
          <p:nvPr/>
        </p:nvSpPr>
        <p:spPr bwMode="auto">
          <a:xfrm>
            <a:off x="-639764" y="2413348"/>
            <a:ext cx="10420351" cy="1077860"/>
          </a:xfrm>
          <a:prstGeom prst="rect">
            <a:avLst/>
          </a:prstGeom>
          <a:noFill/>
          <a:ln w="9525">
            <a:noFill/>
            <a:miter lim="800000"/>
            <a:headEnd/>
            <a:tailEnd/>
          </a:ln>
          <a:effectLst/>
        </p:spPr>
        <p:txBody>
          <a:bodyPr lIns="92075" tIns="46038" rIns="92075" bIns="46038" anchor="ctr">
            <a:spAutoFit/>
          </a:bodyPr>
          <a:lstStyle/>
          <a:p>
            <a:pPr algn="ctr">
              <a:defRPr/>
            </a:pPr>
            <a:endParaRPr lang="fr-FR" dirty="0">
              <a:solidFill>
                <a:srgbClr val="FFFFFF"/>
              </a:solidFill>
              <a:effectLst>
                <a:outerShdw blurRad="38100" dist="38100" dir="2700000" algn="tl">
                  <a:srgbClr val="000000"/>
                </a:outerShdw>
              </a:effectLst>
              <a:latin typeface="Calibri" pitchFamily="34" charset="0"/>
            </a:endParaRPr>
          </a:p>
          <a:p>
            <a:pPr algn="ctr">
              <a:defRPr/>
            </a:pPr>
            <a:endParaRPr lang="fr-FR" dirty="0">
              <a:solidFill>
                <a:srgbClr val="FFFFFF"/>
              </a:solidFill>
              <a:effectLst>
                <a:outerShdw blurRad="38100" dist="38100" dir="2700000" algn="tl">
                  <a:srgbClr val="000000"/>
                </a:outerShdw>
              </a:effectLst>
              <a:latin typeface="Calibri" pitchFamily="34" charset="0"/>
            </a:endParaRPr>
          </a:p>
          <a:p>
            <a:pPr>
              <a:defRPr/>
            </a:pPr>
            <a:r>
              <a:rPr lang="fr-FR" sz="2800" dirty="0">
                <a:solidFill>
                  <a:srgbClr val="FFFFFF"/>
                </a:solidFill>
                <a:effectLst>
                  <a:outerShdw blurRad="38100" dist="38100" dir="2700000" algn="tl">
                    <a:srgbClr val="000000"/>
                  </a:outerShdw>
                </a:effectLst>
                <a:latin typeface="Calibri" pitchFamily="34" charset="0"/>
              </a:rPr>
              <a:t>		I	        		 	        II	    		III</a:t>
            </a:r>
          </a:p>
        </p:txBody>
      </p:sp>
      <p:sp>
        <p:nvSpPr>
          <p:cNvPr id="11" name="Text Box 4"/>
          <p:cNvSpPr txBox="1">
            <a:spLocks noChangeArrowheads="1"/>
          </p:cNvSpPr>
          <p:nvPr/>
        </p:nvSpPr>
        <p:spPr bwMode="auto">
          <a:xfrm>
            <a:off x="6696074" y="3753327"/>
            <a:ext cx="2268414" cy="923972"/>
          </a:xfrm>
          <a:prstGeom prst="rect">
            <a:avLst/>
          </a:prstGeom>
          <a:noFill/>
          <a:ln w="9525">
            <a:noFill/>
            <a:miter lim="800000"/>
            <a:headEnd/>
            <a:tailEnd/>
          </a:ln>
          <a:effectLst/>
        </p:spPr>
        <p:txBody>
          <a:bodyPr wrap="square" lIns="92075" tIns="46038" rIns="92075" bIns="46038" anchor="ctr">
            <a:spAutoFit/>
          </a:bodyPr>
          <a:lstStyle/>
          <a:p>
            <a:pPr algn="ctr">
              <a:defRPr/>
            </a:pPr>
            <a:r>
              <a:rPr lang="fr-FR" dirty="0">
                <a:solidFill>
                  <a:srgbClr val="FFFFFF"/>
                </a:solidFill>
                <a:effectLst>
                  <a:outerShdw blurRad="38100" dist="38100" dir="2700000" algn="tl">
                    <a:srgbClr val="000000"/>
                  </a:outerShdw>
                </a:effectLst>
                <a:latin typeface="Calibri" pitchFamily="34" charset="0"/>
              </a:rPr>
              <a:t>valeur égal,</a:t>
            </a:r>
          </a:p>
          <a:p>
            <a:pPr algn="ctr">
              <a:defRPr/>
            </a:pPr>
            <a:r>
              <a:rPr lang="fr-FR" dirty="0">
                <a:solidFill>
                  <a:srgbClr val="FFFFFF"/>
                </a:solidFill>
                <a:effectLst>
                  <a:outerShdw blurRad="38100" dist="38100" dir="2700000" algn="tl">
                    <a:srgbClr val="000000"/>
                  </a:outerShdw>
                </a:effectLst>
                <a:latin typeface="Calibri" pitchFamily="34" charset="0"/>
              </a:rPr>
              <a:t>dignité égale,</a:t>
            </a:r>
            <a:br>
              <a:rPr lang="fr-FR" dirty="0">
                <a:solidFill>
                  <a:srgbClr val="FFFFFF"/>
                </a:solidFill>
                <a:effectLst>
                  <a:outerShdw blurRad="38100" dist="38100" dir="2700000" algn="tl">
                    <a:srgbClr val="000000"/>
                  </a:outerShdw>
                </a:effectLst>
                <a:latin typeface="Calibri" pitchFamily="34" charset="0"/>
              </a:rPr>
            </a:br>
            <a:r>
              <a:rPr lang="fr-FR" dirty="0">
                <a:solidFill>
                  <a:srgbClr val="FFFFFF"/>
                </a:solidFill>
                <a:effectLst>
                  <a:outerShdw blurRad="38100" dist="38100" dir="2700000" algn="tl">
                    <a:srgbClr val="000000"/>
                  </a:outerShdw>
                </a:effectLst>
                <a:latin typeface="Calibri" pitchFamily="34" charset="0"/>
              </a:rPr>
              <a:t>esprit de partenariat?</a:t>
            </a:r>
          </a:p>
        </p:txBody>
      </p:sp>
      <p:sp>
        <p:nvSpPr>
          <p:cNvPr id="12" name="Text Box 4"/>
          <p:cNvSpPr txBox="1">
            <a:spLocks noChangeArrowheads="1"/>
          </p:cNvSpPr>
          <p:nvPr/>
        </p:nvSpPr>
        <p:spPr bwMode="auto">
          <a:xfrm>
            <a:off x="4788024" y="3775330"/>
            <a:ext cx="1728192" cy="923972"/>
          </a:xfrm>
          <a:prstGeom prst="rect">
            <a:avLst/>
          </a:prstGeom>
          <a:noFill/>
          <a:ln w="9525">
            <a:noFill/>
            <a:miter lim="800000"/>
            <a:headEnd/>
            <a:tailEnd/>
          </a:ln>
          <a:effectLst/>
        </p:spPr>
        <p:txBody>
          <a:bodyPr wrap="square" lIns="92075" tIns="46038" rIns="92075" bIns="46038" anchor="ctr">
            <a:spAutoFit/>
          </a:bodyPr>
          <a:lstStyle/>
          <a:p>
            <a:pPr algn="ctr">
              <a:defRPr/>
            </a:pPr>
            <a:r>
              <a:rPr lang="fr-FR" dirty="0">
                <a:solidFill>
                  <a:srgbClr val="FFFFFF"/>
                </a:solidFill>
                <a:effectLst>
                  <a:outerShdw blurRad="38100" dist="38100" dir="2700000" algn="tl">
                    <a:srgbClr val="000000"/>
                  </a:outerShdw>
                </a:effectLst>
                <a:latin typeface="Calibri" pitchFamily="34" charset="0"/>
              </a:rPr>
              <a:t>honneur inégal, </a:t>
            </a:r>
            <a:r>
              <a:rPr lang="fr-FR" dirty="0" err="1">
                <a:solidFill>
                  <a:srgbClr val="FFFFFF"/>
                </a:solidFill>
                <a:effectLst>
                  <a:outerShdw blurRad="38100" dist="38100" dir="2700000" algn="tl">
                    <a:srgbClr val="000000"/>
                  </a:outerShdw>
                </a:effectLst>
                <a:latin typeface="Calibri" pitchFamily="34" charset="0"/>
              </a:rPr>
              <a:t>ésprit</a:t>
            </a:r>
            <a:r>
              <a:rPr lang="fr-FR" dirty="0">
                <a:solidFill>
                  <a:srgbClr val="FFFFFF"/>
                </a:solidFill>
                <a:effectLst>
                  <a:outerShdw blurRad="38100" dist="38100" dir="2700000" algn="tl">
                    <a:srgbClr val="000000"/>
                  </a:outerShdw>
                </a:effectLst>
                <a:latin typeface="Calibri" pitchFamily="34" charset="0"/>
              </a:rPr>
              <a:t> de domination </a:t>
            </a:r>
          </a:p>
        </p:txBody>
      </p:sp>
      <p:sp>
        <p:nvSpPr>
          <p:cNvPr id="13" name="Text Box 4"/>
          <p:cNvSpPr txBox="1">
            <a:spLocks noChangeArrowheads="1"/>
          </p:cNvSpPr>
          <p:nvPr/>
        </p:nvSpPr>
        <p:spPr bwMode="auto">
          <a:xfrm>
            <a:off x="-108520" y="3753326"/>
            <a:ext cx="2970623" cy="923972"/>
          </a:xfrm>
          <a:prstGeom prst="rect">
            <a:avLst/>
          </a:prstGeom>
          <a:noFill/>
          <a:ln w="9525">
            <a:noFill/>
            <a:miter lim="800000"/>
            <a:headEnd/>
            <a:tailEnd/>
          </a:ln>
          <a:effectLst/>
        </p:spPr>
        <p:txBody>
          <a:bodyPr wrap="square" lIns="92075" tIns="46038" rIns="92075" bIns="46038" anchor="ctr">
            <a:spAutoFit/>
          </a:bodyPr>
          <a:lstStyle/>
          <a:p>
            <a:pPr algn="ctr">
              <a:defRPr/>
            </a:pPr>
            <a:r>
              <a:rPr lang="fr-FR" dirty="0">
                <a:solidFill>
                  <a:srgbClr val="FFFFFF"/>
                </a:solidFill>
                <a:effectLst>
                  <a:outerShdw blurRad="38100" dist="38100" dir="2700000" algn="tl">
                    <a:srgbClr val="000000"/>
                  </a:outerShdw>
                </a:effectLst>
                <a:latin typeface="Calibri" pitchFamily="34" charset="0"/>
              </a:rPr>
              <a:t>valeur égal</a:t>
            </a:r>
          </a:p>
          <a:p>
            <a:pPr algn="ctr">
              <a:defRPr/>
            </a:pPr>
            <a:r>
              <a:rPr lang="fr-FR" dirty="0">
                <a:solidFill>
                  <a:srgbClr val="FFFFFF"/>
                </a:solidFill>
                <a:effectLst>
                  <a:outerShdw blurRad="38100" dist="38100" dir="2700000" algn="tl">
                    <a:srgbClr val="000000"/>
                  </a:outerShdw>
                </a:effectLst>
                <a:latin typeface="Calibri" pitchFamily="34" charset="0"/>
              </a:rPr>
              <a:t>fierté vierge</a:t>
            </a:r>
            <a:br>
              <a:rPr lang="fr-FR" dirty="0">
                <a:solidFill>
                  <a:srgbClr val="FFFFFF"/>
                </a:solidFill>
                <a:effectLst>
                  <a:outerShdw blurRad="38100" dist="38100" dir="2700000" algn="tl">
                    <a:srgbClr val="000000"/>
                  </a:outerShdw>
                </a:effectLst>
                <a:latin typeface="Calibri" pitchFamily="34" charset="0"/>
              </a:rPr>
            </a:br>
            <a:r>
              <a:rPr lang="fr-FR" dirty="0">
                <a:solidFill>
                  <a:srgbClr val="FFFFFF"/>
                </a:solidFill>
                <a:effectLst>
                  <a:outerShdw blurRad="38100" dist="38100" dir="2700000" algn="tl">
                    <a:srgbClr val="000000"/>
                  </a:outerShdw>
                </a:effectLst>
                <a:latin typeface="Calibri" pitchFamily="34" charset="0"/>
              </a:rPr>
              <a:t>esprit de partenariat</a:t>
            </a:r>
          </a:p>
        </p:txBody>
      </p:sp>
      <p:sp>
        <p:nvSpPr>
          <p:cNvPr id="15" name="Line 8"/>
          <p:cNvSpPr>
            <a:spLocks noChangeShapeType="1"/>
          </p:cNvSpPr>
          <p:nvPr/>
        </p:nvSpPr>
        <p:spPr bwMode="auto">
          <a:xfrm flipV="1">
            <a:off x="6696075" y="4365104"/>
            <a:ext cx="0" cy="761822"/>
          </a:xfrm>
          <a:prstGeom prst="line">
            <a:avLst/>
          </a:prstGeom>
          <a:noFill/>
          <a:ln w="57150">
            <a:solidFill>
              <a:schemeClr val="bg2"/>
            </a:solidFill>
            <a:round/>
            <a:headEnd/>
            <a:tailEnd type="triangle" w="med" len="med"/>
          </a:ln>
        </p:spPr>
        <p:txBody>
          <a:bodyPr lIns="92075" tIns="46038" rIns="92075" bIns="46038" anchor="ctr"/>
          <a:lstStyle/>
          <a:p>
            <a:endParaRPr lang="fr-FR" dirty="0">
              <a:solidFill>
                <a:srgbClr val="FFFFFF"/>
              </a:solidFill>
              <a:latin typeface="Calibri" pitchFamily="34" charset="0"/>
            </a:endParaRPr>
          </a:p>
        </p:txBody>
      </p:sp>
      <p:sp>
        <p:nvSpPr>
          <p:cNvPr id="17" name="Text Box 4"/>
          <p:cNvSpPr txBox="1">
            <a:spLocks noChangeArrowheads="1"/>
          </p:cNvSpPr>
          <p:nvPr/>
        </p:nvSpPr>
        <p:spPr bwMode="auto">
          <a:xfrm>
            <a:off x="3815916" y="5145643"/>
            <a:ext cx="5400600" cy="400752"/>
          </a:xfrm>
          <a:prstGeom prst="rect">
            <a:avLst/>
          </a:prstGeom>
          <a:noFill/>
          <a:ln w="9525">
            <a:noFill/>
            <a:miter lim="800000"/>
            <a:headEnd/>
            <a:tailEnd/>
          </a:ln>
          <a:effectLst/>
        </p:spPr>
        <p:txBody>
          <a:bodyPr wrap="square" lIns="92075" tIns="46038" rIns="92075" bIns="46038" anchor="ctr">
            <a:spAutoFit/>
          </a:bodyPr>
          <a:lstStyle/>
          <a:p>
            <a:pPr algn="ctr">
              <a:defRPr/>
            </a:pPr>
            <a:r>
              <a:rPr lang="fr-FR" sz="2000" dirty="0">
                <a:solidFill>
                  <a:srgbClr val="FFFFFF"/>
                </a:solidFill>
                <a:effectLst>
                  <a:outerShdw blurRad="38100" dist="38100" dir="2700000" algn="tl">
                    <a:srgbClr val="000000"/>
                  </a:outerShdw>
                </a:effectLst>
                <a:latin typeface="Calibri" pitchFamily="34" charset="0"/>
              </a:rPr>
              <a:t>1757, 1776, 1789, 1947, 1948, 1959, 1962…</a:t>
            </a:r>
            <a:endParaRPr lang="fr-FR" sz="2400" dirty="0">
              <a:solidFill>
                <a:srgbClr val="FFFFFF"/>
              </a:solidFill>
              <a:effectLst>
                <a:outerShdw blurRad="38100" dist="38100" dir="2700000" algn="tl">
                  <a:srgbClr val="000000"/>
                </a:outerShdw>
              </a:effectLst>
              <a:latin typeface="Calibri" pitchFamily="34" charset="0"/>
            </a:endParaRPr>
          </a:p>
        </p:txBody>
      </p:sp>
    </p:spTree>
    <p:extLst>
      <p:ext uri="{BB962C8B-B14F-4D97-AF65-F5344CB8AC3E}">
        <p14:creationId xmlns:p14="http://schemas.microsoft.com/office/powerpoint/2010/main" val="13011667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9989" name="Rectangle 5"/>
          <p:cNvSpPr>
            <a:spLocks noChangeArrowheads="1"/>
          </p:cNvSpPr>
          <p:nvPr/>
        </p:nvSpPr>
        <p:spPr bwMode="auto">
          <a:xfrm>
            <a:off x="611560" y="4437112"/>
            <a:ext cx="7772400" cy="1143000"/>
          </a:xfrm>
          <a:prstGeom prst="rect">
            <a:avLst/>
          </a:prstGeom>
          <a:noFill/>
          <a:ln w="9525">
            <a:noFill/>
            <a:miter lim="800000"/>
            <a:headEnd/>
            <a:tailEnd/>
          </a:ln>
          <a:effectLst/>
        </p:spPr>
        <p:txBody>
          <a:bodyPr lIns="92075" tIns="46038" rIns="92075" bIns="46038" anchor="ctr"/>
          <a:lstStyle/>
          <a:p>
            <a:pPr algn="ctr">
              <a:defRPr/>
            </a:pPr>
            <a:r>
              <a:rPr lang="fr-FR" sz="4800" dirty="0">
                <a:solidFill>
                  <a:srgbClr val="FFFFFF"/>
                </a:solidFill>
                <a:effectLst>
                  <a:outerShdw blurRad="38100" dist="38100" dir="2700000" algn="tl">
                    <a:srgbClr val="000000"/>
                  </a:outerShdw>
                </a:effectLst>
                <a:latin typeface="Calibri" pitchFamily="34" charset="0"/>
              </a:rPr>
              <a:t>Humiliation d’honneur versus humiliation de dignité</a:t>
            </a:r>
            <a:endParaRPr lang="en-GB" sz="2000" dirty="0">
              <a:solidFill>
                <a:srgbClr val="FFFFFF"/>
              </a:solidFill>
              <a:effectLst>
                <a:outerShdw blurRad="38100" dist="38100" dir="2700000" algn="tl">
                  <a:srgbClr val="000000"/>
                </a:outerShdw>
              </a:effectLst>
              <a:latin typeface="Calibri" pitchFamily="34" charset="0"/>
            </a:endParaRPr>
          </a:p>
        </p:txBody>
      </p:sp>
    </p:spTree>
    <p:extLst>
      <p:ext uri="{BB962C8B-B14F-4D97-AF65-F5344CB8AC3E}">
        <p14:creationId xmlns:p14="http://schemas.microsoft.com/office/powerpoint/2010/main" val="36144315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428184"/>
            <a:ext cx="2895600" cy="457200"/>
          </a:xfrm>
        </p:spPr>
        <p:txBody>
          <a:bodyPr/>
          <a:lstStyle/>
          <a:p>
            <a:pPr>
              <a:defRPr/>
            </a:pPr>
            <a:r>
              <a:rPr lang="en-GB" sz="1200" b="0" dirty="0" err="1">
                <a:solidFill>
                  <a:srgbClr val="FFFFFF">
                    <a:lumMod val="50000"/>
                  </a:srgbClr>
                </a:solidFill>
              </a:rPr>
              <a:t>Dr.</a:t>
            </a:r>
            <a:r>
              <a:rPr lang="en-GB" sz="1200" b="0" dirty="0">
                <a:solidFill>
                  <a:srgbClr val="FFFFFF">
                    <a:lumMod val="50000"/>
                  </a:srgbClr>
                </a:solidFill>
              </a:rPr>
              <a:t> med, </a:t>
            </a:r>
            <a:r>
              <a:rPr lang="en-GB" sz="1200" b="0" dirty="0" err="1">
                <a:solidFill>
                  <a:srgbClr val="FFFFFF">
                    <a:lumMod val="50000"/>
                  </a:srgbClr>
                </a:solidFill>
              </a:rPr>
              <a:t>Dr.</a:t>
            </a:r>
            <a:r>
              <a:rPr lang="en-GB" sz="1200" b="0" dirty="0">
                <a:solidFill>
                  <a:srgbClr val="FFFFFF">
                    <a:lumMod val="50000"/>
                  </a:srgbClr>
                </a:solidFill>
              </a:rPr>
              <a:t> psychol. Evelin G. Lindner</a:t>
            </a:r>
          </a:p>
        </p:txBody>
      </p:sp>
      <p:graphicFrame>
        <p:nvGraphicFramePr>
          <p:cNvPr id="4" name="Table 3"/>
          <p:cNvGraphicFramePr>
            <a:graphicFrameLocks noGrp="1"/>
          </p:cNvGraphicFramePr>
          <p:nvPr>
            <p:extLst>
              <p:ext uri="{D42A27DB-BD31-4B8C-83A1-F6EECF244321}">
                <p14:modId xmlns:p14="http://schemas.microsoft.com/office/powerpoint/2010/main" val="378410786"/>
              </p:ext>
            </p:extLst>
          </p:nvPr>
        </p:nvGraphicFramePr>
        <p:xfrm>
          <a:off x="179512" y="356632"/>
          <a:ext cx="3762416" cy="5729456"/>
        </p:xfrm>
        <a:graphic>
          <a:graphicData uri="http://schemas.openxmlformats.org/drawingml/2006/table">
            <a:tbl>
              <a:tblPr>
                <a:tableStyleId>{5C22544A-7EE6-4342-B048-85BDC9FD1C3A}</a:tableStyleId>
              </a:tblPr>
              <a:tblGrid>
                <a:gridCol w="3762416">
                  <a:extLst>
                    <a:ext uri="{9D8B030D-6E8A-4147-A177-3AD203B41FA5}">
                      <a16:colId xmlns:a16="http://schemas.microsoft.com/office/drawing/2014/main" val="20000"/>
                    </a:ext>
                  </a:extLst>
                </a:gridCol>
              </a:tblGrid>
              <a:tr h="1056144">
                <a:tc>
                  <a:txBody>
                    <a:bodyPr/>
                    <a:lstStyle/>
                    <a:p>
                      <a:pPr marL="0" marR="0" lvl="0" indent="0" algn="l" defTabSz="914400" rtl="0" eaLnBrk="0" fontAlgn="base" latinLnBrk="0" hangingPunct="0">
                        <a:lnSpc>
                          <a:spcPct val="100000"/>
                        </a:lnSpc>
                        <a:spcBef>
                          <a:spcPct val="20000"/>
                        </a:spcBef>
                        <a:spcAft>
                          <a:spcPct val="0"/>
                        </a:spcAft>
                        <a:buClr>
                          <a:srgbClr val="FFFF99"/>
                        </a:buClr>
                        <a:buSzPct val="75000"/>
                        <a:buFont typeface="Monotype Sorts" charset="2"/>
                        <a:buNone/>
                        <a:tabLst/>
                        <a:defRPr/>
                      </a:pPr>
                      <a:r>
                        <a:rPr lang="fr-FR" sz="2400" b="1" noProof="0" dirty="0">
                          <a:solidFill>
                            <a:schemeClr val="tx1"/>
                          </a:solidFill>
                          <a:effectLst>
                            <a:outerShdw blurRad="38100" dist="38100" dir="2700000" algn="tl">
                              <a:srgbClr val="000000">
                                <a:alpha val="43137"/>
                              </a:srgbClr>
                            </a:outerShdw>
                          </a:effectLst>
                          <a:latin typeface="+mn-lt"/>
                        </a:rPr>
                        <a:t>Humiliation de honneur (valeur in</a:t>
                      </a:r>
                      <a:r>
                        <a:rPr kumimoji="0" lang="fr-FR"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égale</a:t>
                      </a:r>
                      <a:r>
                        <a:rPr lang="fr-FR" sz="2400" b="1" noProof="0" dirty="0">
                          <a:solidFill>
                            <a:schemeClr val="tx1"/>
                          </a:solidFill>
                          <a:effectLst>
                            <a:outerShdw blurRad="38100" dist="38100" dir="2700000" algn="tl">
                              <a:srgbClr val="000000">
                                <a:alpha val="43137"/>
                              </a:srgbClr>
                            </a:outerShdw>
                          </a:effectLst>
                          <a:latin typeface="+mn-lt"/>
                        </a:rPr>
                        <a:t>)</a:t>
                      </a:r>
                      <a:endParaRPr lang="en-GB" sz="2400" b="1" noProof="0" dirty="0">
                        <a:solidFill>
                          <a:schemeClr val="tx1"/>
                        </a:solidFill>
                        <a:effectLst>
                          <a:outerShdw blurRad="38100" dist="38100" dir="2700000" algn="tl">
                            <a:srgbClr val="000000">
                              <a:alpha val="43137"/>
                            </a:srgbClr>
                          </a:outerShdw>
                        </a:effectLst>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48272">
                <a:tc>
                  <a:txBody>
                    <a:bodyPr/>
                    <a:lstStyle/>
                    <a:p>
                      <a:pPr marL="0" marR="0" lvl="0" indent="0" algn="l" defTabSz="914400" rtl="0" eaLnBrk="0" fontAlgn="base" latinLnBrk="0" hangingPunct="0">
                        <a:lnSpc>
                          <a:spcPct val="100000"/>
                        </a:lnSpc>
                        <a:spcBef>
                          <a:spcPct val="20000"/>
                        </a:spcBef>
                        <a:spcAft>
                          <a:spcPct val="0"/>
                        </a:spcAft>
                        <a:buClr>
                          <a:srgbClr val="FFFF99"/>
                        </a:buClr>
                        <a:buSzPct val="75000"/>
                        <a:buFont typeface="Monotype Sorts" charset="2"/>
                        <a:buNone/>
                        <a:tabLst/>
                        <a:defRPr/>
                      </a:pPr>
                      <a:r>
                        <a:rPr lang="fr-FR" sz="2000" b="0" noProof="0" dirty="0">
                          <a:solidFill>
                            <a:schemeClr val="tx1"/>
                          </a:solidFill>
                          <a:effectLst>
                            <a:outerShdw blurRad="38100" dist="38100" dir="2700000" algn="tl">
                              <a:srgbClr val="000000">
                                <a:alpha val="43137"/>
                              </a:srgbClr>
                            </a:outerShdw>
                          </a:effectLst>
                          <a:latin typeface="+mn-lt"/>
                        </a:rPr>
                        <a:t>Seuls les aristocrates ont le droit de se mettre en colère lorsqu’ils se sentent humiliés </a:t>
                      </a:r>
                      <a:r>
                        <a:rPr lang="en-GB" sz="2000" b="0" noProof="0" dirty="0">
                          <a:solidFill>
                            <a:schemeClr val="tx1"/>
                          </a:solidFill>
                          <a:effectLst>
                            <a:outerShdw blurRad="38100" dist="38100" dir="2700000" algn="tl">
                              <a:srgbClr val="000000">
                                <a:alpha val="43137"/>
                              </a:srgbClr>
                            </a:outerShdw>
                          </a:effectLst>
                          <a:latin typeface="+mn-lt"/>
                        </a:rPr>
                        <a:t>―</a:t>
                      </a:r>
                      <a:r>
                        <a:rPr lang="fr-FR" sz="2000" b="0" noProof="0" dirty="0">
                          <a:solidFill>
                            <a:schemeClr val="tx1"/>
                          </a:solidFill>
                          <a:effectLst>
                            <a:outerShdw blurRad="38100" dist="38100" dir="2700000" algn="tl">
                              <a:srgbClr val="000000">
                                <a:alpha val="43137"/>
                              </a:srgbClr>
                            </a:outerShdw>
                          </a:effectLst>
                          <a:latin typeface="+mn-lt"/>
                        </a:rPr>
                        <a:t> seuls les égaux au pouvoir peuvent se défier en duel </a:t>
                      </a:r>
                      <a:r>
                        <a:rPr lang="en-GB" sz="2000" b="0" noProof="0" dirty="0">
                          <a:solidFill>
                            <a:schemeClr val="tx1"/>
                          </a:solidFill>
                          <a:effectLst>
                            <a:outerShdw blurRad="38100" dist="38100" dir="2700000" algn="tl">
                              <a:srgbClr val="000000">
                                <a:alpha val="43137"/>
                              </a:srgbClr>
                            </a:outerShdw>
                          </a:effectLst>
                          <a:latin typeface="+mn-lt"/>
                        </a:rPr>
                        <a:t>― </a:t>
                      </a:r>
                      <a:r>
                        <a:rPr lang="fr-FR" sz="2000" b="0" noProof="0" dirty="0">
                          <a:solidFill>
                            <a:schemeClr val="tx1"/>
                          </a:solidFill>
                          <a:effectLst>
                            <a:outerShdw blurRad="38100" dist="38100" dir="2700000" algn="tl">
                              <a:srgbClr val="000000">
                                <a:alpha val="43137"/>
                              </a:srgbClr>
                            </a:outerShdw>
                          </a:effectLst>
                          <a:latin typeface="+mn-lt"/>
                        </a:rPr>
                        <a:t>les impuissants ne le peuvent pas</a:t>
                      </a:r>
                      <a:endParaRPr lang="en-GB" sz="2000" b="0" noProof="0" dirty="0">
                        <a:solidFill>
                          <a:schemeClr val="tx1"/>
                        </a:solidFill>
                        <a:effectLst>
                          <a:outerShdw blurRad="38100" dist="38100" dir="2700000" algn="tl">
                            <a:srgbClr val="000000">
                              <a:alpha val="43137"/>
                            </a:srgbClr>
                          </a:outerShdw>
                        </a:effectLst>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964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itchFamily="34" charset="0"/>
                          <a:ea typeface="+mn-ea"/>
                          <a:cs typeface="+mn-cs"/>
                        </a:rPr>
                        <a:t>L’humilité servile et la honte sont considérées comme vertu pour les impuissants, alors qu’il est considéré comme un devoir pour les puissants « d’enseigner » aux impuissants l’humilité servile en les humiliant</a:t>
                      </a:r>
                      <a:endParaRPr lang="en-GB" sz="2000" b="1" noProof="0" dirty="0">
                        <a:solidFill>
                          <a:schemeClr val="tx1"/>
                        </a:solidFill>
                        <a:effectLst>
                          <a:outerShdw blurRad="38100" dist="38100" dir="2700000" algn="tl">
                            <a:srgbClr val="000000">
                              <a:alpha val="43137"/>
                            </a:srgbClr>
                          </a:outerShdw>
                        </a:effectLst>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 name="Line 8"/>
          <p:cNvSpPr>
            <a:spLocks noChangeShapeType="1"/>
          </p:cNvSpPr>
          <p:nvPr/>
        </p:nvSpPr>
        <p:spPr bwMode="auto">
          <a:xfrm>
            <a:off x="4788024" y="3501008"/>
            <a:ext cx="3888431" cy="1588"/>
          </a:xfrm>
          <a:prstGeom prst="line">
            <a:avLst/>
          </a:prstGeom>
          <a:noFill/>
          <a:ln w="76200">
            <a:solidFill>
              <a:srgbClr val="FF0000"/>
            </a:solidFill>
            <a:round/>
            <a:headEnd/>
            <a:tailEnd/>
          </a:ln>
        </p:spPr>
        <p:txBody>
          <a:bodyPr lIns="92075" tIns="46038" rIns="92075" bIns="46038" anchor="ctr"/>
          <a:lstStyle/>
          <a:p>
            <a:endParaRPr lang="en-US" dirty="0">
              <a:solidFill>
                <a:srgbClr val="FFFFFF"/>
              </a:solidFill>
              <a:latin typeface="Calibri" pitchFamily="34" charset="0"/>
            </a:endParaRPr>
          </a:p>
        </p:txBody>
      </p:sp>
      <p:sp>
        <p:nvSpPr>
          <p:cNvPr id="6" name="Line 5"/>
          <p:cNvSpPr>
            <a:spLocks noChangeShapeType="1"/>
          </p:cNvSpPr>
          <p:nvPr/>
        </p:nvSpPr>
        <p:spPr bwMode="auto">
          <a:xfrm flipV="1">
            <a:off x="4067944" y="1412776"/>
            <a:ext cx="0" cy="4608512"/>
          </a:xfrm>
          <a:prstGeom prst="line">
            <a:avLst/>
          </a:prstGeom>
          <a:noFill/>
          <a:ln w="57150">
            <a:solidFill>
              <a:schemeClr val="bg2"/>
            </a:solidFill>
            <a:round/>
            <a:headEnd type="triangle" w="med" len="med"/>
            <a:tailEnd/>
          </a:ln>
        </p:spPr>
        <p:txBody>
          <a:bodyPr lIns="92075" tIns="46038" rIns="92075" bIns="46038" anchor="ctr"/>
          <a:lstStyle/>
          <a:p>
            <a:endParaRPr lang="nb-NO" dirty="0">
              <a:solidFill>
                <a:srgbClr val="FFFFFF"/>
              </a:solidFill>
              <a:latin typeface="Calibri"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71621557"/>
              </p:ext>
            </p:extLst>
          </p:nvPr>
        </p:nvGraphicFramePr>
        <p:xfrm>
          <a:off x="4734017" y="352008"/>
          <a:ext cx="3996444" cy="5795040"/>
        </p:xfrm>
        <a:graphic>
          <a:graphicData uri="http://schemas.openxmlformats.org/drawingml/2006/table">
            <a:tbl>
              <a:tblPr>
                <a:tableStyleId>{5C22544A-7EE6-4342-B048-85BDC9FD1C3A}</a:tableStyleId>
              </a:tblPr>
              <a:tblGrid>
                <a:gridCol w="3996444">
                  <a:extLst>
                    <a:ext uri="{9D8B030D-6E8A-4147-A177-3AD203B41FA5}">
                      <a16:colId xmlns:a16="http://schemas.microsoft.com/office/drawing/2014/main" val="20000"/>
                    </a:ext>
                  </a:extLst>
                </a:gridCol>
              </a:tblGrid>
              <a:tr h="1080120">
                <a:tc>
                  <a:txBody>
                    <a:bodyPr/>
                    <a:lstStyle/>
                    <a:p>
                      <a:pPr marL="0" marR="0" lvl="0" indent="0" algn="l" defTabSz="914400" rtl="0" eaLnBrk="0" fontAlgn="base" latinLnBrk="0" hangingPunct="0">
                        <a:lnSpc>
                          <a:spcPct val="100000"/>
                        </a:lnSpc>
                        <a:spcBef>
                          <a:spcPct val="20000"/>
                        </a:spcBef>
                        <a:spcAft>
                          <a:spcPct val="0"/>
                        </a:spcAft>
                        <a:buClr>
                          <a:srgbClr val="FFFF99"/>
                        </a:buClr>
                        <a:buSzPct val="75000"/>
                        <a:buFont typeface="Monotype Sorts" charset="2"/>
                        <a:buNone/>
                        <a:tabLst/>
                        <a:defRPr/>
                      </a:pPr>
                      <a:r>
                        <a:rPr kumimoji="0" lang="fr-FR"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Humiliation de dignité (valeur égale)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28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0" noProof="0" dirty="0">
                          <a:solidFill>
                            <a:schemeClr val="tx1"/>
                          </a:solidFill>
                          <a:effectLst>
                            <a:outerShdw blurRad="38100" dist="38100" dir="2700000" algn="tl">
                              <a:srgbClr val="000000">
                                <a:alpha val="43137"/>
                              </a:srgbClr>
                            </a:outerShdw>
                          </a:effectLst>
                          <a:latin typeface="+mn-lt"/>
                        </a:rPr>
                        <a:t>Tout le monde a le droit de se mettre en colère lorsqu’il se sent humilié, et cela à un moment où ces sentiments sont ressentis plus intensément et par plus des gens qu’auparavant</a:t>
                      </a:r>
                      <a:endParaRPr lang="fr-FR" sz="2000" b="0" baseline="0" noProof="0" dirty="0">
                        <a:solidFill>
                          <a:schemeClr val="tx1"/>
                        </a:solidFill>
                        <a:effectLst>
                          <a:outerShdw blurRad="38100" dist="38100" dir="2700000" algn="tl">
                            <a:srgbClr val="000000">
                              <a:alpha val="43137"/>
                            </a:srgbClr>
                          </a:outerShdw>
                        </a:effectLst>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24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0" baseline="0" noProof="0" dirty="0">
                          <a:solidFill>
                            <a:schemeClr val="tx1"/>
                          </a:solidFill>
                          <a:effectLst>
                            <a:outerShdw blurRad="38100" dist="38100" dir="2700000" algn="tl">
                              <a:srgbClr val="000000">
                                <a:alpha val="43137"/>
                              </a:srgbClr>
                            </a:outerShdw>
                          </a:effectLst>
                          <a:latin typeface="+mn-lt"/>
                        </a:rPr>
                        <a:t>L’humilité servile et la honte ne son plus considérées comme vertueuses </a:t>
                      </a:r>
                      <a:r>
                        <a:rPr lang="en-GB" sz="2000" b="0" noProof="0" dirty="0">
                          <a:solidFill>
                            <a:schemeClr val="tx1"/>
                          </a:solidFill>
                          <a:effectLst>
                            <a:outerShdw blurRad="38100" dist="38100" dir="2700000" algn="tl">
                              <a:srgbClr val="000000">
                                <a:alpha val="43137"/>
                              </a:srgbClr>
                            </a:outerShdw>
                          </a:effectLst>
                          <a:latin typeface="+mn-lt"/>
                        </a:rPr>
                        <a:t>― </a:t>
                      </a:r>
                      <a:r>
                        <a:rPr lang="fr-FR" sz="2000" b="0" baseline="0" noProof="0" dirty="0">
                          <a:solidFill>
                            <a:schemeClr val="tx1"/>
                          </a:solidFill>
                          <a:effectLst>
                            <a:outerShdw blurRad="38100" dist="38100" dir="2700000" algn="tl">
                              <a:srgbClr val="000000">
                                <a:alpha val="43137"/>
                              </a:srgbClr>
                            </a:outerShdw>
                          </a:effectLst>
                          <a:latin typeface="+mn-lt"/>
                        </a:rPr>
                        <a:t>cependant, la capacité d’avoir honte d’un comportement arrogant reste une vertu : le nouvel idéal est l’humilité digne et fière</a:t>
                      </a:r>
                      <a:endParaRPr lang="fr-FR" sz="2400" b="0" noProof="0" dirty="0">
                        <a:solidFill>
                          <a:schemeClr val="tx1"/>
                        </a:solidFill>
                        <a:effectLst>
                          <a:outerShdw blurRad="38100" dist="38100" dir="2700000" algn="tl">
                            <a:srgbClr val="000000">
                              <a:alpha val="43137"/>
                            </a:srgbClr>
                          </a:outerShdw>
                        </a:effectLst>
                        <a:latin typeface="+mn-lt"/>
                      </a:endParaRPr>
                    </a:p>
                    <a:p>
                      <a:endParaRPr lang="fr-FR" sz="2400" b="0" noProof="0" dirty="0">
                        <a:solidFill>
                          <a:schemeClr val="tx1"/>
                        </a:solidFill>
                        <a:effectLst>
                          <a:outerShdw blurRad="38100" dist="38100" dir="2700000" algn="tl">
                            <a:srgbClr val="000000">
                              <a:alpha val="43137"/>
                            </a:srgbClr>
                          </a:outerShdw>
                        </a:effectLst>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9" name="Rectangle 8"/>
          <p:cNvSpPr/>
          <p:nvPr/>
        </p:nvSpPr>
        <p:spPr>
          <a:xfrm>
            <a:off x="1043608" y="5909791"/>
            <a:ext cx="1584176" cy="615553"/>
          </a:xfrm>
          <a:prstGeom prst="rect">
            <a:avLst/>
          </a:prstGeom>
        </p:spPr>
        <p:txBody>
          <a:bodyPr wrap="square">
            <a:spAutoFit/>
          </a:bodyPr>
          <a:lstStyle/>
          <a:p>
            <a:pPr algn="ctr"/>
            <a:r>
              <a:rPr lang="nb-NO" sz="3400" dirty="0">
                <a:solidFill>
                  <a:srgbClr val="FFFFFF"/>
                </a:solidFill>
                <a:latin typeface="Calibri" pitchFamily="34" charset="0"/>
                <a:sym typeface="Webdings"/>
              </a:rPr>
              <a:t></a:t>
            </a:r>
            <a:r>
              <a:rPr lang="nb-NO" sz="3400" dirty="0">
                <a:solidFill>
                  <a:srgbClr val="FFFFFF"/>
                </a:solidFill>
                <a:effectLst>
                  <a:outerShdw blurRad="38100" dist="38100" dir="2700000" algn="tl">
                    <a:srgbClr val="000000">
                      <a:alpha val="43137"/>
                    </a:srgbClr>
                  </a:outerShdw>
                </a:effectLst>
                <a:latin typeface="Times New Roman" pitchFamily="18" charset="0"/>
                <a:sym typeface="Webdings" pitchFamily="18" charset="2"/>
              </a:rPr>
              <a:t></a:t>
            </a:r>
            <a:r>
              <a:rPr lang="nb-NO" sz="3400" dirty="0">
                <a:solidFill>
                  <a:srgbClr val="FFFFFF"/>
                </a:solidFill>
                <a:latin typeface="Calibri" pitchFamily="34" charset="0"/>
                <a:sym typeface="Webdings"/>
              </a:rPr>
              <a:t></a:t>
            </a:r>
            <a:r>
              <a:rPr lang="nb-NO" sz="3400" dirty="0">
                <a:solidFill>
                  <a:srgbClr val="FFFFFF"/>
                </a:solidFill>
                <a:latin typeface="Calibri" pitchFamily="34" charset="0"/>
                <a:sym typeface="Wingdings"/>
              </a:rPr>
              <a:t> </a:t>
            </a:r>
          </a:p>
        </p:txBody>
      </p:sp>
      <p:sp>
        <p:nvSpPr>
          <p:cNvPr id="10" name="Rectangle 9"/>
          <p:cNvSpPr/>
          <p:nvPr/>
        </p:nvSpPr>
        <p:spPr>
          <a:xfrm>
            <a:off x="6317704" y="5725705"/>
            <a:ext cx="829073" cy="1015663"/>
          </a:xfrm>
          <a:prstGeom prst="rect">
            <a:avLst/>
          </a:prstGeom>
        </p:spPr>
        <p:txBody>
          <a:bodyPr wrap="none">
            <a:spAutoFit/>
          </a:bodyPr>
          <a:lstStyle/>
          <a:p>
            <a:pPr algn="ctr"/>
            <a:r>
              <a:rPr lang="nb-NO" sz="6000" dirty="0">
                <a:solidFill>
                  <a:srgbClr val="FFFFFF"/>
                </a:solidFill>
                <a:effectLst>
                  <a:outerShdw blurRad="38100" dist="38100" dir="2700000" algn="tl">
                    <a:srgbClr val="000000">
                      <a:alpha val="43137"/>
                    </a:srgbClr>
                  </a:outerShdw>
                </a:effectLst>
                <a:latin typeface="Calibri" pitchFamily="34" charset="0"/>
              </a:rPr>
              <a:t>∞</a:t>
            </a:r>
          </a:p>
        </p:txBody>
      </p:sp>
    </p:spTree>
    <p:extLst>
      <p:ext uri="{BB962C8B-B14F-4D97-AF65-F5344CB8AC3E}">
        <p14:creationId xmlns:p14="http://schemas.microsoft.com/office/powerpoint/2010/main" val="15868483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9989" name="Rectangle 5"/>
          <p:cNvSpPr>
            <a:spLocks noChangeArrowheads="1"/>
          </p:cNvSpPr>
          <p:nvPr/>
        </p:nvSpPr>
        <p:spPr bwMode="auto">
          <a:xfrm>
            <a:off x="611560" y="4437112"/>
            <a:ext cx="7772400" cy="1143000"/>
          </a:xfrm>
          <a:prstGeom prst="rect">
            <a:avLst/>
          </a:prstGeom>
          <a:noFill/>
          <a:ln w="9525">
            <a:noFill/>
            <a:miter lim="800000"/>
            <a:headEnd/>
            <a:tailEnd/>
          </a:ln>
          <a:effectLst/>
        </p:spPr>
        <p:txBody>
          <a:bodyPr lIns="92075" tIns="46038" rIns="92075" bIns="46038" anchor="ctr"/>
          <a:lstStyle/>
          <a:p>
            <a:pPr algn="ctr">
              <a:defRPr/>
            </a:pPr>
            <a:r>
              <a:rPr lang="fr-FR" sz="4800" dirty="0">
                <a:solidFill>
                  <a:srgbClr val="FFFFFF"/>
                </a:solidFill>
                <a:effectLst>
                  <a:outerShdw blurRad="38100" dist="38100" dir="2700000" algn="tl">
                    <a:srgbClr val="000000"/>
                  </a:outerShdw>
                </a:effectLst>
                <a:latin typeface="Calibri" pitchFamily="34" charset="0"/>
              </a:rPr>
              <a:t>Perspectives</a:t>
            </a:r>
            <a:endParaRPr lang="en-GB" sz="2000" dirty="0">
              <a:solidFill>
                <a:srgbClr val="FFFFFF"/>
              </a:solidFill>
              <a:effectLst>
                <a:outerShdw blurRad="38100" dist="38100" dir="2700000" algn="tl">
                  <a:srgbClr val="000000"/>
                </a:outerShdw>
              </a:effectLst>
              <a:latin typeface="Calibri" pitchFamily="34" charset="0"/>
            </a:endParaRPr>
          </a:p>
        </p:txBody>
      </p:sp>
    </p:spTree>
    <p:extLst>
      <p:ext uri="{BB962C8B-B14F-4D97-AF65-F5344CB8AC3E}">
        <p14:creationId xmlns:p14="http://schemas.microsoft.com/office/powerpoint/2010/main" val="42161040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43" name="Text Box 3"/>
          <p:cNvSpPr txBox="1">
            <a:spLocks noChangeArrowheads="1"/>
          </p:cNvSpPr>
          <p:nvPr/>
        </p:nvSpPr>
        <p:spPr bwMode="auto">
          <a:xfrm>
            <a:off x="1811994" y="1519958"/>
            <a:ext cx="186013" cy="770084"/>
          </a:xfrm>
          <a:prstGeom prst="rect">
            <a:avLst/>
          </a:prstGeom>
          <a:noFill/>
          <a:ln w="9525">
            <a:noFill/>
            <a:miter lim="800000"/>
            <a:headEnd/>
            <a:tailEnd/>
          </a:ln>
          <a:effectLst/>
        </p:spPr>
        <p:txBody>
          <a:bodyPr wrap="none" lIns="92075" tIns="46038" rIns="92075" bIns="46038" anchor="ctr">
            <a:spAutoFit/>
          </a:bodyPr>
          <a:lstStyle/>
          <a:p>
            <a:pPr algn="ctr">
              <a:defRPr/>
            </a:pPr>
            <a:endParaRPr lang="nb-NO" sz="4400" dirty="0">
              <a:solidFill>
                <a:schemeClr val="bg1"/>
              </a:solidFill>
              <a:effectLst>
                <a:outerShdw blurRad="38100" dist="38100" dir="2700000" algn="tl">
                  <a:srgbClr val="000000"/>
                </a:outerShdw>
              </a:effectLst>
              <a:latin typeface="Calibri" pitchFamily="34" charset="0"/>
            </a:endParaRPr>
          </a:p>
        </p:txBody>
      </p:sp>
      <p:sp>
        <p:nvSpPr>
          <p:cNvPr id="3" name="Footer Placeholder 2"/>
          <p:cNvSpPr>
            <a:spLocks noGrp="1"/>
          </p:cNvSpPr>
          <p:nvPr>
            <p:ph type="ftr" sz="quarter" idx="11"/>
          </p:nvPr>
        </p:nvSpPr>
        <p:spPr/>
        <p:txBody>
          <a:bodyPr/>
          <a:lstStyle/>
          <a:p>
            <a:pPr>
              <a:defRPr/>
            </a:pPr>
            <a:r>
              <a:rPr lang="en-GB" dirty="0" err="1"/>
              <a:t>Dr.</a:t>
            </a:r>
            <a:r>
              <a:rPr lang="en-GB" dirty="0"/>
              <a:t> med, </a:t>
            </a:r>
            <a:r>
              <a:rPr lang="en-GB" dirty="0" err="1"/>
              <a:t>Dr.</a:t>
            </a:r>
            <a:r>
              <a:rPr lang="en-GB" dirty="0"/>
              <a:t> psychol. Evelin G. Lindner</a:t>
            </a:r>
          </a:p>
        </p:txBody>
      </p:sp>
      <p:pic>
        <p:nvPicPr>
          <p:cNvPr id="26630" name="Picture 7"/>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p:blipFill>
        <p:spPr>
          <a:xfrm>
            <a:off x="0" y="-23083"/>
            <a:ext cx="9162588" cy="6871941"/>
          </a:xfrm>
          <a:noFill/>
        </p:spPr>
      </p:pic>
    </p:spTree>
    <p:extLst>
      <p:ext uri="{BB962C8B-B14F-4D97-AF65-F5344CB8AC3E}">
        <p14:creationId xmlns:p14="http://schemas.microsoft.com/office/powerpoint/2010/main" val="19112282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44624"/>
            <a:ext cx="9249862" cy="6930008"/>
          </a:xfrm>
          <a:prstGeom prst="rect">
            <a:avLst/>
          </a:prstGeom>
        </p:spPr>
      </p:pic>
      <p:sp>
        <p:nvSpPr>
          <p:cNvPr id="8" name="Rectangle 1174"/>
          <p:cNvSpPr>
            <a:spLocks noChangeArrowheads="1"/>
          </p:cNvSpPr>
          <p:nvPr/>
        </p:nvSpPr>
        <p:spPr bwMode="auto">
          <a:xfrm>
            <a:off x="2411760" y="2457988"/>
            <a:ext cx="4104456" cy="2555188"/>
          </a:xfrm>
          <a:prstGeom prst="rect">
            <a:avLst/>
          </a:prstGeom>
          <a:noFill/>
          <a:ln w="9525">
            <a:noFill/>
            <a:miter lim="800000"/>
            <a:headEnd/>
            <a:tailEnd/>
          </a:ln>
          <a:effectLst/>
        </p:spPr>
        <p:txBody>
          <a:bodyPr wrap="square" lIns="92075" tIns="46038" rIns="92075" bIns="46038">
            <a:spAutoFit/>
          </a:bodyPr>
          <a:lstStyle/>
          <a:p>
            <a:pPr algn="ctr">
              <a:spcBef>
                <a:spcPts val="0"/>
              </a:spcBef>
              <a:defRPr/>
            </a:pPr>
            <a:r>
              <a:rPr lang="en-US" sz="6600" dirty="0" err="1">
                <a:solidFill>
                  <a:srgbClr val="FFFFFF"/>
                </a:solidFill>
                <a:effectLst>
                  <a:outerShdw blurRad="38100" dist="38100" dir="2700000" algn="tl">
                    <a:srgbClr val="000000">
                      <a:alpha val="43137"/>
                    </a:srgbClr>
                  </a:outerShdw>
                </a:effectLst>
                <a:latin typeface="Calibri" pitchFamily="34" charset="0"/>
              </a:rPr>
              <a:t>Dignisme</a:t>
            </a:r>
            <a:br>
              <a:rPr lang="en-US" sz="6600" dirty="0">
                <a:solidFill>
                  <a:srgbClr val="FFFFFF"/>
                </a:solidFill>
                <a:effectLst>
                  <a:outerShdw blurRad="38100" dist="38100" dir="2700000" algn="tl">
                    <a:srgbClr val="000000">
                      <a:alpha val="43137"/>
                    </a:srgbClr>
                  </a:outerShdw>
                </a:effectLst>
                <a:latin typeface="Calibri" pitchFamily="34" charset="0"/>
              </a:rPr>
            </a:br>
            <a:r>
              <a:rPr lang="en-GB" altLang="zh-CN" sz="2800" dirty="0" err="1">
                <a:solidFill>
                  <a:srgbClr val="FFFFFF"/>
                </a:solidFill>
                <a:effectLst>
                  <a:outerShdw blurRad="38100" dist="38100" dir="2700000" algn="tl">
                    <a:srgbClr val="000000"/>
                  </a:outerShdw>
                </a:effectLst>
                <a:latin typeface="Calibri" pitchFamily="34" charset="0"/>
              </a:rPr>
              <a:t>unité</a:t>
            </a:r>
            <a:r>
              <a:rPr lang="en-GB" altLang="zh-CN" sz="2800" dirty="0">
                <a:solidFill>
                  <a:srgbClr val="FFFFFF"/>
                </a:solidFill>
                <a:effectLst>
                  <a:outerShdw blurRad="38100" dist="38100" dir="2700000" algn="tl">
                    <a:srgbClr val="000000"/>
                  </a:outerShdw>
                </a:effectLst>
                <a:latin typeface="Calibri" pitchFamily="34" charset="0"/>
              </a:rPr>
              <a:t> </a:t>
            </a:r>
            <a:r>
              <a:rPr lang="en-GB" altLang="zh-CN" sz="2800" dirty="0" err="1">
                <a:solidFill>
                  <a:srgbClr val="FFFFFF"/>
                </a:solidFill>
                <a:effectLst>
                  <a:outerShdw blurRad="38100" dist="38100" dir="2700000" algn="tl">
                    <a:srgbClr val="000000"/>
                  </a:outerShdw>
                </a:effectLst>
                <a:latin typeface="Calibri" pitchFamily="34" charset="0"/>
              </a:rPr>
              <a:t>en</a:t>
            </a:r>
            <a:r>
              <a:rPr lang="en-GB" altLang="zh-CN" sz="2800" dirty="0">
                <a:solidFill>
                  <a:srgbClr val="FFFFFF"/>
                </a:solidFill>
                <a:effectLst>
                  <a:outerShdw blurRad="38100" dist="38100" dir="2700000" algn="tl">
                    <a:srgbClr val="000000"/>
                  </a:outerShdw>
                </a:effectLst>
                <a:latin typeface="Calibri" pitchFamily="34" charset="0"/>
              </a:rPr>
              <a:t> </a:t>
            </a:r>
            <a:r>
              <a:rPr lang="en-GB" altLang="zh-CN" sz="2800" dirty="0" err="1">
                <a:solidFill>
                  <a:srgbClr val="FFFFFF"/>
                </a:solidFill>
                <a:effectLst>
                  <a:outerShdw blurRad="38100" dist="38100" dir="2700000" algn="tl">
                    <a:srgbClr val="000000"/>
                  </a:outerShdw>
                </a:effectLst>
                <a:latin typeface="Calibri" pitchFamily="34" charset="0"/>
              </a:rPr>
              <a:t>diversité</a:t>
            </a:r>
            <a:br>
              <a:rPr lang="en-GB" altLang="zh-CN" sz="2800" dirty="0">
                <a:solidFill>
                  <a:srgbClr val="FFFFFF"/>
                </a:solidFill>
                <a:effectLst>
                  <a:outerShdw blurRad="38100" dist="38100" dir="2700000" algn="tl">
                    <a:srgbClr val="000000"/>
                  </a:outerShdw>
                </a:effectLst>
                <a:latin typeface="Calibri" pitchFamily="34" charset="0"/>
              </a:rPr>
            </a:br>
            <a:r>
              <a:rPr lang="en-GB" altLang="zh-CN" sz="6600" dirty="0">
                <a:solidFill>
                  <a:srgbClr val="FFFFFF"/>
                </a:solidFill>
                <a:effectLst>
                  <a:outerShdw blurRad="38100" dist="38100" dir="2700000" algn="tl">
                    <a:srgbClr val="000000"/>
                  </a:outerShdw>
                </a:effectLst>
                <a:latin typeface="Calibri" pitchFamily="34" charset="0"/>
              </a:rPr>
              <a:t>∞</a:t>
            </a:r>
            <a:endParaRPr lang="en-US" sz="6600" dirty="0">
              <a:solidFill>
                <a:srgbClr val="FFFFFF"/>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22465726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6499" name="Rectangle 3"/>
          <p:cNvSpPr>
            <a:spLocks noChangeArrowheads="1"/>
          </p:cNvSpPr>
          <p:nvPr/>
        </p:nvSpPr>
        <p:spPr bwMode="auto">
          <a:xfrm>
            <a:off x="-108520" y="980728"/>
            <a:ext cx="9144000" cy="1143000"/>
          </a:xfrm>
          <a:prstGeom prst="rect">
            <a:avLst/>
          </a:prstGeom>
          <a:noFill/>
          <a:ln w="9525">
            <a:noFill/>
            <a:miter lim="800000"/>
            <a:headEnd/>
            <a:tailEnd/>
          </a:ln>
          <a:effectLst/>
        </p:spPr>
        <p:txBody>
          <a:bodyPr lIns="92075" tIns="46038" rIns="92075" bIns="46038" anchor="ctr"/>
          <a:lstStyle/>
          <a:p>
            <a:pPr algn="ctr"/>
            <a:r>
              <a:rPr lang="en-GB" sz="2800" dirty="0" err="1">
                <a:effectLst>
                  <a:outerShdw blurRad="38100" dist="38100" dir="2700000" algn="tl">
                    <a:srgbClr val="000000">
                      <a:alpha val="43137"/>
                    </a:srgbClr>
                  </a:outerShdw>
                </a:effectLst>
                <a:latin typeface="Calibri" pitchFamily="34" charset="0"/>
              </a:rPr>
              <a:t>Dignité-isme</a:t>
            </a:r>
            <a:r>
              <a:rPr lang="en-GB" sz="2800" dirty="0">
                <a:effectLst>
                  <a:outerShdw blurRad="38100" dist="38100" dir="2700000" algn="tl">
                    <a:srgbClr val="000000">
                      <a:alpha val="43137"/>
                    </a:srgbClr>
                  </a:outerShdw>
                </a:effectLst>
                <a:latin typeface="Calibri" pitchFamily="34" charset="0"/>
              </a:rPr>
              <a:t>/</a:t>
            </a:r>
            <a:r>
              <a:rPr lang="en-GB" sz="2800" dirty="0" err="1">
                <a:effectLst>
                  <a:outerShdw blurRad="38100" dist="38100" dir="2700000" algn="tl">
                    <a:srgbClr val="000000">
                      <a:alpha val="43137"/>
                    </a:srgbClr>
                  </a:outerShdw>
                </a:effectLst>
                <a:latin typeface="Calibri" pitchFamily="34" charset="0"/>
              </a:rPr>
              <a:t>Dignisme</a:t>
            </a:r>
            <a:endParaRPr lang="en-GB" sz="2800" dirty="0">
              <a:effectLst>
                <a:outerShdw blurRad="38100" dist="38100" dir="2700000" algn="tl">
                  <a:srgbClr val="000000">
                    <a:alpha val="43137"/>
                  </a:srgbClr>
                </a:outerShdw>
              </a:effectLst>
              <a:latin typeface="Calibri" pitchFamily="34" charset="0"/>
            </a:endParaRPr>
          </a:p>
        </p:txBody>
      </p:sp>
      <p:sp>
        <p:nvSpPr>
          <p:cNvPr id="4" name="Rectangle 3"/>
          <p:cNvSpPr/>
          <p:nvPr/>
        </p:nvSpPr>
        <p:spPr>
          <a:xfrm>
            <a:off x="211516" y="3356992"/>
            <a:ext cx="8720967" cy="3416320"/>
          </a:xfrm>
          <a:prstGeom prst="rect">
            <a:avLst/>
          </a:prstGeom>
        </p:spPr>
        <p:txBody>
          <a:bodyPr wrap="square">
            <a:spAutoFit/>
          </a:bodyPr>
          <a:lstStyle/>
          <a:p>
            <a:pPr algn="ctr"/>
            <a:r>
              <a:rPr lang="fr-FR" b="0" dirty="0">
                <a:latin typeface="Calibri" pitchFamily="34" charset="0"/>
                <a:ea typeface="Linux Biolinum" pitchFamily="2" charset="0"/>
                <a:cs typeface="Linux Biolinum" pitchFamily="2" charset="0"/>
              </a:rPr>
              <a:t>Un monde où chaque nouveau-né trouve de l’espace et est nourri pour s’épanouir le plus haut et le mieux, intégré dans un contexte social d’appréciation et de connexion affectueuses. Un monde où la capacité de charge de la planète guide les moyens de satisfaire les besoins fondamentaux de chacun. Un monde où nous sommes unis pour instaurer la confiance, respecter la dignité humaine et célébrer la diversité, où nous empêchons l’unité de dégénérer en uniformité oppressive et empêchons la diversité de glisser vers une division hostile.</a:t>
            </a:r>
          </a:p>
          <a:p>
            <a:pPr algn="ctr"/>
            <a:r>
              <a:rPr lang="fr-FR" b="0" dirty="0">
                <a:latin typeface="Calibri" pitchFamily="34" charset="0"/>
                <a:ea typeface="Linux Biolinum" pitchFamily="2" charset="0"/>
                <a:cs typeface="Linux Biolinum" pitchFamily="2" charset="0"/>
              </a:rPr>
              <a:t>Le </a:t>
            </a:r>
            <a:r>
              <a:rPr lang="fr-FR" b="0" dirty="0" err="1">
                <a:latin typeface="Calibri" pitchFamily="34" charset="0"/>
                <a:ea typeface="Linux Biolinum" pitchFamily="2" charset="0"/>
                <a:cs typeface="Linux Biolinum" pitchFamily="2" charset="0"/>
              </a:rPr>
              <a:t>dignisme</a:t>
            </a:r>
            <a:r>
              <a:rPr lang="fr-FR" b="0" dirty="0">
                <a:latin typeface="Calibri" pitchFamily="34" charset="0"/>
                <a:ea typeface="Linux Biolinum" pitchFamily="2" charset="0"/>
                <a:cs typeface="Linux Biolinum" pitchFamily="2" charset="0"/>
              </a:rPr>
              <a:t> signifie mettre fin aux cycles d’humiliation du passé et empêcher que de nouveaux émergent. Le </a:t>
            </a:r>
            <a:r>
              <a:rPr lang="fr-FR" b="0" dirty="0" err="1">
                <a:latin typeface="Calibri" pitchFamily="34" charset="0"/>
                <a:ea typeface="Linux Biolinum" pitchFamily="2" charset="0"/>
                <a:cs typeface="Linux Biolinum" pitchFamily="2" charset="0"/>
              </a:rPr>
              <a:t>dignisme</a:t>
            </a:r>
            <a:r>
              <a:rPr lang="fr-FR" b="0" dirty="0">
                <a:latin typeface="Calibri" pitchFamily="34" charset="0"/>
                <a:ea typeface="Linux Biolinum" pitchFamily="2" charset="0"/>
                <a:cs typeface="Linux Biolinum" pitchFamily="2" charset="0"/>
              </a:rPr>
              <a:t> signifie aimer le bien commun de toute l’humanité en tant que cohabitants d’un unique habitat fini. Le </a:t>
            </a:r>
            <a:r>
              <a:rPr lang="fr-FR" b="0" dirty="0" err="1">
                <a:latin typeface="Calibri" pitchFamily="34" charset="0"/>
                <a:ea typeface="Linux Biolinum" pitchFamily="2" charset="0"/>
                <a:cs typeface="Linux Biolinum" pitchFamily="2" charset="0"/>
              </a:rPr>
              <a:t>dignisme</a:t>
            </a:r>
            <a:r>
              <a:rPr lang="fr-FR" b="0" dirty="0">
                <a:latin typeface="Calibri" pitchFamily="34" charset="0"/>
                <a:ea typeface="Linux Biolinum" pitchFamily="2" charset="0"/>
                <a:cs typeface="Linux Biolinum" pitchFamily="2" charset="0"/>
              </a:rPr>
              <a:t> tisse ensemble tous les aspects dignes de toutes les cultures du monde dans un village global décent.</a:t>
            </a:r>
            <a:endParaRPr lang="en-GB" b="0" dirty="0">
              <a:latin typeface="Calibri" pitchFamily="34" charset="0"/>
              <a:ea typeface="Linux Biolinum" pitchFamily="2" charset="0"/>
              <a:cs typeface="Linux Biolinum" pitchFamily="2" charset="0"/>
            </a:endParaRPr>
          </a:p>
          <a:p>
            <a:pPr algn="ctr"/>
            <a:endParaRPr lang="en-GB" b="0" dirty="0">
              <a:latin typeface="Calibri" pitchFamily="34" charset="0"/>
              <a:ea typeface="Linux Biolinum" pitchFamily="2" charset="0"/>
              <a:cs typeface="Linux Biolinum" pitchFamily="2" charset="0"/>
            </a:endParaRPr>
          </a:p>
        </p:txBody>
      </p:sp>
      <p:sp>
        <p:nvSpPr>
          <p:cNvPr id="5" name="Footer Placeholder 2"/>
          <p:cNvSpPr>
            <a:spLocks noGrp="1"/>
          </p:cNvSpPr>
          <p:nvPr>
            <p:ph type="ftr" sz="quarter" idx="11"/>
          </p:nvPr>
        </p:nvSpPr>
        <p:spPr>
          <a:xfrm>
            <a:off x="3124200" y="6400800"/>
            <a:ext cx="2895600" cy="457200"/>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FFFFFF">
                    <a:lumMod val="50000"/>
                  </a:srgbClr>
                </a:solidFill>
                <a:effectLst/>
                <a:uLnTx/>
                <a:uFillTx/>
                <a:latin typeface="Calibri" pitchFamily="34" charset="0"/>
                <a:ea typeface="+mn-ea"/>
                <a:cs typeface="+mn-cs"/>
              </a:rPr>
              <a:t>Dr.</a:t>
            </a:r>
            <a:r>
              <a:rPr kumimoji="0" lang="en-GB" sz="1200" b="0" i="0" u="none" strike="noStrike" kern="1200" cap="none" spc="0" normalizeH="0" baseline="0" noProof="0" dirty="0">
                <a:ln>
                  <a:noFill/>
                </a:ln>
                <a:solidFill>
                  <a:srgbClr val="FFFFFF">
                    <a:lumMod val="50000"/>
                  </a:srgbClr>
                </a:solidFill>
                <a:effectLst/>
                <a:uLnTx/>
                <a:uFillTx/>
                <a:latin typeface="Calibri" pitchFamily="34" charset="0"/>
                <a:ea typeface="+mn-ea"/>
                <a:cs typeface="+mn-cs"/>
              </a:rPr>
              <a:t> med, </a:t>
            </a:r>
            <a:r>
              <a:rPr kumimoji="0" lang="en-GB" sz="1200" b="0" i="0" u="none" strike="noStrike" kern="1200" cap="none" spc="0" normalizeH="0" baseline="0" noProof="0" dirty="0" err="1">
                <a:ln>
                  <a:noFill/>
                </a:ln>
                <a:solidFill>
                  <a:srgbClr val="FFFFFF">
                    <a:lumMod val="50000"/>
                  </a:srgbClr>
                </a:solidFill>
                <a:effectLst/>
                <a:uLnTx/>
                <a:uFillTx/>
                <a:latin typeface="Calibri" pitchFamily="34" charset="0"/>
                <a:ea typeface="+mn-ea"/>
                <a:cs typeface="+mn-cs"/>
              </a:rPr>
              <a:t>Dr.</a:t>
            </a:r>
            <a:r>
              <a:rPr kumimoji="0" lang="en-GB" sz="1200" b="0" i="0" u="none" strike="noStrike" kern="1200" cap="none" spc="0" normalizeH="0" baseline="0" noProof="0" dirty="0">
                <a:ln>
                  <a:noFill/>
                </a:ln>
                <a:solidFill>
                  <a:srgbClr val="FFFFFF">
                    <a:lumMod val="50000"/>
                  </a:srgbClr>
                </a:solidFill>
                <a:effectLst/>
                <a:uLnTx/>
                <a:uFillTx/>
                <a:latin typeface="Calibri" pitchFamily="34" charset="0"/>
                <a:ea typeface="+mn-ea"/>
                <a:cs typeface="+mn-cs"/>
              </a:rPr>
              <a:t> psychol. Evelin G. Lindner</a:t>
            </a:r>
          </a:p>
        </p:txBody>
      </p:sp>
    </p:spTree>
    <p:extLst>
      <p:ext uri="{BB962C8B-B14F-4D97-AF65-F5344CB8AC3E}">
        <p14:creationId xmlns:p14="http://schemas.microsoft.com/office/powerpoint/2010/main" val="38739054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earth-astronaut.jpg"/>
          <p:cNvPicPr>
            <a:picLocks noChangeAspect="1"/>
          </p:cNvPicPr>
          <p:nvPr/>
        </p:nvPicPr>
        <p:blipFill>
          <a:blip r:embed="rId3" cstate="print"/>
          <a:stretch>
            <a:fillRect/>
          </a:stretch>
        </p:blipFill>
        <p:spPr>
          <a:xfrm>
            <a:off x="1547664" y="-12032"/>
            <a:ext cx="5976664" cy="6870032"/>
          </a:xfrm>
          <a:prstGeom prst="rect">
            <a:avLst/>
          </a:prstGeom>
        </p:spPr>
      </p:pic>
      <p:sp>
        <p:nvSpPr>
          <p:cNvPr id="5" name="TextBox 4">
            <a:extLst>
              <a:ext uri="{FF2B5EF4-FFF2-40B4-BE49-F238E27FC236}">
                <a16:creationId xmlns:a16="http://schemas.microsoft.com/office/drawing/2014/main" id="{297D5592-9CFC-1716-8E7C-70AF18D22D40}"/>
              </a:ext>
            </a:extLst>
          </p:cNvPr>
          <p:cNvSpPr txBox="1"/>
          <p:nvPr/>
        </p:nvSpPr>
        <p:spPr>
          <a:xfrm>
            <a:off x="683568" y="116632"/>
            <a:ext cx="8334672" cy="1077218"/>
          </a:xfrm>
          <a:prstGeom prst="rect">
            <a:avLst/>
          </a:prstGeom>
          <a:noFill/>
        </p:spPr>
        <p:txBody>
          <a:bodyPr wrap="square">
            <a:spAutoFit/>
          </a:bodyPr>
          <a:lstStyle/>
          <a:p>
            <a:pPr algn="ctr"/>
            <a:r>
              <a:rPr lang="fr-FR" sz="3200" dirty="0">
                <a:latin typeface="+mj-lt"/>
                <a:ea typeface="Calibri" panose="020F0502020204030204" pitchFamily="34" charset="0"/>
              </a:rPr>
              <a:t>La </a:t>
            </a:r>
            <a:r>
              <a:rPr lang="fr-FR" sz="3200" dirty="0" err="1">
                <a:latin typeface="+mj-lt"/>
                <a:ea typeface="Calibri" panose="020F0502020204030204" pitchFamily="34" charset="0"/>
              </a:rPr>
              <a:t>co-création</a:t>
            </a:r>
            <a:r>
              <a:rPr lang="fr-FR" sz="3200" dirty="0">
                <a:latin typeface="+mj-lt"/>
                <a:ea typeface="Calibri" panose="020F0502020204030204" pitchFamily="34" charset="0"/>
              </a:rPr>
              <a:t> d’un village mondial décent est à notre portée</a:t>
            </a:r>
            <a:endParaRPr lang="en-US" sz="3200" dirty="0">
              <a:latin typeface="+mj-lt"/>
            </a:endParaRPr>
          </a:p>
        </p:txBody>
      </p:sp>
    </p:spTree>
    <p:extLst>
      <p:ext uri="{BB962C8B-B14F-4D97-AF65-F5344CB8AC3E}">
        <p14:creationId xmlns:p14="http://schemas.microsoft.com/office/powerpoint/2010/main" val="14788452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41" name="Rectangle 25"/>
          <p:cNvSpPr>
            <a:spLocks noChangeArrowheads="1"/>
          </p:cNvSpPr>
          <p:nvPr/>
        </p:nvSpPr>
        <p:spPr bwMode="auto">
          <a:xfrm>
            <a:off x="4144963" y="2587625"/>
            <a:ext cx="4803238" cy="923972"/>
          </a:xfrm>
          <a:prstGeom prst="rect">
            <a:avLst/>
          </a:prstGeom>
          <a:noFill/>
          <a:ln w="9525">
            <a:noFill/>
            <a:miter lim="800000"/>
            <a:headEnd/>
            <a:tailEnd/>
          </a:ln>
          <a:effectLst/>
        </p:spPr>
        <p:txBody>
          <a:bodyPr wrap="none" lIns="92075" tIns="46038" rIns="92075" bIns="46038">
            <a:spAutoFit/>
          </a:bodyPr>
          <a:lstStyle/>
          <a:p>
            <a:pPr>
              <a:defRPr/>
            </a:pPr>
            <a:r>
              <a:rPr lang="en-GB" sz="5400" dirty="0">
                <a:effectLst>
                  <a:outerShdw blurRad="38100" dist="38100" dir="2700000" algn="tl">
                    <a:srgbClr val="000000"/>
                  </a:outerShdw>
                </a:effectLst>
                <a:latin typeface="Calibri" pitchFamily="34" charset="0"/>
              </a:rPr>
              <a:t>Un grand merci!</a:t>
            </a:r>
          </a:p>
        </p:txBody>
      </p:sp>
      <p:pic>
        <p:nvPicPr>
          <p:cNvPr id="384005" name="Picture 5" descr="image0014.gif"/>
          <p:cNvPicPr>
            <a:picLocks noChangeAspect="1"/>
          </p:cNvPicPr>
          <p:nvPr/>
        </p:nvPicPr>
        <p:blipFill>
          <a:blip r:embed="rId3" cstate="print"/>
          <a:srcRect/>
          <a:stretch>
            <a:fillRect/>
          </a:stretch>
        </p:blipFill>
        <p:spPr bwMode="auto">
          <a:xfrm>
            <a:off x="0" y="285750"/>
            <a:ext cx="3286125" cy="3255963"/>
          </a:xfrm>
          <a:prstGeom prst="rect">
            <a:avLst/>
          </a:prstGeom>
          <a:noFill/>
          <a:ln w="9525">
            <a:noFill/>
            <a:miter lim="800000"/>
            <a:headEnd/>
            <a:tailEnd/>
          </a:ln>
        </p:spPr>
      </p:pic>
      <p:sp>
        <p:nvSpPr>
          <p:cNvPr id="444445" name="Rectangle 29"/>
          <p:cNvSpPr>
            <a:spLocks noChangeArrowheads="1"/>
          </p:cNvSpPr>
          <p:nvPr/>
        </p:nvSpPr>
        <p:spPr bwMode="auto">
          <a:xfrm>
            <a:off x="4668948" y="5477681"/>
            <a:ext cx="3935500" cy="462307"/>
          </a:xfrm>
          <a:prstGeom prst="rect">
            <a:avLst/>
          </a:prstGeom>
          <a:noFill/>
          <a:ln w="9525">
            <a:noFill/>
            <a:miter lim="800000"/>
            <a:headEnd/>
            <a:tailEnd/>
          </a:ln>
          <a:effectLst/>
        </p:spPr>
        <p:txBody>
          <a:bodyPr wrap="none" lIns="92075" tIns="46038" rIns="92075" bIns="46038">
            <a:spAutoFit/>
          </a:bodyPr>
          <a:lstStyle/>
          <a:p>
            <a:pPr algn="r">
              <a:defRPr/>
            </a:pPr>
            <a:r>
              <a:rPr lang="en-GB" sz="2400" dirty="0">
                <a:effectLst>
                  <a:outerShdw blurRad="38100" dist="38100" dir="2700000" algn="tl">
                    <a:srgbClr val="000000"/>
                  </a:outerShdw>
                </a:effectLst>
                <a:latin typeface="Calibri" pitchFamily="34" charset="0"/>
              </a:rPr>
              <a:t>e.g.lindner@psykologi.uio.no</a:t>
            </a:r>
          </a:p>
        </p:txBody>
      </p:sp>
    </p:spTree>
    <p:extLst>
      <p:ext uri="{BB962C8B-B14F-4D97-AF65-F5344CB8AC3E}">
        <p14:creationId xmlns:p14="http://schemas.microsoft.com/office/powerpoint/2010/main" val="39659148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44441"/>
                                        </p:tgtEl>
                                        <p:attrNameLst>
                                          <p:attrName>style.visibility</p:attrName>
                                        </p:attrNameLst>
                                      </p:cBhvr>
                                      <p:to>
                                        <p:strVal val="visible"/>
                                      </p:to>
                                    </p:set>
                                    <p:animEffect transition="in" filter="box(out)">
                                      <p:cBhvr>
                                        <p:cTn id="7" dur="500"/>
                                        <p:tgtEl>
                                          <p:spTgt spid="444441"/>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444445"/>
                                        </p:tgtEl>
                                        <p:attrNameLst>
                                          <p:attrName>style.visibility</p:attrName>
                                        </p:attrNameLst>
                                      </p:cBhvr>
                                      <p:to>
                                        <p:strVal val="visible"/>
                                      </p:to>
                                    </p:set>
                                    <p:animEffect transition="in" filter="box(out)">
                                      <p:cBhvr>
                                        <p:cTn id="11" dur="500"/>
                                        <p:tgtEl>
                                          <p:spTgt spid="444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41" grpId="0" autoUpdateAnimBg="0"/>
      <p:bldP spid="44444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5410" name="Rectangle 2"/>
          <p:cNvSpPr>
            <a:spLocks noGrp="1" noChangeArrowheads="1"/>
          </p:cNvSpPr>
          <p:nvPr>
            <p:ph type="ctrTitle"/>
          </p:nvPr>
        </p:nvSpPr>
        <p:spPr>
          <a:xfrm>
            <a:off x="-13320" y="4581128"/>
            <a:ext cx="9144000" cy="1143000"/>
          </a:xfrm>
        </p:spPr>
        <p:txBody>
          <a:bodyPr/>
          <a:lstStyle/>
          <a:p>
            <a:pPr algn="ctr">
              <a:defRPr/>
            </a:pPr>
            <a:r>
              <a:rPr lang="en-GB" altLang="zh-CN" sz="3600" b="1" dirty="0">
                <a:solidFill>
                  <a:srgbClr val="FFFFFF"/>
                </a:solidFill>
                <a:effectLst>
                  <a:outerShdw blurRad="38100" dist="38100" dir="2700000" algn="tl">
                    <a:srgbClr val="000000"/>
                  </a:outerShdw>
                </a:effectLst>
                <a:ea typeface="SimSun" pitchFamily="2" charset="-122"/>
                <a:cs typeface="Times New Roman" pitchFamily="18" charset="0"/>
              </a:rPr>
              <a:t>World Dignity University</a:t>
            </a:r>
            <a:br>
              <a:rPr lang="en-GB" altLang="zh-CN" sz="3600" b="1" dirty="0">
                <a:solidFill>
                  <a:srgbClr val="FFFFFF"/>
                </a:solidFill>
                <a:effectLst>
                  <a:outerShdw blurRad="38100" dist="38100" dir="2700000" algn="tl">
                    <a:srgbClr val="000000"/>
                  </a:outerShdw>
                </a:effectLst>
                <a:ea typeface="SimSun" pitchFamily="2" charset="-122"/>
                <a:cs typeface="Times New Roman" pitchFamily="18" charset="0"/>
              </a:rPr>
            </a:br>
            <a:r>
              <a:rPr lang="fr-FR" altLang="zh-CN" sz="3600" b="1" dirty="0">
                <a:solidFill>
                  <a:srgbClr val="FFFFFF"/>
                </a:solidFill>
                <a:effectLst>
                  <a:outerShdw blurRad="38100" dist="38100" dir="2700000" algn="tl">
                    <a:srgbClr val="000000"/>
                  </a:outerShdw>
                </a:effectLst>
                <a:ea typeface="SimSun" pitchFamily="2" charset="-122"/>
                <a:cs typeface="Times New Roman" pitchFamily="18" charset="0"/>
              </a:rPr>
              <a:t>Université mondiale de la dignité</a:t>
            </a:r>
            <a:br>
              <a:rPr lang="en-GB" altLang="zh-CN" sz="3600" b="1" dirty="0">
                <a:solidFill>
                  <a:srgbClr val="FFFFFF"/>
                </a:solidFill>
                <a:effectLst>
                  <a:outerShdw blurRad="38100" dist="38100" dir="2700000" algn="tl">
                    <a:srgbClr val="000000"/>
                  </a:outerShdw>
                </a:effectLst>
                <a:ea typeface="SimSun" pitchFamily="2" charset="-122"/>
                <a:cs typeface="Times New Roman" pitchFamily="18" charset="0"/>
              </a:rPr>
            </a:br>
            <a:r>
              <a:rPr lang="fr-FR" altLang="zh-CN" sz="2000" b="1" dirty="0">
                <a:solidFill>
                  <a:srgbClr val="FFFFFF"/>
                </a:solidFill>
                <a:effectLst>
                  <a:outerShdw blurRad="38100" dist="38100" dir="2700000" algn="tl">
                    <a:srgbClr val="000000"/>
                  </a:outerShdw>
                </a:effectLst>
                <a:ea typeface="SimSun" pitchFamily="2" charset="-122"/>
                <a:cs typeface="Times New Roman" pitchFamily="18" charset="0"/>
              </a:rPr>
              <a:t>une initiative à but non lucratif</a:t>
            </a:r>
            <a:br>
              <a:rPr lang="en-GB" altLang="zh-CN" sz="2000" b="1" dirty="0">
                <a:solidFill>
                  <a:srgbClr val="FFFFFF"/>
                </a:solidFill>
                <a:effectLst>
                  <a:outerShdw blurRad="38100" dist="38100" dir="2700000" algn="tl">
                    <a:srgbClr val="000000"/>
                  </a:outerShdw>
                </a:effectLst>
                <a:ea typeface="SimSun" pitchFamily="2" charset="-122"/>
                <a:cs typeface="Times New Roman" pitchFamily="18" charset="0"/>
              </a:rPr>
            </a:br>
            <a:r>
              <a:rPr lang="en-GB" altLang="zh-CN" sz="2000" b="1" dirty="0">
                <a:solidFill>
                  <a:srgbClr val="FFFFFF"/>
                </a:solidFill>
                <a:effectLst>
                  <a:outerShdw blurRad="38100" dist="38100" dir="2700000" algn="tl">
                    <a:srgbClr val="000000"/>
                  </a:outerShdw>
                </a:effectLst>
                <a:ea typeface="SimSun" pitchFamily="2" charset="-122"/>
                <a:cs typeface="Times New Roman" pitchFamily="18" charset="0"/>
              </a:rPr>
              <a:t>(</a:t>
            </a:r>
            <a:r>
              <a:rPr lang="en-GB" sz="2000" b="1" dirty="0">
                <a:solidFill>
                  <a:srgbClr val="FFFFFF"/>
                </a:solidFill>
                <a:effectLst>
                  <a:outerShdw blurRad="38100" dist="38100" dir="2700000" algn="tl">
                    <a:srgbClr val="000000"/>
                  </a:outerShdw>
                </a:effectLst>
                <a:ea typeface="SimSun" pitchFamily="2" charset="-122"/>
                <a:cs typeface="Times New Roman" pitchFamily="18" charset="0"/>
              </a:rPr>
              <a:t>www.worlddignityuniversity.org</a:t>
            </a:r>
            <a:r>
              <a:rPr lang="en-GB" altLang="zh-CN" sz="2000" b="1" dirty="0">
                <a:solidFill>
                  <a:srgbClr val="FFFFFF"/>
                </a:solidFill>
                <a:effectLst>
                  <a:outerShdw blurRad="38100" dist="38100" dir="2700000" algn="tl">
                    <a:srgbClr val="000000"/>
                  </a:outerShdw>
                </a:effectLst>
                <a:ea typeface="SimSun" pitchFamily="2" charset="-122"/>
                <a:cs typeface="Times New Roman" pitchFamily="18" charset="0"/>
              </a:rPr>
              <a:t>)</a:t>
            </a:r>
            <a:br>
              <a:rPr lang="en-GB" altLang="zh-CN" sz="2000" b="1" dirty="0">
                <a:solidFill>
                  <a:srgbClr val="FFFFFF"/>
                </a:solidFill>
                <a:effectLst>
                  <a:outerShdw blurRad="38100" dist="38100" dir="2700000" algn="tl">
                    <a:srgbClr val="000000"/>
                  </a:outerShdw>
                </a:effectLst>
                <a:ea typeface="SimSun" pitchFamily="2" charset="-122"/>
                <a:cs typeface="Times New Roman" pitchFamily="18" charset="0"/>
              </a:rPr>
            </a:br>
            <a:r>
              <a:rPr lang="en-GB" altLang="zh-CN" sz="1100" b="1" dirty="0">
                <a:solidFill>
                  <a:srgbClr val="FFFFFF"/>
                </a:solidFill>
                <a:effectLst>
                  <a:outerShdw blurRad="38100" dist="38100" dir="2700000" algn="tl">
                    <a:srgbClr val="000000"/>
                  </a:outerShdw>
                </a:effectLst>
                <a:ea typeface="SimSun" pitchFamily="2" charset="-122"/>
                <a:cs typeface="Times New Roman" pitchFamily="18" charset="0"/>
              </a:rPr>
              <a:t>.</a:t>
            </a:r>
            <a:br>
              <a:rPr lang="en-GB" altLang="zh-CN" sz="2000" b="1" dirty="0">
                <a:solidFill>
                  <a:srgbClr val="FFFFFF"/>
                </a:solidFill>
                <a:effectLst>
                  <a:outerShdw blurRad="38100" dist="38100" dir="2700000" algn="tl">
                    <a:srgbClr val="000000"/>
                  </a:outerShdw>
                </a:effectLst>
                <a:ea typeface="SimSun" pitchFamily="2" charset="-122"/>
                <a:cs typeface="Times New Roman" pitchFamily="18" charset="0"/>
              </a:rPr>
            </a:br>
            <a:r>
              <a:rPr lang="en-GB" altLang="zh-CN" sz="2000" b="1" dirty="0">
                <a:solidFill>
                  <a:srgbClr val="FFFFFF"/>
                </a:solidFill>
                <a:effectLst>
                  <a:outerShdw blurRad="38100" dist="38100" dir="2700000" algn="tl">
                    <a:srgbClr val="000000"/>
                  </a:outerShdw>
                </a:effectLst>
                <a:ea typeface="SimSun" pitchFamily="2" charset="-122"/>
                <a:cs typeface="Times New Roman" pitchFamily="18" charset="0"/>
              </a:rPr>
              <a:t> Universitas </a:t>
            </a:r>
            <a:r>
              <a:rPr lang="en-GB" altLang="zh-CN" sz="2000" b="1" dirty="0" err="1">
                <a:solidFill>
                  <a:srgbClr val="FFFFFF"/>
                </a:solidFill>
                <a:effectLst>
                  <a:outerShdw blurRad="38100" dist="38100" dir="2700000" algn="tl">
                    <a:srgbClr val="000000"/>
                  </a:outerShdw>
                </a:effectLst>
                <a:ea typeface="SimSun" pitchFamily="2" charset="-122"/>
                <a:cs typeface="Times New Roman" pitchFamily="18" charset="0"/>
              </a:rPr>
              <a:t>scholarium</a:t>
            </a:r>
            <a:r>
              <a:rPr lang="en-GB" altLang="zh-CN" sz="2000" b="1" dirty="0">
                <a:solidFill>
                  <a:srgbClr val="FFFFFF"/>
                </a:solidFill>
                <a:effectLst>
                  <a:outerShdw blurRad="38100" dist="38100" dir="2700000" algn="tl">
                    <a:srgbClr val="000000"/>
                  </a:outerShdw>
                </a:effectLst>
                <a:ea typeface="SimSun" pitchFamily="2" charset="-122"/>
                <a:cs typeface="Times New Roman" pitchFamily="18" charset="0"/>
              </a:rPr>
              <a:t>: </a:t>
            </a:r>
            <a:r>
              <a:rPr lang="en-GB" altLang="zh-CN" sz="2000" b="1" dirty="0" err="1">
                <a:solidFill>
                  <a:srgbClr val="FFFFFF"/>
                </a:solidFill>
                <a:effectLst>
                  <a:outerShdw blurRad="38100" dist="38100" dir="2700000" algn="tl">
                    <a:srgbClr val="000000"/>
                  </a:outerShdw>
                </a:effectLst>
                <a:ea typeface="SimSun" pitchFamily="2" charset="-122"/>
                <a:cs typeface="Times New Roman" pitchFamily="18" charset="0"/>
              </a:rPr>
              <a:t>une</a:t>
            </a:r>
            <a:r>
              <a:rPr lang="en-GB" altLang="zh-CN" sz="2000" b="1" dirty="0">
                <a:solidFill>
                  <a:srgbClr val="FFFFFF"/>
                </a:solidFill>
                <a:effectLst>
                  <a:outerShdw blurRad="38100" dist="38100" dir="2700000" algn="tl">
                    <a:srgbClr val="000000"/>
                  </a:outerShdw>
                </a:effectLst>
                <a:ea typeface="SimSun" pitchFamily="2" charset="-122"/>
                <a:cs typeface="Times New Roman" pitchFamily="18" charset="0"/>
              </a:rPr>
              <a:t> </a:t>
            </a:r>
            <a:r>
              <a:rPr lang="en-GB" altLang="zh-CN" sz="2000" b="1" dirty="0" err="1">
                <a:solidFill>
                  <a:srgbClr val="FFFFFF"/>
                </a:solidFill>
                <a:effectLst>
                  <a:outerShdw blurRad="38100" dist="38100" dir="2700000" algn="tl">
                    <a:srgbClr val="000000"/>
                  </a:outerShdw>
                </a:effectLst>
                <a:ea typeface="SimSun" pitchFamily="2" charset="-122"/>
                <a:cs typeface="Times New Roman" pitchFamily="18" charset="0"/>
              </a:rPr>
              <a:t>communauté</a:t>
            </a:r>
            <a:r>
              <a:rPr lang="en-GB" altLang="zh-CN" sz="2000" b="1" dirty="0">
                <a:solidFill>
                  <a:srgbClr val="FFFFFF"/>
                </a:solidFill>
                <a:effectLst>
                  <a:outerShdw blurRad="38100" dist="38100" dir="2700000" algn="tl">
                    <a:srgbClr val="000000"/>
                  </a:outerShdw>
                </a:effectLst>
                <a:ea typeface="SimSun" pitchFamily="2" charset="-122"/>
                <a:cs typeface="Times New Roman" pitchFamily="18" charset="0"/>
              </a:rPr>
              <a:t> de savants</a:t>
            </a:r>
            <a:br>
              <a:rPr lang="en-GB" altLang="zh-CN" sz="2000" b="1" dirty="0">
                <a:solidFill>
                  <a:srgbClr val="FFFFFF"/>
                </a:solidFill>
                <a:effectLst>
                  <a:outerShdw blurRad="38100" dist="38100" dir="2700000" algn="tl">
                    <a:srgbClr val="000000"/>
                  </a:outerShdw>
                </a:effectLst>
                <a:ea typeface="SimSun" pitchFamily="2" charset="-122"/>
                <a:cs typeface="Times New Roman" pitchFamily="18" charset="0"/>
              </a:rPr>
            </a:br>
            <a:r>
              <a:rPr lang="en-GB" altLang="zh-CN" sz="1200" b="1" dirty="0">
                <a:solidFill>
                  <a:srgbClr val="FFFFFF"/>
                </a:solidFill>
                <a:effectLst>
                  <a:outerShdw blurRad="38100" dist="38100" dir="2700000" algn="tl">
                    <a:srgbClr val="000000"/>
                  </a:outerShdw>
                </a:effectLst>
                <a:ea typeface="SimSun" pitchFamily="2" charset="-122"/>
                <a:cs typeface="Times New Roman" pitchFamily="18" charset="0"/>
              </a:rPr>
              <a:t>.</a:t>
            </a:r>
            <a:br>
              <a:rPr lang="en-GB" altLang="zh-CN" sz="2000" b="1" dirty="0">
                <a:solidFill>
                  <a:srgbClr val="FFFFFF"/>
                </a:solidFill>
                <a:effectLst>
                  <a:outerShdw blurRad="38100" dist="38100" dir="2700000" algn="tl">
                    <a:srgbClr val="000000"/>
                  </a:outerShdw>
                </a:effectLst>
                <a:ea typeface="SimSun" pitchFamily="2" charset="-122"/>
                <a:cs typeface="Times New Roman" pitchFamily="18" charset="0"/>
              </a:rPr>
            </a:br>
            <a:r>
              <a:rPr lang="fr-FR" altLang="zh-CN" sz="2000" b="1" dirty="0">
                <a:solidFill>
                  <a:srgbClr val="FFFFFF"/>
                </a:solidFill>
                <a:effectLst>
                  <a:outerShdw blurRad="38100" dist="38100" dir="2700000" algn="tl">
                    <a:srgbClr val="000000"/>
                  </a:outerShdw>
                </a:effectLst>
                <a:ea typeface="SimSun" pitchFamily="2" charset="-122"/>
                <a:cs typeface="Times New Roman" pitchFamily="18" charset="0"/>
              </a:rPr>
              <a:t>L’initiative World Dignity University est une invitation à VOUS aider à former une communauté mondiale d’apprenants en éducation pour qui la dignité est centrale</a:t>
            </a:r>
            <a:br>
              <a:rPr lang="en-GB" altLang="zh-CN" sz="2000" b="1" dirty="0">
                <a:solidFill>
                  <a:srgbClr val="FFFFFF"/>
                </a:solidFill>
                <a:effectLst>
                  <a:outerShdw blurRad="38100" dist="38100" dir="2700000" algn="tl">
                    <a:srgbClr val="000000"/>
                  </a:outerShdw>
                </a:effectLst>
                <a:ea typeface="SimSun" pitchFamily="2" charset="-122"/>
                <a:cs typeface="Times New Roman" pitchFamily="18" charset="0"/>
              </a:rPr>
            </a:br>
            <a:endParaRPr lang="en-GB" sz="2400" b="1" dirty="0">
              <a:solidFill>
                <a:srgbClr val="FFFFFF"/>
              </a:solidFill>
              <a:effectLst>
                <a:outerShdw blurRad="38100" dist="38100" dir="2700000" algn="tl">
                  <a:srgbClr val="000000"/>
                </a:outerShdw>
              </a:effectLst>
              <a:ea typeface="SimSun" pitchFamily="2" charset="-122"/>
              <a:cs typeface="Times New Roman" pitchFamily="18" charset="0"/>
            </a:endParaRPr>
          </a:p>
        </p:txBody>
      </p:sp>
      <p:pic>
        <p:nvPicPr>
          <p:cNvPr id="4" name="Picture 3" descr="WDU_logo.jpg"/>
          <p:cNvPicPr>
            <a:picLocks noChangeAspect="1"/>
          </p:cNvPicPr>
          <p:nvPr/>
        </p:nvPicPr>
        <p:blipFill>
          <a:blip r:embed="rId3" cstate="print"/>
          <a:stretch>
            <a:fillRect/>
          </a:stretch>
        </p:blipFill>
        <p:spPr>
          <a:xfrm>
            <a:off x="3491880" y="659904"/>
            <a:ext cx="2133600" cy="1905000"/>
          </a:xfrm>
          <a:prstGeom prst="rect">
            <a:avLst/>
          </a:prstGeom>
        </p:spPr>
      </p:pic>
    </p:spTree>
    <p:extLst>
      <p:ext uri="{BB962C8B-B14F-4D97-AF65-F5344CB8AC3E}">
        <p14:creationId xmlns:p14="http://schemas.microsoft.com/office/powerpoint/2010/main" val="29490274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9989" name="Rectangle 5"/>
          <p:cNvSpPr>
            <a:spLocks noChangeArrowheads="1"/>
          </p:cNvSpPr>
          <p:nvPr/>
        </p:nvSpPr>
        <p:spPr bwMode="auto">
          <a:xfrm>
            <a:off x="611560" y="4437112"/>
            <a:ext cx="7772400" cy="1143000"/>
          </a:xfrm>
          <a:prstGeom prst="rect">
            <a:avLst/>
          </a:prstGeom>
          <a:noFill/>
          <a:ln w="9525">
            <a:noFill/>
            <a:miter lim="800000"/>
            <a:headEnd/>
            <a:tailEnd/>
          </a:ln>
          <a:effectLst/>
        </p:spPr>
        <p:txBody>
          <a:bodyPr lIns="92075" tIns="46038" rIns="92075" bIns="46038" anchor="ctr"/>
          <a:lstStyle/>
          <a:p>
            <a:pPr algn="ctr">
              <a:defRPr/>
            </a:pPr>
            <a:r>
              <a:rPr lang="fr-FR" sz="4800" dirty="0">
                <a:solidFill>
                  <a:srgbClr val="FFFFFF"/>
                </a:solidFill>
                <a:effectLst>
                  <a:outerShdw blurRad="38100" dist="38100" dir="2700000" algn="tl">
                    <a:srgbClr val="000000"/>
                  </a:outerShdw>
                </a:effectLst>
                <a:latin typeface="Calibri" pitchFamily="34" charset="0"/>
              </a:rPr>
              <a:t>Une communauté mondiale de dignité</a:t>
            </a:r>
            <a:endParaRPr lang="en-GB" sz="2000" dirty="0">
              <a:solidFill>
                <a:srgbClr val="FFFFFF"/>
              </a:solidFill>
              <a:effectLst>
                <a:outerShdw blurRad="38100" dist="38100" dir="2700000" algn="tl">
                  <a:srgbClr val="000000"/>
                </a:outerShdw>
              </a:effectLst>
              <a:latin typeface="Calibri" pitchFamily="34" charset="0"/>
            </a:endParaRPr>
          </a:p>
        </p:txBody>
      </p:sp>
    </p:spTree>
    <p:extLst>
      <p:ext uri="{BB962C8B-B14F-4D97-AF65-F5344CB8AC3E}">
        <p14:creationId xmlns:p14="http://schemas.microsoft.com/office/powerpoint/2010/main" val="1817605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15"/>
          <p:cNvPicPr>
            <a:picLocks noChangeAspect="1" noChangeArrowheads="1"/>
          </p:cNvPicPr>
          <p:nvPr/>
        </p:nvPicPr>
        <p:blipFill>
          <a:blip r:embed="rId3" cstate="print"/>
          <a:srcRect/>
          <a:stretch>
            <a:fillRect/>
          </a:stretch>
        </p:blipFill>
        <p:spPr bwMode="auto">
          <a:xfrm>
            <a:off x="-573088" y="0"/>
            <a:ext cx="9753600" cy="6858000"/>
          </a:xfrm>
          <a:prstGeom prst="rect">
            <a:avLst/>
          </a:prstGeom>
          <a:noFill/>
          <a:ln w="9525">
            <a:noFill/>
            <a:miter lim="800000"/>
            <a:headEnd/>
            <a:tailEnd/>
          </a:ln>
        </p:spPr>
      </p:pic>
      <p:grpSp>
        <p:nvGrpSpPr>
          <p:cNvPr id="4" name="Group 125"/>
          <p:cNvGrpSpPr>
            <a:grpSpLocks/>
          </p:cNvGrpSpPr>
          <p:nvPr/>
        </p:nvGrpSpPr>
        <p:grpSpPr bwMode="auto">
          <a:xfrm>
            <a:off x="680020" y="0"/>
            <a:ext cx="6219826" cy="6858000"/>
            <a:chOff x="480" y="0"/>
            <a:chExt cx="3918" cy="4320"/>
          </a:xfrm>
        </p:grpSpPr>
        <p:grpSp>
          <p:nvGrpSpPr>
            <p:cNvPr id="5" name="Group 123"/>
            <p:cNvGrpSpPr>
              <a:grpSpLocks/>
            </p:cNvGrpSpPr>
            <p:nvPr/>
          </p:nvGrpSpPr>
          <p:grpSpPr bwMode="auto">
            <a:xfrm>
              <a:off x="480" y="0"/>
              <a:ext cx="3918" cy="4320"/>
              <a:chOff x="480" y="0"/>
              <a:chExt cx="3918" cy="4320"/>
            </a:xfrm>
          </p:grpSpPr>
          <p:pic>
            <p:nvPicPr>
              <p:cNvPr id="23563" name="Picture 111" descr="TN_kazuko_tanaka.jpg                                           001F0661Macintosh HD                   BBA79819:"/>
              <p:cNvPicPr>
                <a:picLocks noChangeAspect="1" noChangeArrowheads="1"/>
              </p:cNvPicPr>
              <p:nvPr/>
            </p:nvPicPr>
            <p:blipFill>
              <a:blip r:embed="rId4" cstate="print"/>
              <a:srcRect/>
              <a:stretch>
                <a:fillRect/>
              </a:stretch>
            </p:blipFill>
            <p:spPr bwMode="auto">
              <a:xfrm>
                <a:off x="1248" y="816"/>
                <a:ext cx="394" cy="576"/>
              </a:xfrm>
              <a:prstGeom prst="rect">
                <a:avLst/>
              </a:prstGeom>
              <a:noFill/>
              <a:ln w="9525">
                <a:noFill/>
                <a:miter lim="800000"/>
                <a:headEnd/>
                <a:tailEnd/>
              </a:ln>
            </p:spPr>
          </p:pic>
          <p:grpSp>
            <p:nvGrpSpPr>
              <p:cNvPr id="6" name="Group 122"/>
              <p:cNvGrpSpPr>
                <a:grpSpLocks/>
              </p:cNvGrpSpPr>
              <p:nvPr/>
            </p:nvGrpSpPr>
            <p:grpSpPr bwMode="auto">
              <a:xfrm>
                <a:off x="480" y="0"/>
                <a:ext cx="3918" cy="4320"/>
                <a:chOff x="480" y="0"/>
                <a:chExt cx="3918" cy="4320"/>
              </a:xfrm>
            </p:grpSpPr>
            <p:pic>
              <p:nvPicPr>
                <p:cNvPr id="23565" name="Picture 41"/>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01" y="858"/>
                  <a:ext cx="461" cy="576"/>
                </a:xfrm>
                <a:prstGeom prst="rect">
                  <a:avLst/>
                </a:prstGeom>
                <a:noFill/>
                <a:ln w="9525">
                  <a:noFill/>
                  <a:miter lim="800000"/>
                  <a:headEnd/>
                  <a:tailEnd/>
                </a:ln>
              </p:spPr>
            </p:pic>
            <p:grpSp>
              <p:nvGrpSpPr>
                <p:cNvPr id="7" name="Group 120"/>
                <p:cNvGrpSpPr>
                  <a:grpSpLocks/>
                </p:cNvGrpSpPr>
                <p:nvPr/>
              </p:nvGrpSpPr>
              <p:grpSpPr bwMode="auto">
                <a:xfrm>
                  <a:off x="480" y="0"/>
                  <a:ext cx="3918" cy="4320"/>
                  <a:chOff x="480" y="0"/>
                  <a:chExt cx="3918" cy="4320"/>
                </a:xfrm>
              </p:grpSpPr>
              <p:pic>
                <p:nvPicPr>
                  <p:cNvPr id="23567" name="Picture 37" descr="rebecca_klein.jpg                                              001F0662Macintosh HD                   BBA79819:"/>
                  <p:cNvPicPr>
                    <a:picLocks noChangeAspect="1" noChangeArrowheads="1"/>
                  </p:cNvPicPr>
                  <p:nvPr/>
                </p:nvPicPr>
                <p:blipFill>
                  <a:blip r:embed="rId6" cstate="print"/>
                  <a:srcRect/>
                  <a:stretch>
                    <a:fillRect/>
                  </a:stretch>
                </p:blipFill>
                <p:spPr bwMode="auto">
                  <a:xfrm>
                    <a:off x="1536" y="240"/>
                    <a:ext cx="491" cy="677"/>
                  </a:xfrm>
                  <a:prstGeom prst="rect">
                    <a:avLst/>
                  </a:prstGeom>
                  <a:noFill/>
                  <a:ln w="9525">
                    <a:noFill/>
                    <a:miter lim="800000"/>
                    <a:headEnd/>
                    <a:tailEnd/>
                  </a:ln>
                </p:spPr>
              </p:pic>
              <p:pic>
                <p:nvPicPr>
                  <p:cNvPr id="23568" name="Picture 38" descr="&#10;Judit1.jpg                                                     001F0662Macintosh HD                   BBA79819:"/>
                  <p:cNvPicPr>
                    <a:picLocks noChangeAspect="1" noChangeArrowheads="1"/>
                  </p:cNvPicPr>
                  <p:nvPr/>
                </p:nvPicPr>
                <p:blipFill>
                  <a:blip r:embed="rId7" cstate="print"/>
                  <a:srcRect/>
                  <a:stretch>
                    <a:fillRect/>
                  </a:stretch>
                </p:blipFill>
                <p:spPr bwMode="auto">
                  <a:xfrm>
                    <a:off x="576" y="1579"/>
                    <a:ext cx="455" cy="581"/>
                  </a:xfrm>
                  <a:prstGeom prst="rect">
                    <a:avLst/>
                  </a:prstGeom>
                  <a:noFill/>
                  <a:ln w="9525">
                    <a:noFill/>
                    <a:miter lim="800000"/>
                    <a:headEnd/>
                    <a:tailEnd/>
                  </a:ln>
                </p:spPr>
              </p:pic>
              <p:pic>
                <p:nvPicPr>
                  <p:cNvPr id="23569" name="Picture 40" descr="TN_brian_ward.jpg                                              001F0662Macintosh HD                   BBA79819:"/>
                  <p:cNvPicPr>
                    <a:picLocks noChangeAspect="1" noChangeArrowheads="1"/>
                  </p:cNvPicPr>
                  <p:nvPr/>
                </p:nvPicPr>
                <p:blipFill>
                  <a:blip r:embed="rId8" cstate="print"/>
                  <a:srcRect/>
                  <a:stretch>
                    <a:fillRect/>
                  </a:stretch>
                </p:blipFill>
                <p:spPr bwMode="auto">
                  <a:xfrm>
                    <a:off x="955" y="1872"/>
                    <a:ext cx="473" cy="711"/>
                  </a:xfrm>
                  <a:prstGeom prst="rect">
                    <a:avLst/>
                  </a:prstGeom>
                  <a:noFill/>
                  <a:ln w="9525">
                    <a:noFill/>
                    <a:miter lim="800000"/>
                    <a:headEnd/>
                    <a:tailEnd/>
                  </a:ln>
                </p:spPr>
              </p:pic>
              <p:pic>
                <p:nvPicPr>
                  <p:cNvPr id="23570" name="Picture 46" descr="kjell_skyllstad.jpg                                            001F0661Macintosh HD                   BBA79819:"/>
                  <p:cNvPicPr>
                    <a:picLocks noChangeAspect="1" noChangeArrowheads="1"/>
                  </p:cNvPicPr>
                  <p:nvPr/>
                </p:nvPicPr>
                <p:blipFill>
                  <a:blip r:embed="rId9" cstate="print"/>
                  <a:srcRect/>
                  <a:stretch>
                    <a:fillRect/>
                  </a:stretch>
                </p:blipFill>
                <p:spPr bwMode="auto">
                  <a:xfrm>
                    <a:off x="2295" y="672"/>
                    <a:ext cx="489" cy="720"/>
                  </a:xfrm>
                  <a:prstGeom prst="rect">
                    <a:avLst/>
                  </a:prstGeom>
                  <a:noFill/>
                  <a:ln w="9525">
                    <a:noFill/>
                    <a:miter lim="800000"/>
                    <a:headEnd/>
                    <a:tailEnd/>
                  </a:ln>
                </p:spPr>
              </p:pic>
              <p:pic>
                <p:nvPicPr>
                  <p:cNvPr id="23571" name="Picture 48" descr="TN_andrea_bartoli.jpg                                          001F0661Macintosh HD                   BBA79819:"/>
                  <p:cNvPicPr>
                    <a:picLocks noChangeAspect="1" noChangeArrowheads="1"/>
                  </p:cNvPicPr>
                  <p:nvPr/>
                </p:nvPicPr>
                <p:blipFill>
                  <a:blip r:embed="rId10" cstate="print"/>
                  <a:srcRect/>
                  <a:stretch>
                    <a:fillRect/>
                  </a:stretch>
                </p:blipFill>
                <p:spPr bwMode="auto">
                  <a:xfrm>
                    <a:off x="480" y="240"/>
                    <a:ext cx="457" cy="564"/>
                  </a:xfrm>
                  <a:prstGeom prst="rect">
                    <a:avLst/>
                  </a:prstGeom>
                  <a:noFill/>
                  <a:ln w="9525">
                    <a:noFill/>
                    <a:miter lim="800000"/>
                    <a:headEnd/>
                    <a:tailEnd/>
                  </a:ln>
                </p:spPr>
              </p:pic>
              <p:pic>
                <p:nvPicPr>
                  <p:cNvPr id="23572" name="Picture 56" descr="TN_francisco_gomes.jpg                                         001F0661Macintosh HD                   BBA79819:"/>
                  <p:cNvPicPr>
                    <a:picLocks noChangeAspect="1" noChangeArrowheads="1"/>
                  </p:cNvPicPr>
                  <p:nvPr/>
                </p:nvPicPr>
                <p:blipFill>
                  <a:blip r:embed="rId11" cstate="print"/>
                  <a:srcRect/>
                  <a:stretch>
                    <a:fillRect/>
                  </a:stretch>
                </p:blipFill>
                <p:spPr bwMode="auto">
                  <a:xfrm>
                    <a:off x="3587" y="2861"/>
                    <a:ext cx="644" cy="785"/>
                  </a:xfrm>
                  <a:prstGeom prst="rect">
                    <a:avLst/>
                  </a:prstGeom>
                  <a:noFill/>
                  <a:ln w="9525">
                    <a:noFill/>
                    <a:miter lim="800000"/>
                    <a:headEnd/>
                    <a:tailEnd/>
                  </a:ln>
                </p:spPr>
              </p:pic>
              <p:pic>
                <p:nvPicPr>
                  <p:cNvPr id="23573" name="Picture 60" descr="TN_hroar_klempe.jpg                                            001F0661Macintosh HD                   BBA79819:"/>
                  <p:cNvPicPr>
                    <a:picLocks noChangeAspect="1" noChangeArrowheads="1"/>
                  </p:cNvPicPr>
                  <p:nvPr/>
                </p:nvPicPr>
                <p:blipFill>
                  <a:blip r:embed="rId12" cstate="print"/>
                  <a:srcRect/>
                  <a:stretch>
                    <a:fillRect/>
                  </a:stretch>
                </p:blipFill>
                <p:spPr bwMode="auto">
                  <a:xfrm>
                    <a:off x="3931" y="1365"/>
                    <a:ext cx="467" cy="599"/>
                  </a:xfrm>
                  <a:prstGeom prst="rect">
                    <a:avLst/>
                  </a:prstGeom>
                  <a:noFill/>
                  <a:ln w="9525">
                    <a:noFill/>
                    <a:miter lim="800000"/>
                    <a:headEnd/>
                    <a:tailEnd/>
                  </a:ln>
                </p:spPr>
              </p:pic>
              <p:pic>
                <p:nvPicPr>
                  <p:cNvPr id="23574" name="Picture 71" descr="TN_peter_coleman.jpg                                           001F0661Macintosh HD                   BBA79819:"/>
                  <p:cNvPicPr>
                    <a:picLocks noChangeAspect="1" noChangeArrowheads="1"/>
                  </p:cNvPicPr>
                  <p:nvPr/>
                </p:nvPicPr>
                <p:blipFill>
                  <a:blip r:embed="rId13" cstate="print"/>
                  <a:srcRect/>
                  <a:stretch>
                    <a:fillRect/>
                  </a:stretch>
                </p:blipFill>
                <p:spPr bwMode="auto">
                  <a:xfrm>
                    <a:off x="1152" y="192"/>
                    <a:ext cx="457" cy="564"/>
                  </a:xfrm>
                  <a:prstGeom prst="rect">
                    <a:avLst/>
                  </a:prstGeom>
                  <a:noFill/>
                  <a:ln w="9525">
                    <a:noFill/>
                    <a:miter lim="800000"/>
                    <a:headEnd/>
                    <a:tailEnd/>
                  </a:ln>
                </p:spPr>
              </p:pic>
              <p:pic>
                <p:nvPicPr>
                  <p:cNvPr id="23575" name="Picture 73"/>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1299" y="2225"/>
                    <a:ext cx="537" cy="706"/>
                  </a:xfrm>
                  <a:prstGeom prst="rect">
                    <a:avLst/>
                  </a:prstGeom>
                  <a:noFill/>
                  <a:ln w="9525">
                    <a:noFill/>
                    <a:miter lim="800000"/>
                    <a:headEnd/>
                    <a:tailEnd/>
                  </a:ln>
                </p:spPr>
              </p:pic>
              <p:pic>
                <p:nvPicPr>
                  <p:cNvPr id="23577" name="Picture 84" descr="TN_grace_feruerverger.jpg                                      001F065FMacintosh HD                   BBA79819:"/>
                  <p:cNvPicPr>
                    <a:picLocks noChangeAspect="1" noChangeArrowheads="1"/>
                  </p:cNvPicPr>
                  <p:nvPr/>
                </p:nvPicPr>
                <p:blipFill>
                  <a:blip r:embed="rId15" cstate="print"/>
                  <a:srcRect/>
                  <a:stretch>
                    <a:fillRect/>
                  </a:stretch>
                </p:blipFill>
                <p:spPr bwMode="auto">
                  <a:xfrm>
                    <a:off x="3848" y="2024"/>
                    <a:ext cx="444" cy="528"/>
                  </a:xfrm>
                  <a:prstGeom prst="rect">
                    <a:avLst/>
                  </a:prstGeom>
                  <a:noFill/>
                  <a:ln w="9525">
                    <a:noFill/>
                    <a:miter lim="800000"/>
                    <a:headEnd/>
                    <a:tailEnd/>
                  </a:ln>
                </p:spPr>
              </p:pic>
              <p:pic>
                <p:nvPicPr>
                  <p:cNvPr id="23576" name="Picture 80" descr="TN_arie_nadler.jpg                                             001F065FMacintosh HD                   BBA79819:"/>
                  <p:cNvPicPr>
                    <a:picLocks noChangeAspect="1" noChangeArrowheads="1"/>
                  </p:cNvPicPr>
                  <p:nvPr/>
                </p:nvPicPr>
                <p:blipFill>
                  <a:blip r:embed="rId16" cstate="print"/>
                  <a:srcRect/>
                  <a:stretch>
                    <a:fillRect/>
                  </a:stretch>
                </p:blipFill>
                <p:spPr bwMode="auto">
                  <a:xfrm>
                    <a:off x="2833" y="3696"/>
                    <a:ext cx="515" cy="624"/>
                  </a:xfrm>
                  <a:prstGeom prst="rect">
                    <a:avLst/>
                  </a:prstGeom>
                  <a:noFill/>
                  <a:ln w="9525">
                    <a:noFill/>
                    <a:miter lim="800000"/>
                    <a:headEnd/>
                    <a:tailEnd/>
                  </a:ln>
                </p:spPr>
              </p:pic>
              <p:pic>
                <p:nvPicPr>
                  <p:cNvPr id="23578" name="Picture 85"/>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1995" y="2411"/>
                    <a:ext cx="713" cy="664"/>
                  </a:xfrm>
                  <a:prstGeom prst="rect">
                    <a:avLst/>
                  </a:prstGeom>
                  <a:noFill/>
                  <a:ln w="9525">
                    <a:noFill/>
                    <a:miter lim="800000"/>
                    <a:headEnd/>
                    <a:tailEnd/>
                  </a:ln>
                </p:spPr>
              </p:pic>
              <p:pic>
                <p:nvPicPr>
                  <p:cNvPr id="23581" name="Picture 104" descr="TN_beth_fisher-yoshida.jpg                                     001F0661Macintosh HD                   BBA79819:"/>
                  <p:cNvPicPr>
                    <a:picLocks noChangeAspect="1" noChangeArrowheads="1"/>
                  </p:cNvPicPr>
                  <p:nvPr/>
                </p:nvPicPr>
                <p:blipFill>
                  <a:blip r:embed="rId18" cstate="print"/>
                  <a:srcRect/>
                  <a:stretch>
                    <a:fillRect/>
                  </a:stretch>
                </p:blipFill>
                <p:spPr bwMode="auto">
                  <a:xfrm>
                    <a:off x="864" y="0"/>
                    <a:ext cx="394" cy="576"/>
                  </a:xfrm>
                  <a:prstGeom prst="rect">
                    <a:avLst/>
                  </a:prstGeom>
                  <a:noFill/>
                  <a:ln w="9525">
                    <a:noFill/>
                    <a:miter lim="800000"/>
                    <a:headEnd/>
                    <a:tailEnd/>
                  </a:ln>
                </p:spPr>
              </p:pic>
              <p:pic>
                <p:nvPicPr>
                  <p:cNvPr id="23582" name="Picture 82" descr="TN_bertram_wyatt_brown2.jpg                                    001F065FMacintosh HD                   BBA79819:"/>
                  <p:cNvPicPr>
                    <a:picLocks noChangeAspect="1" noChangeArrowheads="1"/>
                  </p:cNvPicPr>
                  <p:nvPr/>
                </p:nvPicPr>
                <p:blipFill>
                  <a:blip r:embed="rId19" cstate="print"/>
                  <a:srcRect/>
                  <a:stretch>
                    <a:fillRect/>
                  </a:stretch>
                </p:blipFill>
                <p:spPr bwMode="auto">
                  <a:xfrm>
                    <a:off x="1776" y="2784"/>
                    <a:ext cx="469" cy="624"/>
                  </a:xfrm>
                  <a:prstGeom prst="rect">
                    <a:avLst/>
                  </a:prstGeom>
                  <a:noFill/>
                  <a:ln w="9525">
                    <a:noFill/>
                    <a:miter lim="800000"/>
                    <a:headEnd/>
                    <a:tailEnd/>
                  </a:ln>
                </p:spPr>
              </p:pic>
              <p:pic>
                <p:nvPicPr>
                  <p:cNvPr id="23583" name="Picture 50" descr="TN_carlos_sluzki1.jpg                                          001F0661Macintosh HD                   BBA79819:"/>
                  <p:cNvPicPr>
                    <a:picLocks noChangeAspect="1" noChangeArrowheads="1"/>
                  </p:cNvPicPr>
                  <p:nvPr/>
                </p:nvPicPr>
                <p:blipFill>
                  <a:blip r:embed="rId20" cstate="print"/>
                  <a:srcRect/>
                  <a:stretch>
                    <a:fillRect/>
                  </a:stretch>
                </p:blipFill>
                <p:spPr bwMode="auto">
                  <a:xfrm>
                    <a:off x="1584" y="3312"/>
                    <a:ext cx="485" cy="564"/>
                  </a:xfrm>
                  <a:prstGeom prst="rect">
                    <a:avLst/>
                  </a:prstGeom>
                  <a:noFill/>
                  <a:ln w="9525">
                    <a:noFill/>
                    <a:miter lim="800000"/>
                    <a:headEnd/>
                    <a:tailEnd/>
                  </a:ln>
                </p:spPr>
              </p:pic>
              <p:pic>
                <p:nvPicPr>
                  <p:cNvPr id="23580" name="Picture 87"/>
                  <p:cNvPicPr>
                    <a:picLocks noChangeAspect="1" noChangeArrowheads="1"/>
                  </p:cNvPicPr>
                  <p:nvPr/>
                </p:nvPicPr>
                <p:blipFill>
                  <a:blip r:embed="rId21">
                    <a:extLst>
                      <a:ext uri="{28A0092B-C50C-407E-A947-70E740481C1C}">
                        <a14:useLocalDpi xmlns:a14="http://schemas.microsoft.com/office/drawing/2010/main" val="0"/>
                      </a:ext>
                    </a:extLst>
                  </a:blip>
                  <a:stretch>
                    <a:fillRect/>
                  </a:stretch>
                </p:blipFill>
                <p:spPr bwMode="auto">
                  <a:xfrm>
                    <a:off x="3058" y="3059"/>
                    <a:ext cx="532" cy="770"/>
                  </a:xfrm>
                  <a:prstGeom prst="rect">
                    <a:avLst/>
                  </a:prstGeom>
                  <a:noFill/>
                  <a:ln w="9525">
                    <a:noFill/>
                    <a:miter lim="800000"/>
                    <a:headEnd/>
                    <a:tailEnd/>
                  </a:ln>
                </p:spPr>
              </p:pic>
              <p:pic>
                <p:nvPicPr>
                  <p:cNvPr id="23579" name="Picture 86" descr="TN_michael_britton.jpg                                         001F065FMacintosh HD                   BBA79819:"/>
                  <p:cNvPicPr>
                    <a:picLocks noChangeAspect="1" noChangeArrowheads="1"/>
                  </p:cNvPicPr>
                  <p:nvPr/>
                </p:nvPicPr>
                <p:blipFill>
                  <a:blip r:embed="rId22" cstate="print"/>
                  <a:srcRect/>
                  <a:stretch>
                    <a:fillRect/>
                  </a:stretch>
                </p:blipFill>
                <p:spPr bwMode="auto">
                  <a:xfrm>
                    <a:off x="2491" y="2262"/>
                    <a:ext cx="711" cy="904"/>
                  </a:xfrm>
                  <a:prstGeom prst="rect">
                    <a:avLst/>
                  </a:prstGeom>
                  <a:noFill/>
                  <a:ln w="9525">
                    <a:noFill/>
                    <a:miter lim="800000"/>
                    <a:headEnd/>
                    <a:tailEnd/>
                  </a:ln>
                </p:spPr>
              </p:pic>
            </p:grpSp>
          </p:grpSp>
        </p:grpSp>
        <p:pic>
          <p:nvPicPr>
            <p:cNvPr id="23562" name="Picture 117" descr="TN_sara_cobb.jpg                                               001F0661Macintosh HD                   BBA79819:"/>
            <p:cNvPicPr>
              <a:picLocks noChangeAspect="1" noChangeArrowheads="1"/>
            </p:cNvPicPr>
            <p:nvPr/>
          </p:nvPicPr>
          <p:blipFill>
            <a:blip r:embed="rId23" cstate="print"/>
            <a:srcRect/>
            <a:stretch>
              <a:fillRect/>
            </a:stretch>
          </p:blipFill>
          <p:spPr bwMode="auto">
            <a:xfrm>
              <a:off x="3360" y="3840"/>
              <a:ext cx="333" cy="480"/>
            </a:xfrm>
            <a:prstGeom prst="rect">
              <a:avLst/>
            </a:prstGeom>
            <a:noFill/>
            <a:ln w="9525">
              <a:noFill/>
              <a:miter lim="800000"/>
              <a:headEnd/>
              <a:tailEnd/>
            </a:ln>
          </p:spPr>
        </p:pic>
      </p:grpSp>
      <p:grpSp>
        <p:nvGrpSpPr>
          <p:cNvPr id="3" name="Group 121"/>
          <p:cNvGrpSpPr>
            <a:grpSpLocks/>
          </p:cNvGrpSpPr>
          <p:nvPr/>
        </p:nvGrpSpPr>
        <p:grpSpPr bwMode="auto">
          <a:xfrm>
            <a:off x="-155005" y="-228600"/>
            <a:ext cx="9417050" cy="7315200"/>
            <a:chOff x="-52" y="-192"/>
            <a:chExt cx="5932" cy="4608"/>
          </a:xfrm>
        </p:grpSpPr>
        <p:pic>
          <p:nvPicPr>
            <p:cNvPr id="23603" name="Picture 67"/>
            <p:cNvPicPr>
              <a:picLocks noChangeAspect="1" noChangeArrowheads="1"/>
            </p:cNvPicPr>
            <p:nvPr/>
          </p:nvPicPr>
          <p:blipFill>
            <a:blip r:embed="rId24">
              <a:extLst>
                <a:ext uri="{28A0092B-C50C-407E-A947-70E740481C1C}">
                  <a14:useLocalDpi xmlns:a14="http://schemas.microsoft.com/office/drawing/2010/main" val="0"/>
                </a:ext>
              </a:extLst>
            </a:blip>
            <a:stretch>
              <a:fillRect/>
            </a:stretch>
          </p:blipFill>
          <p:spPr bwMode="auto">
            <a:xfrm>
              <a:off x="2344" y="-68"/>
              <a:ext cx="564" cy="615"/>
            </a:xfrm>
            <a:prstGeom prst="rect">
              <a:avLst/>
            </a:prstGeom>
            <a:noFill/>
            <a:ln w="9525">
              <a:noFill/>
              <a:miter lim="800000"/>
              <a:headEnd/>
              <a:tailEnd/>
            </a:ln>
          </p:spPr>
        </p:pic>
        <p:pic>
          <p:nvPicPr>
            <p:cNvPr id="23622" name="Picture 107"/>
            <p:cNvPicPr>
              <a:picLocks noChangeAspect="1" noChangeArrowheads="1"/>
            </p:cNvPicPr>
            <p:nvPr/>
          </p:nvPicPr>
          <p:blipFill>
            <a:blip r:embed="rId25" cstate="print"/>
            <a:srcRect/>
            <a:stretch>
              <a:fillRect/>
            </a:stretch>
          </p:blipFill>
          <p:spPr bwMode="auto">
            <a:xfrm>
              <a:off x="3797" y="-65"/>
              <a:ext cx="399" cy="624"/>
            </a:xfrm>
            <a:prstGeom prst="rect">
              <a:avLst/>
            </a:prstGeom>
            <a:noFill/>
            <a:ln w="9525">
              <a:noFill/>
              <a:miter lim="800000"/>
              <a:headEnd/>
              <a:tailEnd/>
            </a:ln>
          </p:spPr>
        </p:pic>
        <p:pic>
          <p:nvPicPr>
            <p:cNvPr id="23613" name="Picture 95"/>
            <p:cNvPicPr>
              <a:picLocks noChangeAspect="1" noChangeArrowheads="1"/>
            </p:cNvPicPr>
            <p:nvPr/>
          </p:nvPicPr>
          <p:blipFill>
            <a:blip r:embed="rId26">
              <a:extLst>
                <a:ext uri="{28A0092B-C50C-407E-A947-70E740481C1C}">
                  <a14:useLocalDpi xmlns:a14="http://schemas.microsoft.com/office/drawing/2010/main" val="0"/>
                </a:ext>
              </a:extLst>
            </a:blip>
            <a:stretch>
              <a:fillRect/>
            </a:stretch>
          </p:blipFill>
          <p:spPr bwMode="auto">
            <a:xfrm>
              <a:off x="2835" y="-63"/>
              <a:ext cx="565" cy="639"/>
            </a:xfrm>
            <a:prstGeom prst="rect">
              <a:avLst/>
            </a:prstGeom>
            <a:noFill/>
            <a:ln w="9525">
              <a:noFill/>
              <a:miter lim="800000"/>
              <a:headEnd/>
              <a:tailEnd/>
            </a:ln>
          </p:spPr>
        </p:pic>
        <p:pic>
          <p:nvPicPr>
            <p:cNvPr id="23598" name="Picture 62" descr="TN_james_jones.jpg                                             001F0661Macintosh HD                   BBA79819:"/>
            <p:cNvPicPr>
              <a:picLocks noChangeAspect="1" noChangeArrowheads="1"/>
            </p:cNvPicPr>
            <p:nvPr/>
          </p:nvPicPr>
          <p:blipFill>
            <a:blip r:embed="rId27" cstate="print"/>
            <a:srcRect/>
            <a:stretch>
              <a:fillRect/>
            </a:stretch>
          </p:blipFill>
          <p:spPr bwMode="auto">
            <a:xfrm>
              <a:off x="2504" y="3095"/>
              <a:ext cx="564" cy="745"/>
            </a:xfrm>
            <a:prstGeom prst="rect">
              <a:avLst/>
            </a:prstGeom>
            <a:noFill/>
            <a:ln w="9525">
              <a:noFill/>
              <a:miter lim="800000"/>
              <a:headEnd/>
              <a:tailEnd/>
            </a:ln>
          </p:spPr>
        </p:pic>
        <p:pic>
          <p:nvPicPr>
            <p:cNvPr id="23597" name="Picture 61" descr="TN_ingeborg_breines.jpg                                        001F0661Macintosh HD                   BBA79819:"/>
            <p:cNvPicPr>
              <a:picLocks noChangeAspect="1" noChangeArrowheads="1"/>
            </p:cNvPicPr>
            <p:nvPr/>
          </p:nvPicPr>
          <p:blipFill>
            <a:blip r:embed="rId28" cstate="print"/>
            <a:srcRect/>
            <a:stretch>
              <a:fillRect/>
            </a:stretch>
          </p:blipFill>
          <p:spPr bwMode="auto">
            <a:xfrm>
              <a:off x="3329" y="392"/>
              <a:ext cx="572" cy="697"/>
            </a:xfrm>
            <a:prstGeom prst="rect">
              <a:avLst/>
            </a:prstGeom>
            <a:noFill/>
            <a:ln w="9525">
              <a:noFill/>
              <a:miter lim="800000"/>
              <a:headEnd/>
              <a:tailEnd/>
            </a:ln>
          </p:spPr>
        </p:pic>
        <p:pic>
          <p:nvPicPr>
            <p:cNvPr id="23586" name="Picture 43" descr="TN_zsuzsa_lucskay.jpg                                          001F0662Macintosh HD                   BBA79819:"/>
            <p:cNvPicPr>
              <a:picLocks noChangeAspect="1" noChangeArrowheads="1"/>
            </p:cNvPicPr>
            <p:nvPr/>
          </p:nvPicPr>
          <p:blipFill>
            <a:blip r:embed="rId29" cstate="print"/>
            <a:srcRect/>
            <a:stretch>
              <a:fillRect/>
            </a:stretch>
          </p:blipFill>
          <p:spPr bwMode="auto">
            <a:xfrm>
              <a:off x="4406" y="1248"/>
              <a:ext cx="488" cy="615"/>
            </a:xfrm>
            <a:prstGeom prst="rect">
              <a:avLst/>
            </a:prstGeom>
            <a:noFill/>
            <a:ln w="9525">
              <a:noFill/>
              <a:miter lim="800000"/>
              <a:headEnd/>
              <a:tailEnd/>
            </a:ln>
          </p:spPr>
        </p:pic>
        <p:pic>
          <p:nvPicPr>
            <p:cNvPr id="23587" name="Picture 44" descr="TN_cyrien_kanamugire.jpg                                       001F0661Macintosh HD                   BBA79819:"/>
            <p:cNvPicPr>
              <a:picLocks noChangeAspect="1" noChangeArrowheads="1"/>
            </p:cNvPicPr>
            <p:nvPr/>
          </p:nvPicPr>
          <p:blipFill>
            <a:blip r:embed="rId30" cstate="print"/>
            <a:srcRect/>
            <a:stretch>
              <a:fillRect/>
            </a:stretch>
          </p:blipFill>
          <p:spPr bwMode="auto">
            <a:xfrm>
              <a:off x="1632" y="1008"/>
              <a:ext cx="440" cy="564"/>
            </a:xfrm>
            <a:prstGeom prst="rect">
              <a:avLst/>
            </a:prstGeom>
            <a:noFill/>
            <a:ln w="9525">
              <a:noFill/>
              <a:miter lim="800000"/>
              <a:headEnd/>
              <a:tailEnd/>
            </a:ln>
          </p:spPr>
        </p:pic>
        <p:pic>
          <p:nvPicPr>
            <p:cNvPr id="23588" name="Picture 45" descr="adair_nagata.jpg                                               001F0661Macintosh HD                   BBA79819:"/>
            <p:cNvPicPr>
              <a:picLocks noChangeAspect="1" noChangeArrowheads="1"/>
            </p:cNvPicPr>
            <p:nvPr/>
          </p:nvPicPr>
          <p:blipFill>
            <a:blip r:embed="rId31" cstate="print"/>
            <a:srcRect/>
            <a:stretch>
              <a:fillRect/>
            </a:stretch>
          </p:blipFill>
          <p:spPr bwMode="auto">
            <a:xfrm>
              <a:off x="4669" y="2016"/>
              <a:ext cx="522" cy="624"/>
            </a:xfrm>
            <a:prstGeom prst="rect">
              <a:avLst/>
            </a:prstGeom>
            <a:noFill/>
            <a:ln w="9525">
              <a:noFill/>
              <a:miter lim="800000"/>
              <a:headEnd/>
              <a:tailEnd/>
            </a:ln>
          </p:spPr>
        </p:pic>
        <p:pic>
          <p:nvPicPr>
            <p:cNvPr id="23589" name="Picture 47" descr="TN_aaron_lazare.jpg                                            001F0661Macintosh HD                   BBA79819:"/>
            <p:cNvPicPr>
              <a:picLocks noChangeAspect="1" noChangeArrowheads="1"/>
            </p:cNvPicPr>
            <p:nvPr/>
          </p:nvPicPr>
          <p:blipFill>
            <a:blip r:embed="rId32" cstate="print"/>
            <a:srcRect/>
            <a:stretch>
              <a:fillRect/>
            </a:stretch>
          </p:blipFill>
          <p:spPr bwMode="auto">
            <a:xfrm>
              <a:off x="912" y="2688"/>
              <a:ext cx="446" cy="576"/>
            </a:xfrm>
            <a:prstGeom prst="rect">
              <a:avLst/>
            </a:prstGeom>
            <a:noFill/>
            <a:ln w="9525">
              <a:noFill/>
              <a:miter lim="800000"/>
              <a:headEnd/>
              <a:tailEnd/>
            </a:ln>
          </p:spPr>
        </p:pic>
        <p:pic>
          <p:nvPicPr>
            <p:cNvPr id="23590" name="Picture 51" descr="TN_clark_mccauley.jpg                                          001F0661Macintosh HD                   BBA79819:"/>
            <p:cNvPicPr>
              <a:picLocks noChangeAspect="1" noChangeArrowheads="1"/>
            </p:cNvPicPr>
            <p:nvPr/>
          </p:nvPicPr>
          <p:blipFill>
            <a:blip r:embed="rId33" cstate="print"/>
            <a:srcRect/>
            <a:stretch>
              <a:fillRect/>
            </a:stretch>
          </p:blipFill>
          <p:spPr bwMode="auto">
            <a:xfrm>
              <a:off x="2080" y="3043"/>
              <a:ext cx="463" cy="672"/>
            </a:xfrm>
            <a:prstGeom prst="rect">
              <a:avLst/>
            </a:prstGeom>
            <a:noFill/>
            <a:ln w="9525">
              <a:noFill/>
              <a:miter lim="800000"/>
              <a:headEnd/>
              <a:tailEnd/>
            </a:ln>
          </p:spPr>
        </p:pic>
        <p:pic>
          <p:nvPicPr>
            <p:cNvPr id="23591" name="Picture 52" descr="TN_david_hamburg.jpg                                           001F0661Macintosh HD                   BBA79819:"/>
            <p:cNvPicPr>
              <a:picLocks noChangeAspect="1" noChangeArrowheads="1"/>
            </p:cNvPicPr>
            <p:nvPr/>
          </p:nvPicPr>
          <p:blipFill>
            <a:blip r:embed="rId34" cstate="print"/>
            <a:srcRect/>
            <a:stretch>
              <a:fillRect/>
            </a:stretch>
          </p:blipFill>
          <p:spPr bwMode="auto">
            <a:xfrm>
              <a:off x="4992" y="1104"/>
              <a:ext cx="480" cy="564"/>
            </a:xfrm>
            <a:prstGeom prst="rect">
              <a:avLst/>
            </a:prstGeom>
            <a:noFill/>
            <a:ln w="9525">
              <a:noFill/>
              <a:miter lim="800000"/>
              <a:headEnd/>
              <a:tailEnd/>
            </a:ln>
          </p:spPr>
        </p:pic>
        <p:pic>
          <p:nvPicPr>
            <p:cNvPr id="23592" name="Picture 54" descr="TN_dharm_bhawuk-1.jpg                                          001F0661Macintosh HD                   BBA79819:"/>
            <p:cNvPicPr>
              <a:picLocks noChangeAspect="1" noChangeArrowheads="1"/>
            </p:cNvPicPr>
            <p:nvPr/>
          </p:nvPicPr>
          <p:blipFill>
            <a:blip r:embed="rId35" cstate="print"/>
            <a:srcRect/>
            <a:stretch>
              <a:fillRect/>
            </a:stretch>
          </p:blipFill>
          <p:spPr bwMode="auto">
            <a:xfrm>
              <a:off x="4560" y="576"/>
              <a:ext cx="412" cy="564"/>
            </a:xfrm>
            <a:prstGeom prst="rect">
              <a:avLst/>
            </a:prstGeom>
            <a:noFill/>
            <a:ln w="9525">
              <a:noFill/>
              <a:miter lim="800000"/>
              <a:headEnd/>
              <a:tailEnd/>
            </a:ln>
          </p:spPr>
        </p:pic>
        <p:pic>
          <p:nvPicPr>
            <p:cNvPr id="23593" name="Picture 55" descr="TN_emmanuel_ndahimana1.jpg                                     001F0661Macintosh HD                   BBA79819:"/>
            <p:cNvPicPr>
              <a:picLocks noChangeAspect="1" noChangeArrowheads="1"/>
            </p:cNvPicPr>
            <p:nvPr/>
          </p:nvPicPr>
          <p:blipFill>
            <a:blip r:embed="rId36" cstate="print"/>
            <a:srcRect/>
            <a:stretch>
              <a:fillRect/>
            </a:stretch>
          </p:blipFill>
          <p:spPr bwMode="auto">
            <a:xfrm>
              <a:off x="432" y="3360"/>
              <a:ext cx="423" cy="564"/>
            </a:xfrm>
            <a:prstGeom prst="rect">
              <a:avLst/>
            </a:prstGeom>
            <a:noFill/>
            <a:ln w="9525">
              <a:noFill/>
              <a:miter lim="800000"/>
              <a:headEnd/>
              <a:tailEnd/>
            </a:ln>
          </p:spPr>
        </p:pic>
        <p:pic>
          <p:nvPicPr>
            <p:cNvPr id="23594" name="Picture 57" descr="TN_gay_rosenblum_kumar.jpg                                     001F0661Macintosh HD                   BBA79819:"/>
            <p:cNvPicPr>
              <a:picLocks noChangeAspect="1" noChangeArrowheads="1"/>
            </p:cNvPicPr>
            <p:nvPr/>
          </p:nvPicPr>
          <p:blipFill>
            <a:blip r:embed="rId37" cstate="print"/>
            <a:srcRect/>
            <a:stretch>
              <a:fillRect/>
            </a:stretch>
          </p:blipFill>
          <p:spPr bwMode="auto">
            <a:xfrm>
              <a:off x="192" y="1008"/>
              <a:ext cx="480" cy="564"/>
            </a:xfrm>
            <a:prstGeom prst="rect">
              <a:avLst/>
            </a:prstGeom>
            <a:noFill/>
            <a:ln w="9525">
              <a:noFill/>
              <a:miter lim="800000"/>
              <a:headEnd/>
              <a:tailEnd/>
            </a:ln>
          </p:spPr>
        </p:pic>
        <p:pic>
          <p:nvPicPr>
            <p:cNvPr id="23595" name="Picture 58" descr="TN_harold_becker.jpg                                           001F0661Macintosh HD                   BBA79819:"/>
            <p:cNvPicPr>
              <a:picLocks noChangeAspect="1" noChangeArrowheads="1"/>
            </p:cNvPicPr>
            <p:nvPr/>
          </p:nvPicPr>
          <p:blipFill>
            <a:blip r:embed="rId38" cstate="print"/>
            <a:srcRect/>
            <a:stretch>
              <a:fillRect/>
            </a:stretch>
          </p:blipFill>
          <p:spPr bwMode="auto">
            <a:xfrm>
              <a:off x="4215" y="3047"/>
              <a:ext cx="465" cy="768"/>
            </a:xfrm>
            <a:prstGeom prst="rect">
              <a:avLst/>
            </a:prstGeom>
            <a:noFill/>
            <a:ln w="9525">
              <a:noFill/>
              <a:miter lim="800000"/>
              <a:headEnd/>
              <a:tailEnd/>
            </a:ln>
          </p:spPr>
        </p:pic>
        <p:pic>
          <p:nvPicPr>
            <p:cNvPr id="23596" name="Picture 59" descr="TN_howard_zehr.jpg                                             001F0661Macintosh HD                   BBA79819:"/>
            <p:cNvPicPr>
              <a:picLocks noChangeAspect="1" noChangeArrowheads="1"/>
            </p:cNvPicPr>
            <p:nvPr/>
          </p:nvPicPr>
          <p:blipFill>
            <a:blip r:embed="rId39" cstate="print"/>
            <a:srcRect/>
            <a:stretch>
              <a:fillRect/>
            </a:stretch>
          </p:blipFill>
          <p:spPr bwMode="auto">
            <a:xfrm>
              <a:off x="4944" y="1596"/>
              <a:ext cx="429" cy="564"/>
            </a:xfrm>
            <a:prstGeom prst="rect">
              <a:avLst/>
            </a:prstGeom>
            <a:noFill/>
            <a:ln w="9525">
              <a:noFill/>
              <a:miter lim="800000"/>
              <a:headEnd/>
              <a:tailEnd/>
            </a:ln>
          </p:spPr>
        </p:pic>
        <p:pic>
          <p:nvPicPr>
            <p:cNvPr id="23599" name="Picture 63" descr="TN_jean_baker_miller.jpg                                       001F0661Macintosh HD                   BBA79819:"/>
            <p:cNvPicPr>
              <a:picLocks noChangeAspect="1" noChangeArrowheads="1"/>
            </p:cNvPicPr>
            <p:nvPr/>
          </p:nvPicPr>
          <p:blipFill>
            <a:blip r:embed="rId40" cstate="print"/>
            <a:srcRect/>
            <a:stretch>
              <a:fillRect/>
            </a:stretch>
          </p:blipFill>
          <p:spPr bwMode="auto">
            <a:xfrm>
              <a:off x="4560" y="3504"/>
              <a:ext cx="450" cy="672"/>
            </a:xfrm>
            <a:prstGeom prst="rect">
              <a:avLst/>
            </a:prstGeom>
            <a:noFill/>
            <a:ln w="9525">
              <a:noFill/>
              <a:miter lim="800000"/>
              <a:headEnd/>
              <a:tailEnd/>
            </a:ln>
          </p:spPr>
        </p:pic>
        <p:pic>
          <p:nvPicPr>
            <p:cNvPr id="23600" name="Picture 64"/>
            <p:cNvPicPr>
              <a:picLocks noChangeAspect="1" noChangeArrowheads="1"/>
            </p:cNvPicPr>
            <p:nvPr/>
          </p:nvPicPr>
          <p:blipFill>
            <a:blip r:embed="rId41">
              <a:extLst>
                <a:ext uri="{28A0092B-C50C-407E-A947-70E740481C1C}">
                  <a14:useLocalDpi xmlns:a14="http://schemas.microsoft.com/office/drawing/2010/main" val="0"/>
                </a:ext>
              </a:extLst>
            </a:blip>
            <a:stretch>
              <a:fillRect/>
            </a:stretch>
          </p:blipFill>
          <p:spPr bwMode="auto">
            <a:xfrm>
              <a:off x="965" y="1244"/>
              <a:ext cx="571" cy="761"/>
            </a:xfrm>
            <a:prstGeom prst="rect">
              <a:avLst/>
            </a:prstGeom>
            <a:noFill/>
            <a:ln w="9525">
              <a:noFill/>
              <a:miter lim="800000"/>
              <a:headEnd/>
              <a:tailEnd/>
            </a:ln>
          </p:spPr>
        </p:pic>
        <p:pic>
          <p:nvPicPr>
            <p:cNvPr id="23601" name="Picture 65" descr="TN_john_braithwaite.jpg                                        001F0661Macintosh HD                   BBA79819:"/>
            <p:cNvPicPr>
              <a:picLocks noChangeAspect="1" noChangeArrowheads="1"/>
            </p:cNvPicPr>
            <p:nvPr/>
          </p:nvPicPr>
          <p:blipFill>
            <a:blip r:embed="rId42" cstate="print"/>
            <a:srcRect/>
            <a:stretch>
              <a:fillRect/>
            </a:stretch>
          </p:blipFill>
          <p:spPr bwMode="auto">
            <a:xfrm>
              <a:off x="1008" y="3264"/>
              <a:ext cx="524" cy="672"/>
            </a:xfrm>
            <a:prstGeom prst="rect">
              <a:avLst/>
            </a:prstGeom>
            <a:noFill/>
            <a:ln w="9525">
              <a:noFill/>
              <a:miter lim="800000"/>
              <a:headEnd/>
              <a:tailEnd/>
            </a:ln>
          </p:spPr>
        </p:pic>
        <p:pic>
          <p:nvPicPr>
            <p:cNvPr id="23602" name="Picture 66" descr="TN_judith_glaser.jpg                                           001F0661Macintosh HD                   BBA79819:"/>
            <p:cNvPicPr>
              <a:picLocks noChangeAspect="1" noChangeArrowheads="1"/>
            </p:cNvPicPr>
            <p:nvPr/>
          </p:nvPicPr>
          <p:blipFill>
            <a:blip r:embed="rId43" cstate="print"/>
            <a:srcRect/>
            <a:stretch>
              <a:fillRect/>
            </a:stretch>
          </p:blipFill>
          <p:spPr bwMode="auto">
            <a:xfrm>
              <a:off x="288" y="2016"/>
              <a:ext cx="430" cy="615"/>
            </a:xfrm>
            <a:prstGeom prst="rect">
              <a:avLst/>
            </a:prstGeom>
            <a:noFill/>
            <a:ln w="9525">
              <a:noFill/>
              <a:miter lim="800000"/>
              <a:headEnd/>
              <a:tailEnd/>
            </a:ln>
          </p:spPr>
        </p:pic>
        <p:pic>
          <p:nvPicPr>
            <p:cNvPr id="23604" name="Picture 68" descr="TN_maria_volpe.jpg                                             001F0661Macintosh HD                   BBA79819:"/>
            <p:cNvPicPr>
              <a:picLocks noChangeAspect="1" noChangeArrowheads="1"/>
            </p:cNvPicPr>
            <p:nvPr/>
          </p:nvPicPr>
          <p:blipFill>
            <a:blip r:embed="rId44" cstate="print"/>
            <a:srcRect/>
            <a:stretch>
              <a:fillRect/>
            </a:stretch>
          </p:blipFill>
          <p:spPr bwMode="auto">
            <a:xfrm>
              <a:off x="0" y="3792"/>
              <a:ext cx="528" cy="528"/>
            </a:xfrm>
            <a:prstGeom prst="rect">
              <a:avLst/>
            </a:prstGeom>
            <a:noFill/>
            <a:ln w="9525">
              <a:noFill/>
              <a:miter lim="800000"/>
              <a:headEnd/>
              <a:tailEnd/>
            </a:ln>
          </p:spPr>
        </p:pic>
        <p:pic>
          <p:nvPicPr>
            <p:cNvPr id="23605" name="Picture 69" descr="TN_michael_perlin.jpg                                          001F0661Macintosh HD                   BBA79819:"/>
            <p:cNvPicPr>
              <a:picLocks noChangeAspect="1" noChangeArrowheads="1"/>
            </p:cNvPicPr>
            <p:nvPr/>
          </p:nvPicPr>
          <p:blipFill>
            <a:blip r:embed="rId45" cstate="print"/>
            <a:srcRect/>
            <a:stretch>
              <a:fillRect/>
            </a:stretch>
          </p:blipFill>
          <p:spPr bwMode="auto">
            <a:xfrm>
              <a:off x="4896" y="144"/>
              <a:ext cx="525" cy="728"/>
            </a:xfrm>
            <a:prstGeom prst="rect">
              <a:avLst/>
            </a:prstGeom>
            <a:noFill/>
            <a:ln w="9525">
              <a:noFill/>
              <a:miter lim="800000"/>
              <a:headEnd/>
              <a:tailEnd/>
            </a:ln>
          </p:spPr>
        </p:pic>
        <p:pic>
          <p:nvPicPr>
            <p:cNvPr id="23606" name="Picture 72" descr="TN_philip_brown.jpg                                            001F0661Macintosh HD                   BBA79819:"/>
            <p:cNvPicPr>
              <a:picLocks noChangeAspect="1" noChangeArrowheads="1"/>
            </p:cNvPicPr>
            <p:nvPr/>
          </p:nvPicPr>
          <p:blipFill>
            <a:blip r:embed="rId46" cstate="print"/>
            <a:srcRect/>
            <a:stretch>
              <a:fillRect/>
            </a:stretch>
          </p:blipFill>
          <p:spPr bwMode="auto">
            <a:xfrm>
              <a:off x="5088" y="2352"/>
              <a:ext cx="499" cy="720"/>
            </a:xfrm>
            <a:prstGeom prst="rect">
              <a:avLst/>
            </a:prstGeom>
            <a:noFill/>
            <a:ln w="9525">
              <a:noFill/>
              <a:miter lim="800000"/>
              <a:headEnd/>
              <a:tailEnd/>
            </a:ln>
          </p:spPr>
        </p:pic>
        <p:pic>
          <p:nvPicPr>
            <p:cNvPr id="23607" name="Picture 74" descr="TN_shibley_telhami.jpg                                         001F0661Macintosh HD                   BBA79819:"/>
            <p:cNvPicPr>
              <a:picLocks noChangeAspect="1" noChangeArrowheads="1"/>
            </p:cNvPicPr>
            <p:nvPr/>
          </p:nvPicPr>
          <p:blipFill>
            <a:blip r:embed="rId47" cstate="print"/>
            <a:srcRect/>
            <a:stretch>
              <a:fillRect/>
            </a:stretch>
          </p:blipFill>
          <p:spPr bwMode="auto">
            <a:xfrm>
              <a:off x="96" y="480"/>
              <a:ext cx="451" cy="564"/>
            </a:xfrm>
            <a:prstGeom prst="rect">
              <a:avLst/>
            </a:prstGeom>
            <a:noFill/>
            <a:ln w="9525">
              <a:noFill/>
              <a:miter lim="800000"/>
              <a:headEnd/>
              <a:tailEnd/>
            </a:ln>
          </p:spPr>
        </p:pic>
        <p:pic>
          <p:nvPicPr>
            <p:cNvPr id="23608" name="Picture 75" descr="TN_sultan_somjee.jpg                                           001F0661Macintosh HD                   BBA79819:"/>
            <p:cNvPicPr>
              <a:picLocks noChangeAspect="1" noChangeArrowheads="1"/>
            </p:cNvPicPr>
            <p:nvPr/>
          </p:nvPicPr>
          <p:blipFill>
            <a:blip r:embed="rId48" cstate="print"/>
            <a:srcRect/>
            <a:stretch>
              <a:fillRect/>
            </a:stretch>
          </p:blipFill>
          <p:spPr bwMode="auto">
            <a:xfrm>
              <a:off x="5088" y="3648"/>
              <a:ext cx="536" cy="564"/>
            </a:xfrm>
            <a:prstGeom prst="rect">
              <a:avLst/>
            </a:prstGeom>
            <a:noFill/>
            <a:ln w="9525">
              <a:noFill/>
              <a:miter lim="800000"/>
              <a:headEnd/>
              <a:tailEnd/>
            </a:ln>
          </p:spPr>
        </p:pic>
        <p:pic>
          <p:nvPicPr>
            <p:cNvPr id="23609" name="Picture 90"/>
            <p:cNvPicPr>
              <a:picLocks noChangeAspect="1" noChangeArrowheads="1"/>
            </p:cNvPicPr>
            <p:nvPr/>
          </p:nvPicPr>
          <p:blipFill>
            <a:blip r:embed="rId49">
              <a:extLst>
                <a:ext uri="{28A0092B-C50C-407E-A947-70E740481C1C}">
                  <a14:useLocalDpi xmlns:a14="http://schemas.microsoft.com/office/drawing/2010/main" val="0"/>
                </a:ext>
              </a:extLst>
            </a:blip>
            <a:stretch>
              <a:fillRect/>
            </a:stretch>
          </p:blipFill>
          <p:spPr bwMode="auto">
            <a:xfrm>
              <a:off x="-52" y="2961"/>
              <a:ext cx="801" cy="658"/>
            </a:xfrm>
            <a:prstGeom prst="rect">
              <a:avLst/>
            </a:prstGeom>
            <a:noFill/>
            <a:ln w="9525">
              <a:noFill/>
              <a:miter lim="800000"/>
              <a:headEnd/>
              <a:tailEnd/>
            </a:ln>
          </p:spPr>
        </p:pic>
        <p:pic>
          <p:nvPicPr>
            <p:cNvPr id="23610" name="Picture 92"/>
            <p:cNvPicPr>
              <a:picLocks noChangeAspect="1" noChangeArrowheads="1"/>
            </p:cNvPicPr>
            <p:nvPr/>
          </p:nvPicPr>
          <p:blipFill>
            <a:blip r:embed="rId50">
              <a:extLst>
                <a:ext uri="{28A0092B-C50C-407E-A947-70E740481C1C}">
                  <a14:useLocalDpi xmlns:a14="http://schemas.microsoft.com/office/drawing/2010/main" val="0"/>
                </a:ext>
              </a:extLst>
            </a:blip>
            <a:stretch>
              <a:fillRect/>
            </a:stretch>
          </p:blipFill>
          <p:spPr bwMode="auto">
            <a:xfrm>
              <a:off x="3842" y="3744"/>
              <a:ext cx="497" cy="576"/>
            </a:xfrm>
            <a:prstGeom prst="rect">
              <a:avLst/>
            </a:prstGeom>
            <a:noFill/>
            <a:ln w="9525">
              <a:noFill/>
              <a:miter lim="800000"/>
              <a:headEnd/>
              <a:tailEnd/>
            </a:ln>
          </p:spPr>
        </p:pic>
        <p:pic>
          <p:nvPicPr>
            <p:cNvPr id="23611" name="Picture 93" descr="ashraf_salama.jpg                                              001F0661Macintosh HD                   BBA79819:"/>
            <p:cNvPicPr>
              <a:picLocks noChangeAspect="1" noChangeArrowheads="1"/>
            </p:cNvPicPr>
            <p:nvPr/>
          </p:nvPicPr>
          <p:blipFill>
            <a:blip r:embed="rId51" cstate="print"/>
            <a:srcRect/>
            <a:stretch>
              <a:fillRect/>
            </a:stretch>
          </p:blipFill>
          <p:spPr bwMode="auto">
            <a:xfrm>
              <a:off x="1968" y="3787"/>
              <a:ext cx="507" cy="629"/>
            </a:xfrm>
            <a:prstGeom prst="rect">
              <a:avLst/>
            </a:prstGeom>
            <a:noFill/>
            <a:ln w="9525">
              <a:noFill/>
              <a:miter lim="800000"/>
              <a:headEnd/>
              <a:tailEnd/>
            </a:ln>
          </p:spPr>
        </p:pic>
        <p:pic>
          <p:nvPicPr>
            <p:cNvPr id="23612" name="Picture 94" descr="TN_dan_shapiro.jpg                                             001F0661Macintosh HD                   BBA79819:"/>
            <p:cNvPicPr>
              <a:picLocks noChangeAspect="1" noChangeArrowheads="1"/>
            </p:cNvPicPr>
            <p:nvPr/>
          </p:nvPicPr>
          <p:blipFill>
            <a:blip r:embed="rId52" cstate="print"/>
            <a:srcRect/>
            <a:stretch>
              <a:fillRect/>
            </a:stretch>
          </p:blipFill>
          <p:spPr bwMode="auto">
            <a:xfrm>
              <a:off x="4224" y="1776"/>
              <a:ext cx="421" cy="581"/>
            </a:xfrm>
            <a:prstGeom prst="rect">
              <a:avLst/>
            </a:prstGeom>
            <a:noFill/>
            <a:ln w="9525">
              <a:noFill/>
              <a:miter lim="800000"/>
              <a:headEnd/>
              <a:tailEnd/>
            </a:ln>
          </p:spPr>
        </p:pic>
        <p:pic>
          <p:nvPicPr>
            <p:cNvPr id="23614" name="Picture 96" descr="TN_sharon_burde.jpg                                            001F0661Macintosh HD                   BBA79819:"/>
            <p:cNvPicPr>
              <a:picLocks noChangeAspect="1" noChangeArrowheads="1"/>
            </p:cNvPicPr>
            <p:nvPr/>
          </p:nvPicPr>
          <p:blipFill>
            <a:blip r:embed="rId53" cstate="print"/>
            <a:srcRect/>
            <a:stretch>
              <a:fillRect/>
            </a:stretch>
          </p:blipFill>
          <p:spPr bwMode="auto">
            <a:xfrm>
              <a:off x="0" y="0"/>
              <a:ext cx="324" cy="528"/>
            </a:xfrm>
            <a:prstGeom prst="rect">
              <a:avLst/>
            </a:prstGeom>
            <a:noFill/>
            <a:ln w="9525">
              <a:noFill/>
              <a:miter lim="800000"/>
              <a:headEnd/>
              <a:tailEnd/>
            </a:ln>
          </p:spPr>
        </p:pic>
        <p:pic>
          <p:nvPicPr>
            <p:cNvPr id="23615" name="Picture 97" descr="TN_ragnhild_groedal.jpg                                        001F0661Macintosh HD                   BBA79819:"/>
            <p:cNvPicPr>
              <a:picLocks noChangeAspect="1" noChangeArrowheads="1"/>
            </p:cNvPicPr>
            <p:nvPr/>
          </p:nvPicPr>
          <p:blipFill>
            <a:blip r:embed="rId54" cstate="print"/>
            <a:srcRect/>
            <a:stretch>
              <a:fillRect/>
            </a:stretch>
          </p:blipFill>
          <p:spPr bwMode="auto">
            <a:xfrm>
              <a:off x="4368" y="0"/>
              <a:ext cx="468" cy="564"/>
            </a:xfrm>
            <a:prstGeom prst="rect">
              <a:avLst/>
            </a:prstGeom>
            <a:noFill/>
            <a:ln w="9525">
              <a:noFill/>
              <a:miter lim="800000"/>
              <a:headEnd/>
              <a:tailEnd/>
            </a:ln>
          </p:spPr>
        </p:pic>
        <p:pic>
          <p:nvPicPr>
            <p:cNvPr id="23616" name="Picture 99" descr="TN_hizkias_assefa.jpg                                          001F0661Macintosh HD                   BBA79819:"/>
            <p:cNvPicPr>
              <a:picLocks noChangeAspect="1" noChangeArrowheads="1"/>
            </p:cNvPicPr>
            <p:nvPr/>
          </p:nvPicPr>
          <p:blipFill>
            <a:blip r:embed="rId55" cstate="print"/>
            <a:srcRect/>
            <a:stretch>
              <a:fillRect/>
            </a:stretch>
          </p:blipFill>
          <p:spPr bwMode="auto">
            <a:xfrm>
              <a:off x="1296" y="3756"/>
              <a:ext cx="440" cy="564"/>
            </a:xfrm>
            <a:prstGeom prst="rect">
              <a:avLst/>
            </a:prstGeom>
            <a:noFill/>
            <a:ln w="9525">
              <a:noFill/>
              <a:miter lim="800000"/>
              <a:headEnd/>
              <a:tailEnd/>
            </a:ln>
          </p:spPr>
        </p:pic>
        <p:pic>
          <p:nvPicPr>
            <p:cNvPr id="23617" name="Picture 100" descr="TN_ali_jimale_ahmed.jpg                                        001F0661Macintosh HD                   BBA79819:"/>
            <p:cNvPicPr>
              <a:picLocks noChangeAspect="1" noChangeArrowheads="1"/>
            </p:cNvPicPr>
            <p:nvPr/>
          </p:nvPicPr>
          <p:blipFill>
            <a:blip r:embed="rId56" cstate="print"/>
            <a:srcRect/>
            <a:stretch>
              <a:fillRect/>
            </a:stretch>
          </p:blipFill>
          <p:spPr bwMode="auto">
            <a:xfrm>
              <a:off x="5326" y="3120"/>
              <a:ext cx="434" cy="564"/>
            </a:xfrm>
            <a:prstGeom prst="rect">
              <a:avLst/>
            </a:prstGeom>
            <a:noFill/>
            <a:ln w="9525">
              <a:noFill/>
              <a:miter lim="800000"/>
              <a:headEnd/>
              <a:tailEnd/>
            </a:ln>
          </p:spPr>
        </p:pic>
        <p:pic>
          <p:nvPicPr>
            <p:cNvPr id="23618" name="Picture 101" descr="TN_howard_adelman.jpg                                          001F0661Macintosh HD                   BBA79819:"/>
            <p:cNvPicPr>
              <a:picLocks noChangeAspect="1" noChangeArrowheads="1"/>
            </p:cNvPicPr>
            <p:nvPr/>
          </p:nvPicPr>
          <p:blipFill>
            <a:blip r:embed="rId57" cstate="print"/>
            <a:srcRect/>
            <a:stretch>
              <a:fillRect/>
            </a:stretch>
          </p:blipFill>
          <p:spPr bwMode="auto">
            <a:xfrm>
              <a:off x="0" y="1440"/>
              <a:ext cx="434" cy="564"/>
            </a:xfrm>
            <a:prstGeom prst="rect">
              <a:avLst/>
            </a:prstGeom>
            <a:noFill/>
            <a:ln w="9525">
              <a:noFill/>
              <a:miter lim="800000"/>
              <a:headEnd/>
              <a:tailEnd/>
            </a:ln>
          </p:spPr>
        </p:pic>
        <p:pic>
          <p:nvPicPr>
            <p:cNvPr id="23619" name="Picture 102" descr="TN_janet_gerson.jpg                                            001F0661Macintosh HD                   BBA79819:"/>
            <p:cNvPicPr>
              <a:picLocks noChangeAspect="1" noChangeArrowheads="1"/>
            </p:cNvPicPr>
            <p:nvPr/>
          </p:nvPicPr>
          <p:blipFill>
            <a:blip r:embed="rId58" cstate="print"/>
            <a:srcRect/>
            <a:stretch>
              <a:fillRect/>
            </a:stretch>
          </p:blipFill>
          <p:spPr bwMode="auto">
            <a:xfrm>
              <a:off x="5320" y="672"/>
              <a:ext cx="440" cy="564"/>
            </a:xfrm>
            <a:prstGeom prst="rect">
              <a:avLst/>
            </a:prstGeom>
            <a:noFill/>
            <a:ln w="9525">
              <a:noFill/>
              <a:miter lim="800000"/>
              <a:headEnd/>
              <a:tailEnd/>
            </a:ln>
          </p:spPr>
        </p:pic>
        <p:pic>
          <p:nvPicPr>
            <p:cNvPr id="23620" name="Picture 103" descr="TN_dan_braha.jpg                                               001F0661Macintosh HD                   BBA79819:"/>
            <p:cNvPicPr>
              <a:picLocks noChangeAspect="1" noChangeArrowheads="1"/>
            </p:cNvPicPr>
            <p:nvPr/>
          </p:nvPicPr>
          <p:blipFill>
            <a:blip r:embed="rId59" cstate="print"/>
            <a:srcRect/>
            <a:stretch>
              <a:fillRect/>
            </a:stretch>
          </p:blipFill>
          <p:spPr bwMode="auto">
            <a:xfrm>
              <a:off x="720" y="3840"/>
              <a:ext cx="429" cy="564"/>
            </a:xfrm>
            <a:prstGeom prst="rect">
              <a:avLst/>
            </a:prstGeom>
            <a:noFill/>
            <a:ln w="9525">
              <a:noFill/>
              <a:miter lim="800000"/>
              <a:headEnd/>
              <a:tailEnd/>
            </a:ln>
          </p:spPr>
        </p:pic>
        <p:pic>
          <p:nvPicPr>
            <p:cNvPr id="23621" name="Picture 106"/>
            <p:cNvPicPr>
              <a:picLocks noChangeAspect="1" noChangeArrowheads="1"/>
            </p:cNvPicPr>
            <p:nvPr/>
          </p:nvPicPr>
          <p:blipFill>
            <a:blip r:embed="rId60" cstate="print"/>
            <a:srcRect/>
            <a:stretch>
              <a:fillRect/>
            </a:stretch>
          </p:blipFill>
          <p:spPr bwMode="auto">
            <a:xfrm>
              <a:off x="0" y="2352"/>
              <a:ext cx="383" cy="616"/>
            </a:xfrm>
            <a:prstGeom prst="rect">
              <a:avLst/>
            </a:prstGeom>
            <a:noFill/>
            <a:ln w="9525">
              <a:noFill/>
              <a:miter lim="800000"/>
              <a:headEnd/>
              <a:tailEnd/>
            </a:ln>
          </p:spPr>
        </p:pic>
        <p:pic>
          <p:nvPicPr>
            <p:cNvPr id="23623" name="Picture 108"/>
            <p:cNvPicPr>
              <a:picLocks noChangeAspect="1" noChangeArrowheads="1"/>
            </p:cNvPicPr>
            <p:nvPr/>
          </p:nvPicPr>
          <p:blipFill>
            <a:blip r:embed="rId61" cstate="print"/>
            <a:srcRect/>
            <a:stretch>
              <a:fillRect/>
            </a:stretch>
          </p:blipFill>
          <p:spPr bwMode="auto">
            <a:xfrm>
              <a:off x="5376" y="1816"/>
              <a:ext cx="504" cy="688"/>
            </a:xfrm>
            <a:prstGeom prst="rect">
              <a:avLst/>
            </a:prstGeom>
            <a:noFill/>
            <a:ln w="9525">
              <a:noFill/>
              <a:miter lim="800000"/>
              <a:headEnd/>
              <a:tailEnd/>
            </a:ln>
          </p:spPr>
        </p:pic>
        <p:pic>
          <p:nvPicPr>
            <p:cNvPr id="23624" name="Picture 109"/>
            <p:cNvPicPr>
              <a:picLocks noChangeAspect="1" noChangeArrowheads="1"/>
            </p:cNvPicPr>
            <p:nvPr/>
          </p:nvPicPr>
          <p:blipFill>
            <a:blip r:embed="rId62" cstate="print"/>
            <a:srcRect/>
            <a:stretch>
              <a:fillRect/>
            </a:stretch>
          </p:blipFill>
          <p:spPr bwMode="auto">
            <a:xfrm>
              <a:off x="1920" y="0"/>
              <a:ext cx="417" cy="576"/>
            </a:xfrm>
            <a:prstGeom prst="rect">
              <a:avLst/>
            </a:prstGeom>
            <a:noFill/>
            <a:ln w="9525">
              <a:noFill/>
              <a:miter lim="800000"/>
              <a:headEnd/>
              <a:tailEnd/>
            </a:ln>
          </p:spPr>
        </p:pic>
        <p:pic>
          <p:nvPicPr>
            <p:cNvPr id="23625" name="Picture 110"/>
            <p:cNvPicPr>
              <a:picLocks noChangeAspect="1" noChangeArrowheads="1"/>
            </p:cNvPicPr>
            <p:nvPr/>
          </p:nvPicPr>
          <p:blipFill>
            <a:blip r:embed="rId63" cstate="print"/>
            <a:srcRect/>
            <a:stretch>
              <a:fillRect/>
            </a:stretch>
          </p:blipFill>
          <p:spPr bwMode="auto">
            <a:xfrm>
              <a:off x="5259" y="-192"/>
              <a:ext cx="501" cy="576"/>
            </a:xfrm>
            <a:prstGeom prst="rect">
              <a:avLst/>
            </a:prstGeom>
            <a:noFill/>
            <a:ln w="9525">
              <a:noFill/>
              <a:miter lim="800000"/>
              <a:headEnd/>
              <a:tailEnd/>
            </a:ln>
          </p:spPr>
        </p:pic>
        <p:pic>
          <p:nvPicPr>
            <p:cNvPr id="23626" name="Picture 53" descr="TN_david_yamada.jpg                                            001F0661Macintosh HD                   BBA79819:"/>
            <p:cNvPicPr>
              <a:picLocks noChangeAspect="1" noChangeArrowheads="1"/>
            </p:cNvPicPr>
            <p:nvPr/>
          </p:nvPicPr>
          <p:blipFill>
            <a:blip r:embed="rId64" cstate="print"/>
            <a:srcRect/>
            <a:stretch>
              <a:fillRect/>
            </a:stretch>
          </p:blipFill>
          <p:spPr bwMode="auto">
            <a:xfrm>
              <a:off x="384" y="2496"/>
              <a:ext cx="485" cy="587"/>
            </a:xfrm>
            <a:prstGeom prst="rect">
              <a:avLst/>
            </a:prstGeom>
            <a:noFill/>
            <a:ln w="9525">
              <a:noFill/>
              <a:miter lim="800000"/>
              <a:headEnd/>
              <a:tailEnd/>
            </a:ln>
          </p:spPr>
        </p:pic>
        <p:pic>
          <p:nvPicPr>
            <p:cNvPr id="23585" name="Picture 42"/>
            <p:cNvPicPr>
              <a:picLocks noChangeAspect="1" noChangeArrowheads="1"/>
            </p:cNvPicPr>
            <p:nvPr/>
          </p:nvPicPr>
          <p:blipFill>
            <a:blip r:embed="rId65">
              <a:extLst>
                <a:ext uri="{28A0092B-C50C-407E-A947-70E740481C1C}">
                  <a14:useLocalDpi xmlns:a14="http://schemas.microsoft.com/office/drawing/2010/main" val="0"/>
                </a:ext>
              </a:extLst>
            </a:blip>
            <a:stretch>
              <a:fillRect/>
            </a:stretch>
          </p:blipFill>
          <p:spPr bwMode="auto">
            <a:xfrm>
              <a:off x="3853" y="556"/>
              <a:ext cx="546" cy="655"/>
            </a:xfrm>
            <a:prstGeom prst="rect">
              <a:avLst/>
            </a:prstGeom>
            <a:noFill/>
            <a:ln w="9525">
              <a:noFill/>
              <a:miter lim="800000"/>
              <a:headEnd/>
              <a:tailEnd/>
            </a:ln>
          </p:spPr>
        </p:pic>
        <p:pic>
          <p:nvPicPr>
            <p:cNvPr id="23584" name="Picture 39"/>
            <p:cNvPicPr>
              <a:picLocks noChangeAspect="1" noChangeArrowheads="1"/>
            </p:cNvPicPr>
            <p:nvPr/>
          </p:nvPicPr>
          <p:blipFill>
            <a:blip r:embed="rId66">
              <a:extLst>
                <a:ext uri="{28A0092B-C50C-407E-A947-70E740481C1C}">
                  <a14:useLocalDpi xmlns:a14="http://schemas.microsoft.com/office/drawing/2010/main" val="0"/>
                </a:ext>
              </a:extLst>
            </a:blip>
            <a:stretch>
              <a:fillRect/>
            </a:stretch>
          </p:blipFill>
          <p:spPr bwMode="auto">
            <a:xfrm>
              <a:off x="4830" y="2982"/>
              <a:ext cx="433" cy="502"/>
            </a:xfrm>
            <a:prstGeom prst="rect">
              <a:avLst/>
            </a:prstGeom>
            <a:noFill/>
            <a:ln w="9525">
              <a:noFill/>
              <a:miter lim="800000"/>
              <a:headEnd/>
              <a:tailEnd/>
            </a:ln>
          </p:spPr>
        </p:pic>
      </p:grpSp>
      <p:pic>
        <p:nvPicPr>
          <p:cNvPr id="82" name="Picture 81" descr="Hayal2 copy.jpg"/>
          <p:cNvPicPr>
            <a:picLocks noChangeAspect="1"/>
          </p:cNvPicPr>
          <p:nvPr/>
        </p:nvPicPr>
        <p:blipFill>
          <a:blip r:embed="rId67" cstate="print"/>
          <a:srcRect/>
          <a:stretch>
            <a:fillRect/>
          </a:stretch>
        </p:blipFill>
        <p:spPr bwMode="auto">
          <a:xfrm>
            <a:off x="1899220" y="4648200"/>
            <a:ext cx="723900" cy="812800"/>
          </a:xfrm>
          <a:prstGeom prst="rect">
            <a:avLst/>
          </a:prstGeom>
          <a:noFill/>
          <a:ln w="9525">
            <a:noFill/>
            <a:miter lim="800000"/>
            <a:headEnd/>
            <a:tailEnd/>
          </a:ln>
        </p:spPr>
      </p:pic>
      <p:grpSp>
        <p:nvGrpSpPr>
          <p:cNvPr id="2" name="Group 119"/>
          <p:cNvGrpSpPr>
            <a:grpSpLocks/>
          </p:cNvGrpSpPr>
          <p:nvPr/>
        </p:nvGrpSpPr>
        <p:grpSpPr bwMode="auto">
          <a:xfrm>
            <a:off x="760883" y="1052166"/>
            <a:ext cx="5546726" cy="4921252"/>
            <a:chOff x="633" y="411"/>
            <a:chExt cx="3494" cy="3100"/>
          </a:xfrm>
        </p:grpSpPr>
        <p:pic>
          <p:nvPicPr>
            <p:cNvPr id="23630" name="Picture 79" descr="linda_hartling.jpg                                             001F065FMacintosh HD                   BBA79819:"/>
            <p:cNvPicPr>
              <a:picLocks noChangeAspect="1" noChangeArrowheads="1"/>
            </p:cNvPicPr>
            <p:nvPr/>
          </p:nvPicPr>
          <p:blipFill>
            <a:blip r:embed="rId68" cstate="print"/>
            <a:srcRect/>
            <a:stretch>
              <a:fillRect/>
            </a:stretch>
          </p:blipFill>
          <p:spPr bwMode="auto">
            <a:xfrm>
              <a:off x="3320" y="1563"/>
              <a:ext cx="807" cy="1074"/>
            </a:xfrm>
            <a:prstGeom prst="rect">
              <a:avLst/>
            </a:prstGeom>
            <a:noFill/>
            <a:ln w="9525">
              <a:noFill/>
              <a:miter lim="800000"/>
              <a:headEnd/>
              <a:tailEnd/>
            </a:ln>
          </p:spPr>
        </p:pic>
        <p:pic>
          <p:nvPicPr>
            <p:cNvPr id="23628" name="Picture 70" descr="TN_morton_deutsch.jpg                                          001F0661Macintosh HD                   BBA79819:"/>
            <p:cNvPicPr>
              <a:picLocks noChangeAspect="1" noChangeArrowheads="1"/>
            </p:cNvPicPr>
            <p:nvPr/>
          </p:nvPicPr>
          <p:blipFill>
            <a:blip r:embed="rId69" cstate="print"/>
            <a:srcRect/>
            <a:stretch>
              <a:fillRect/>
            </a:stretch>
          </p:blipFill>
          <p:spPr bwMode="auto">
            <a:xfrm>
              <a:off x="1491" y="1374"/>
              <a:ext cx="442" cy="660"/>
            </a:xfrm>
            <a:prstGeom prst="rect">
              <a:avLst/>
            </a:prstGeom>
            <a:noFill/>
            <a:ln w="9525">
              <a:noFill/>
              <a:miter lim="800000"/>
              <a:headEnd/>
              <a:tailEnd/>
            </a:ln>
          </p:spPr>
        </p:pic>
        <p:pic>
          <p:nvPicPr>
            <p:cNvPr id="23631" name="Picture 88" descr="victoria_firmo_fontan2.jpg                                     001F065FMacintosh HD                   BBA79819:"/>
            <p:cNvPicPr>
              <a:picLocks noChangeAspect="1" noChangeArrowheads="1"/>
            </p:cNvPicPr>
            <p:nvPr/>
          </p:nvPicPr>
          <p:blipFill>
            <a:blip r:embed="rId70" cstate="print"/>
            <a:srcRect/>
            <a:stretch>
              <a:fillRect/>
            </a:stretch>
          </p:blipFill>
          <p:spPr bwMode="auto">
            <a:xfrm>
              <a:off x="633" y="2886"/>
              <a:ext cx="521" cy="625"/>
            </a:xfrm>
            <a:prstGeom prst="rect">
              <a:avLst/>
            </a:prstGeom>
            <a:noFill/>
            <a:ln w="9525">
              <a:noFill/>
              <a:miter lim="800000"/>
              <a:headEnd/>
              <a:tailEnd/>
            </a:ln>
          </p:spPr>
        </p:pic>
        <p:pic>
          <p:nvPicPr>
            <p:cNvPr id="23627" name="Picture 49"/>
            <p:cNvPicPr>
              <a:picLocks noChangeAspect="1" noChangeArrowheads="1"/>
            </p:cNvPicPr>
            <p:nvPr/>
          </p:nvPicPr>
          <p:blipFill>
            <a:blip r:embed="rId71">
              <a:extLst>
                <a:ext uri="{28A0092B-C50C-407E-A947-70E740481C1C}">
                  <a14:useLocalDpi xmlns:a14="http://schemas.microsoft.com/office/drawing/2010/main" val="0"/>
                </a:ext>
              </a:extLst>
            </a:blip>
            <a:stretch>
              <a:fillRect/>
            </a:stretch>
          </p:blipFill>
          <p:spPr bwMode="auto">
            <a:xfrm>
              <a:off x="2918" y="411"/>
              <a:ext cx="478" cy="569"/>
            </a:xfrm>
            <a:prstGeom prst="rect">
              <a:avLst/>
            </a:prstGeom>
            <a:noFill/>
            <a:ln w="9525">
              <a:noFill/>
              <a:miter lim="800000"/>
              <a:headEnd/>
              <a:tailEnd/>
            </a:ln>
          </p:spPr>
        </p:pic>
        <p:pic>
          <p:nvPicPr>
            <p:cNvPr id="23629" name="Picture 78" descr="don_klein1.jpg                                                 001F065FMacintosh HD                   BBA79819:"/>
            <p:cNvPicPr>
              <a:picLocks noChangeAspect="1" noChangeArrowheads="1"/>
            </p:cNvPicPr>
            <p:nvPr/>
          </p:nvPicPr>
          <p:blipFill>
            <a:blip r:embed="rId72" cstate="print"/>
            <a:srcRect/>
            <a:stretch>
              <a:fillRect/>
            </a:stretch>
          </p:blipFill>
          <p:spPr bwMode="auto">
            <a:xfrm>
              <a:off x="2112" y="1549"/>
              <a:ext cx="514" cy="677"/>
            </a:xfrm>
            <a:prstGeom prst="rect">
              <a:avLst/>
            </a:prstGeom>
            <a:noFill/>
            <a:ln w="9525">
              <a:noFill/>
              <a:miter lim="800000"/>
              <a:headEnd/>
              <a:tailEnd/>
            </a:ln>
          </p:spPr>
        </p:pic>
      </p:grpSp>
      <p:pic>
        <p:nvPicPr>
          <p:cNvPr id="81" name="Picture 80" descr="thomas_hylland_eriksen.jpg"/>
          <p:cNvPicPr>
            <a:picLocks noChangeAspect="1"/>
          </p:cNvPicPr>
          <p:nvPr/>
        </p:nvPicPr>
        <p:blipFill>
          <a:blip r:embed="rId73" cstate="print"/>
          <a:stretch>
            <a:fillRect/>
          </a:stretch>
        </p:blipFill>
        <p:spPr>
          <a:xfrm>
            <a:off x="2886377" y="1680006"/>
            <a:ext cx="1054369" cy="1389850"/>
          </a:xfrm>
          <a:prstGeom prst="rect">
            <a:avLst/>
          </a:prstGeom>
        </p:spPr>
      </p:pic>
      <p:pic>
        <p:nvPicPr>
          <p:cNvPr id="84" name="Picture 49" descr="TN_arne_naess.jpg                                              001F0661Macintosh HD                   BBA79819:"/>
          <p:cNvPicPr>
            <a:picLocks noChangeAspect="1" noChangeArrowheads="1"/>
          </p:cNvPicPr>
          <p:nvPr/>
        </p:nvPicPr>
        <p:blipFill>
          <a:blip r:embed="rId74" cstate="print"/>
          <a:srcRect/>
          <a:stretch>
            <a:fillRect/>
          </a:stretch>
        </p:blipFill>
        <p:spPr bwMode="auto">
          <a:xfrm>
            <a:off x="5076057" y="2051050"/>
            <a:ext cx="866054" cy="1017240"/>
          </a:xfrm>
          <a:prstGeom prst="rect">
            <a:avLst/>
          </a:prstGeom>
          <a:noFill/>
          <a:ln w="9525">
            <a:noFill/>
            <a:miter lim="800000"/>
            <a:headEnd/>
            <a:tailEnd/>
          </a:ln>
        </p:spPr>
      </p:pic>
      <p:pic>
        <p:nvPicPr>
          <p:cNvPr id="83" name="Picture 108"/>
          <p:cNvPicPr>
            <a:picLocks noChangeAspect="1" noChangeArrowheads="1"/>
          </p:cNvPicPr>
          <p:nvPr/>
        </p:nvPicPr>
        <p:blipFill>
          <a:blip r:embed="rId75">
            <a:extLst>
              <a:ext uri="{28A0092B-C50C-407E-A947-70E740481C1C}">
                <a14:useLocalDpi xmlns:a14="http://schemas.microsoft.com/office/drawing/2010/main" val="0"/>
              </a:ext>
            </a:extLst>
          </a:blip>
          <a:stretch>
            <a:fillRect/>
          </a:stretch>
        </p:blipFill>
        <p:spPr bwMode="auto">
          <a:xfrm>
            <a:off x="6515003" y="3875874"/>
            <a:ext cx="961105" cy="1153326"/>
          </a:xfrm>
          <a:prstGeom prst="rect">
            <a:avLst/>
          </a:prstGeom>
          <a:noFill/>
          <a:ln w="9525">
            <a:noFill/>
            <a:miter lim="800000"/>
            <a:headEnd/>
            <a:tailEnd/>
          </a:ln>
        </p:spPr>
      </p:pic>
      <p:pic>
        <p:nvPicPr>
          <p:cNvPr id="263203" name="Picture 35" descr="&#10;b_evelin1.jpg                                                  001F050CMacintosh HD                   BBA79819:"/>
          <p:cNvPicPr>
            <a:picLocks noChangeAspect="1" noChangeArrowheads="1"/>
          </p:cNvPicPr>
          <p:nvPr/>
        </p:nvPicPr>
        <p:blipFill>
          <a:blip r:embed="rId76" cstate="print"/>
          <a:srcRect/>
          <a:stretch>
            <a:fillRect/>
          </a:stretch>
        </p:blipFill>
        <p:spPr bwMode="auto">
          <a:xfrm>
            <a:off x="3906403" y="1925088"/>
            <a:ext cx="1034939" cy="1334721"/>
          </a:xfrm>
          <a:prstGeom prst="rect">
            <a:avLst/>
          </a:prstGeom>
          <a:noFill/>
          <a:ln w="28575">
            <a:noFill/>
            <a:miter lim="800000"/>
            <a:headEnd/>
            <a:tailEnd/>
          </a:ln>
          <a:effectLst>
            <a:outerShdw dist="38100" dir="2700000" rotWithShape="0">
              <a:srgbClr val="808080">
                <a:alpha val="42999"/>
              </a:srgbClr>
            </a:outerShdw>
          </a:effectLst>
        </p:spPr>
      </p:pic>
      <p:pic>
        <p:nvPicPr>
          <p:cNvPr id="80" name="Picture 79" descr="TN_inga_bostad.jpg"/>
          <p:cNvPicPr>
            <a:picLocks noChangeAspect="1"/>
          </p:cNvPicPr>
          <p:nvPr/>
        </p:nvPicPr>
        <p:blipFill>
          <a:blip r:embed="rId77" cstate="print"/>
          <a:stretch>
            <a:fillRect/>
          </a:stretch>
        </p:blipFill>
        <p:spPr>
          <a:xfrm>
            <a:off x="2440063" y="745922"/>
            <a:ext cx="895952" cy="1164737"/>
          </a:xfrm>
          <a:prstGeom prst="rect">
            <a:avLst/>
          </a:prstGeom>
        </p:spPr>
      </p:pic>
    </p:spTree>
    <p:extLst>
      <p:ext uri="{BB962C8B-B14F-4D97-AF65-F5344CB8AC3E}">
        <p14:creationId xmlns:p14="http://schemas.microsoft.com/office/powerpoint/2010/main" val="24981177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3203"/>
                                        </p:tgtEl>
                                        <p:attrNameLst>
                                          <p:attrName>style.visibility</p:attrName>
                                        </p:attrNameLst>
                                      </p:cBhvr>
                                      <p:to>
                                        <p:strVal val="visible"/>
                                      </p:to>
                                    </p:set>
                                    <p:anim calcmode="lin" valueType="num">
                                      <p:cBhvr>
                                        <p:cTn id="7" dur="500" fill="hold"/>
                                        <p:tgtEl>
                                          <p:spTgt spid="263203"/>
                                        </p:tgtEl>
                                        <p:attrNameLst>
                                          <p:attrName>ppt_w</p:attrName>
                                        </p:attrNameLst>
                                      </p:cBhvr>
                                      <p:tavLst>
                                        <p:tav tm="0">
                                          <p:val>
                                            <p:fltVal val="0"/>
                                          </p:val>
                                        </p:tav>
                                        <p:tav tm="100000">
                                          <p:val>
                                            <p:strVal val="#ppt_w"/>
                                          </p:val>
                                        </p:tav>
                                      </p:tavLst>
                                    </p:anim>
                                    <p:anim calcmode="lin" valueType="num">
                                      <p:cBhvr>
                                        <p:cTn id="8" dur="500" fill="hold"/>
                                        <p:tgtEl>
                                          <p:spTgt spid="26320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par>
                                <p:cTn id="24" presetID="23" presetClass="entr" presetSubtype="528" fill="hold" nodeType="with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p:cTn id="26" dur="500" fill="hold"/>
                                        <p:tgtEl>
                                          <p:spTgt spid="82"/>
                                        </p:tgtEl>
                                        <p:attrNameLst>
                                          <p:attrName>ppt_w</p:attrName>
                                        </p:attrNameLst>
                                      </p:cBhvr>
                                      <p:tavLst>
                                        <p:tav tm="0">
                                          <p:val>
                                            <p:fltVal val="0"/>
                                          </p:val>
                                        </p:tav>
                                        <p:tav tm="100000">
                                          <p:val>
                                            <p:strVal val="#ppt_w"/>
                                          </p:val>
                                        </p:tav>
                                      </p:tavLst>
                                    </p:anim>
                                    <p:anim calcmode="lin" valueType="num">
                                      <p:cBhvr>
                                        <p:cTn id="27" dur="500" fill="hold"/>
                                        <p:tgtEl>
                                          <p:spTgt spid="82"/>
                                        </p:tgtEl>
                                        <p:attrNameLst>
                                          <p:attrName>ppt_h</p:attrName>
                                        </p:attrNameLst>
                                      </p:cBhvr>
                                      <p:tavLst>
                                        <p:tav tm="0">
                                          <p:val>
                                            <p:fltVal val="0"/>
                                          </p:val>
                                        </p:tav>
                                        <p:tav tm="100000">
                                          <p:val>
                                            <p:strVal val="#ppt_h"/>
                                          </p:val>
                                        </p:tav>
                                      </p:tavLst>
                                    </p:anim>
                                    <p:anim calcmode="lin" valueType="num">
                                      <p:cBhvr>
                                        <p:cTn id="28" dur="500" fill="hold"/>
                                        <p:tgtEl>
                                          <p:spTgt spid="82"/>
                                        </p:tgtEl>
                                        <p:attrNameLst>
                                          <p:attrName>ppt_x</p:attrName>
                                        </p:attrNameLst>
                                      </p:cBhvr>
                                      <p:tavLst>
                                        <p:tav tm="0">
                                          <p:val>
                                            <p:fltVal val="0.5"/>
                                          </p:val>
                                        </p:tav>
                                        <p:tav tm="100000">
                                          <p:val>
                                            <p:strVal val="#ppt_x"/>
                                          </p:val>
                                        </p:tav>
                                      </p:tavLst>
                                    </p:anim>
                                    <p:anim calcmode="lin" valueType="num">
                                      <p:cBhvr>
                                        <p:cTn id="29" dur="500" fill="hold"/>
                                        <p:tgtEl>
                                          <p:spTgt spid="82"/>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83"/>
                                        </p:tgtEl>
                                        <p:attrNameLst>
                                          <p:attrName>style.visibility</p:attrName>
                                        </p:attrNameLst>
                                      </p:cBhvr>
                                      <p:to>
                                        <p:strVal val="visible"/>
                                      </p:to>
                                    </p:set>
                                    <p:anim calcmode="lin" valueType="num">
                                      <p:cBhvr>
                                        <p:cTn id="33" dur="500" fill="hold"/>
                                        <p:tgtEl>
                                          <p:spTgt spid="83"/>
                                        </p:tgtEl>
                                        <p:attrNameLst>
                                          <p:attrName>ppt_w</p:attrName>
                                        </p:attrNameLst>
                                      </p:cBhvr>
                                      <p:tavLst>
                                        <p:tav tm="0">
                                          <p:val>
                                            <p:fltVal val="0"/>
                                          </p:val>
                                        </p:tav>
                                        <p:tav tm="100000">
                                          <p:val>
                                            <p:strVal val="#ppt_w"/>
                                          </p:val>
                                        </p:tav>
                                      </p:tavLst>
                                    </p:anim>
                                    <p:anim calcmode="lin" valueType="num">
                                      <p:cBhvr>
                                        <p:cTn id="34" dur="500" fill="hold"/>
                                        <p:tgtEl>
                                          <p:spTgt spid="83"/>
                                        </p:tgtEl>
                                        <p:attrNameLst>
                                          <p:attrName>ppt_h</p:attrName>
                                        </p:attrNameLst>
                                      </p:cBhvr>
                                      <p:tavLst>
                                        <p:tav tm="0">
                                          <p:val>
                                            <p:fltVal val="0"/>
                                          </p:val>
                                        </p:tav>
                                        <p:tav tm="100000">
                                          <p:val>
                                            <p:strVal val="#ppt_h"/>
                                          </p:val>
                                        </p:tav>
                                      </p:tavLst>
                                    </p:anim>
                                    <p:animEffect transition="in" filter="fade">
                                      <p:cBhvr>
                                        <p:cTn id="35" dur="500"/>
                                        <p:tgtEl>
                                          <p:spTgt spid="83"/>
                                        </p:tgtEl>
                                      </p:cBhvr>
                                    </p:animEffect>
                                  </p:childTnLst>
                                </p:cTn>
                              </p:par>
                            </p:childTnLst>
                          </p:cTn>
                        </p:par>
                        <p:par>
                          <p:cTn id="36" fill="hold">
                            <p:stCondLst>
                              <p:cond delay="2500"/>
                            </p:stCondLst>
                            <p:childTnLst>
                              <p:par>
                                <p:cTn id="37" presetID="23" presetClass="entr" presetSubtype="16" fill="hold" nodeType="afterEffect">
                                  <p:stCondLst>
                                    <p:cond delay="0"/>
                                  </p:stCondLst>
                                  <p:childTnLst>
                                    <p:set>
                                      <p:cBhvr>
                                        <p:cTn id="38" dur="1" fill="hold">
                                          <p:stCondLst>
                                            <p:cond delay="0"/>
                                          </p:stCondLst>
                                        </p:cTn>
                                        <p:tgtEl>
                                          <p:spTgt spid="81"/>
                                        </p:tgtEl>
                                        <p:attrNameLst>
                                          <p:attrName>style.visibility</p:attrName>
                                        </p:attrNameLst>
                                      </p:cBhvr>
                                      <p:to>
                                        <p:strVal val="visible"/>
                                      </p:to>
                                    </p:set>
                                    <p:anim calcmode="lin" valueType="num">
                                      <p:cBhvr>
                                        <p:cTn id="39" dur="500" fill="hold"/>
                                        <p:tgtEl>
                                          <p:spTgt spid="81"/>
                                        </p:tgtEl>
                                        <p:attrNameLst>
                                          <p:attrName>ppt_w</p:attrName>
                                        </p:attrNameLst>
                                      </p:cBhvr>
                                      <p:tavLst>
                                        <p:tav tm="0">
                                          <p:val>
                                            <p:fltVal val="0"/>
                                          </p:val>
                                        </p:tav>
                                        <p:tav tm="100000">
                                          <p:val>
                                            <p:strVal val="#ppt_w"/>
                                          </p:val>
                                        </p:tav>
                                      </p:tavLst>
                                    </p:anim>
                                    <p:anim calcmode="lin" valueType="num">
                                      <p:cBhvr>
                                        <p:cTn id="40" dur="500" fill="hold"/>
                                        <p:tgtEl>
                                          <p:spTgt spid="81"/>
                                        </p:tgtEl>
                                        <p:attrNameLst>
                                          <p:attrName>ppt_h</p:attrName>
                                        </p:attrNameLst>
                                      </p:cBhvr>
                                      <p:tavLst>
                                        <p:tav tm="0">
                                          <p:val>
                                            <p:fltVal val="0"/>
                                          </p:val>
                                        </p:tav>
                                        <p:tav tm="100000">
                                          <p:val>
                                            <p:strVal val="#ppt_h"/>
                                          </p:val>
                                        </p:tav>
                                      </p:tavLst>
                                    </p:anim>
                                  </p:childTnLst>
                                </p:cTn>
                              </p:par>
                            </p:childTnLst>
                          </p:cTn>
                        </p:par>
                        <p:par>
                          <p:cTn id="41" fill="hold">
                            <p:stCondLst>
                              <p:cond delay="3000"/>
                            </p:stCondLst>
                            <p:childTnLst>
                              <p:par>
                                <p:cTn id="42" presetID="23" presetClass="entr" presetSubtype="16" fill="hold" nodeType="afterEffect">
                                  <p:stCondLst>
                                    <p:cond delay="0"/>
                                  </p:stCondLst>
                                  <p:childTnLst>
                                    <p:set>
                                      <p:cBhvr>
                                        <p:cTn id="43" dur="1" fill="hold">
                                          <p:stCondLst>
                                            <p:cond delay="0"/>
                                          </p:stCondLst>
                                        </p:cTn>
                                        <p:tgtEl>
                                          <p:spTgt spid="80"/>
                                        </p:tgtEl>
                                        <p:attrNameLst>
                                          <p:attrName>style.visibility</p:attrName>
                                        </p:attrNameLst>
                                      </p:cBhvr>
                                      <p:to>
                                        <p:strVal val="visible"/>
                                      </p:to>
                                    </p:set>
                                    <p:anim calcmode="lin" valueType="num">
                                      <p:cBhvr>
                                        <p:cTn id="44" dur="500" fill="hold"/>
                                        <p:tgtEl>
                                          <p:spTgt spid="80"/>
                                        </p:tgtEl>
                                        <p:attrNameLst>
                                          <p:attrName>ppt_w</p:attrName>
                                        </p:attrNameLst>
                                      </p:cBhvr>
                                      <p:tavLst>
                                        <p:tav tm="0">
                                          <p:val>
                                            <p:fltVal val="0"/>
                                          </p:val>
                                        </p:tav>
                                        <p:tav tm="100000">
                                          <p:val>
                                            <p:strVal val="#ppt_w"/>
                                          </p:val>
                                        </p:tav>
                                      </p:tavLst>
                                    </p:anim>
                                    <p:anim calcmode="lin" valueType="num">
                                      <p:cBhvr>
                                        <p:cTn id="45" dur="500" fill="hold"/>
                                        <p:tgtEl>
                                          <p:spTgt spid="80"/>
                                        </p:tgtEl>
                                        <p:attrNameLst>
                                          <p:attrName>ppt_h</p:attrName>
                                        </p:attrNameLst>
                                      </p:cBhvr>
                                      <p:tavLst>
                                        <p:tav tm="0">
                                          <p:val>
                                            <p:fltVal val="0"/>
                                          </p:val>
                                        </p:tav>
                                        <p:tav tm="100000">
                                          <p:val>
                                            <p:strVal val="#ppt_h"/>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33927" y="4941168"/>
            <a:ext cx="6089104" cy="1569660"/>
          </a:xfrm>
          <a:prstGeom prst="rect">
            <a:avLst/>
          </a:prstGeom>
          <a:noFill/>
        </p:spPr>
        <p:txBody>
          <a:bodyPr wrap="none" rtlCol="0">
            <a:spAutoFit/>
          </a:bodyPr>
          <a:lstStyle/>
          <a:p>
            <a:pPr algn="ctr"/>
            <a:r>
              <a:rPr lang="en-GB" sz="2400" dirty="0">
                <a:solidFill>
                  <a:srgbClr val="FFFFFF"/>
                </a:solidFill>
                <a:effectLst>
                  <a:outerShdw blurRad="38100" dist="38100" dir="2700000" algn="tl">
                    <a:srgbClr val="000000">
                      <a:alpha val="43137"/>
                    </a:srgbClr>
                  </a:outerShdw>
                </a:effectLst>
                <a:latin typeface="Calibri" pitchFamily="34" charset="0"/>
              </a:rPr>
              <a:t>Nobel Peace Prize nomination</a:t>
            </a:r>
            <a:br>
              <a:rPr lang="en-GB" sz="2400" dirty="0">
                <a:solidFill>
                  <a:srgbClr val="FFFFFF"/>
                </a:solidFill>
                <a:effectLst>
                  <a:outerShdw blurRad="38100" dist="38100" dir="2700000" algn="tl">
                    <a:srgbClr val="000000">
                      <a:alpha val="43137"/>
                    </a:srgbClr>
                  </a:outerShdw>
                </a:effectLst>
                <a:latin typeface="Calibri" pitchFamily="34" charset="0"/>
              </a:rPr>
            </a:br>
            <a:r>
              <a:rPr lang="en-GB" sz="2400" i="1" dirty="0">
                <a:solidFill>
                  <a:srgbClr val="FFFFFF"/>
                </a:solidFill>
                <a:effectLst>
                  <a:outerShdw blurRad="38100" dist="38100" dir="2700000" algn="tl">
                    <a:srgbClr val="000000">
                      <a:alpha val="43137"/>
                    </a:srgbClr>
                  </a:outerShdw>
                </a:effectLst>
                <a:latin typeface="Calibri" pitchFamily="34" charset="0"/>
              </a:rPr>
              <a:t>Lay Down Your Arms</a:t>
            </a:r>
            <a:r>
              <a:rPr lang="en-GB" sz="2400" dirty="0">
                <a:solidFill>
                  <a:srgbClr val="FFFFFF"/>
                </a:solidFill>
                <a:effectLst>
                  <a:outerShdw blurRad="38100" dist="38100" dir="2700000" algn="tl">
                    <a:srgbClr val="000000">
                      <a:alpha val="43137"/>
                    </a:srgbClr>
                  </a:outerShdw>
                </a:effectLst>
                <a:latin typeface="Calibri" pitchFamily="34" charset="0"/>
              </a:rPr>
              <a:t>! 1889 </a:t>
            </a:r>
            <a:r>
              <a:rPr lang="en-GB" sz="2400" i="1" dirty="0">
                <a:solidFill>
                  <a:srgbClr val="FFFFFF"/>
                </a:solidFill>
                <a:effectLst>
                  <a:outerShdw blurRad="38100" dist="38100" dir="2700000" algn="tl">
                    <a:srgbClr val="000000">
                      <a:alpha val="43137"/>
                    </a:srgbClr>
                  </a:outerShdw>
                </a:effectLst>
                <a:latin typeface="Calibri" pitchFamily="34" charset="0"/>
              </a:rPr>
              <a:t>Die Waffen nieder!</a:t>
            </a:r>
            <a:br>
              <a:rPr lang="en-GB" sz="2400" i="1" dirty="0">
                <a:solidFill>
                  <a:srgbClr val="FFFFFF"/>
                </a:solidFill>
                <a:effectLst>
                  <a:outerShdw blurRad="38100" dist="38100" dir="2700000" algn="tl">
                    <a:srgbClr val="000000">
                      <a:alpha val="43137"/>
                    </a:srgbClr>
                  </a:outerShdw>
                </a:effectLst>
                <a:latin typeface="Calibri" pitchFamily="34" charset="0"/>
              </a:rPr>
            </a:br>
            <a:r>
              <a:rPr lang="en-GB" sz="2400" dirty="0">
                <a:solidFill>
                  <a:srgbClr val="FFFFFF"/>
                </a:solidFill>
                <a:effectLst>
                  <a:outerShdw blurRad="38100" dist="38100" dir="2700000" algn="tl">
                    <a:srgbClr val="000000">
                      <a:alpha val="43137"/>
                    </a:srgbClr>
                  </a:outerShdw>
                </a:effectLst>
                <a:latin typeface="Calibri" pitchFamily="34" charset="0"/>
              </a:rPr>
              <a:t>1905</a:t>
            </a:r>
            <a:br>
              <a:rPr lang="en-GB" sz="2400" dirty="0">
                <a:solidFill>
                  <a:srgbClr val="FFFFFF"/>
                </a:solidFill>
                <a:effectLst>
                  <a:outerShdw blurRad="38100" dist="38100" dir="2700000" algn="tl">
                    <a:srgbClr val="000000">
                      <a:alpha val="43137"/>
                    </a:srgbClr>
                  </a:outerShdw>
                </a:effectLst>
                <a:latin typeface="Calibri" pitchFamily="34" charset="0"/>
              </a:rPr>
            </a:br>
            <a:r>
              <a:rPr lang="en-GB" sz="2400" dirty="0">
                <a:solidFill>
                  <a:srgbClr val="FFFFFF"/>
                </a:solidFill>
                <a:effectLst>
                  <a:outerShdw blurRad="38100" dist="38100" dir="2700000" algn="tl">
                    <a:srgbClr val="000000">
                      <a:alpha val="43137"/>
                    </a:srgbClr>
                  </a:outerShdw>
                </a:effectLst>
                <a:latin typeface="Calibri" pitchFamily="34" charset="0"/>
              </a:rPr>
              <a:t>2015, 2016, 2017</a:t>
            </a:r>
          </a:p>
        </p:txBody>
      </p:sp>
      <p:sp>
        <p:nvSpPr>
          <p:cNvPr id="4" name="Footer Placeholder 3"/>
          <p:cNvSpPr>
            <a:spLocks noGrp="1"/>
          </p:cNvSpPr>
          <p:nvPr>
            <p:ph type="ftr" sz="quarter" idx="11"/>
          </p:nvPr>
        </p:nvSpPr>
        <p:spPr>
          <a:xfrm>
            <a:off x="3124200" y="6400800"/>
            <a:ext cx="2895600" cy="457200"/>
          </a:xfrm>
        </p:spPr>
        <p:txBody>
          <a:bodyPr/>
          <a:lstStyle/>
          <a:p>
            <a:pPr>
              <a:defRPr/>
            </a:pPr>
            <a:r>
              <a:rPr lang="en-GB" sz="1200" b="0" dirty="0" err="1">
                <a:solidFill>
                  <a:srgbClr val="FFFFFF">
                    <a:lumMod val="50000"/>
                  </a:srgbClr>
                </a:solidFill>
              </a:rPr>
              <a:t>Dr.</a:t>
            </a:r>
            <a:r>
              <a:rPr lang="en-GB" sz="1200" b="0" dirty="0">
                <a:solidFill>
                  <a:srgbClr val="FFFFFF">
                    <a:lumMod val="50000"/>
                  </a:srgbClr>
                </a:solidFill>
              </a:rPr>
              <a:t> med, </a:t>
            </a:r>
            <a:r>
              <a:rPr lang="en-GB" sz="1200" b="0" dirty="0" err="1">
                <a:solidFill>
                  <a:srgbClr val="FFFFFF">
                    <a:lumMod val="50000"/>
                  </a:srgbClr>
                </a:solidFill>
              </a:rPr>
              <a:t>Dr.</a:t>
            </a:r>
            <a:r>
              <a:rPr lang="en-GB" sz="1200" b="0" dirty="0">
                <a:solidFill>
                  <a:srgbClr val="FFFFFF">
                    <a:lumMod val="50000"/>
                  </a:srgbClr>
                </a:solidFill>
              </a:rPr>
              <a:t> psychol. Evelin G. Lindner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396" y="-12466"/>
            <a:ext cx="9447540" cy="472377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83101"/>
            <a:ext cx="4872362" cy="4794405"/>
          </a:xfrm>
          <a:prstGeom prst="rect">
            <a:avLst/>
          </a:prstGeom>
        </p:spPr>
      </p:pic>
    </p:spTree>
    <p:extLst>
      <p:ext uri="{BB962C8B-B14F-4D97-AF65-F5344CB8AC3E}">
        <p14:creationId xmlns:p14="http://schemas.microsoft.com/office/powerpoint/2010/main" val="2473399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365362"/>
            <a:ext cx="3248281" cy="283290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1340768"/>
            <a:ext cx="2952328" cy="2857500"/>
          </a:xfrm>
          <a:prstGeom prst="rect">
            <a:avLst/>
          </a:prstGeom>
        </p:spPr>
      </p:pic>
      <p:sp>
        <p:nvSpPr>
          <p:cNvPr id="6" name="TextBox 5"/>
          <p:cNvSpPr txBox="1"/>
          <p:nvPr/>
        </p:nvSpPr>
        <p:spPr>
          <a:xfrm>
            <a:off x="1515554" y="5052062"/>
            <a:ext cx="6112891" cy="523220"/>
          </a:xfrm>
          <a:prstGeom prst="rect">
            <a:avLst/>
          </a:prstGeom>
          <a:noFill/>
        </p:spPr>
        <p:txBody>
          <a:bodyPr wrap="none" rtlCol="0">
            <a:spAutoFit/>
          </a:bodyPr>
          <a:lstStyle/>
          <a:p>
            <a:pPr algn="ctr"/>
            <a:r>
              <a:rPr lang="en-GB" sz="2800" dirty="0" err="1">
                <a:effectLst>
                  <a:outerShdw blurRad="38100" dist="38100" dir="2700000" algn="tl">
                    <a:srgbClr val="000000">
                      <a:alpha val="43137"/>
                    </a:srgbClr>
                  </a:outerShdw>
                </a:effectLst>
                <a:latin typeface="Calibri" pitchFamily="34" charset="0"/>
              </a:rPr>
              <a:t>Unité</a:t>
            </a:r>
            <a:r>
              <a:rPr lang="en-GB" sz="2800" dirty="0">
                <a:effectLst>
                  <a:outerShdw blurRad="38100" dist="38100" dir="2700000" algn="tl">
                    <a:srgbClr val="000000">
                      <a:alpha val="43137"/>
                    </a:srgbClr>
                  </a:outerShdw>
                </a:effectLst>
                <a:latin typeface="Calibri" pitchFamily="34" charset="0"/>
              </a:rPr>
              <a:t>			</a:t>
            </a:r>
            <a:r>
              <a:rPr lang="en-GB" sz="2800" dirty="0" err="1">
                <a:effectLst>
                  <a:outerShdw blurRad="38100" dist="38100" dir="2700000" algn="tl">
                    <a:srgbClr val="000000">
                      <a:alpha val="43137"/>
                    </a:srgbClr>
                  </a:outerShdw>
                </a:effectLst>
                <a:latin typeface="Calibri" pitchFamily="34" charset="0"/>
              </a:rPr>
              <a:t>en</a:t>
            </a:r>
            <a:r>
              <a:rPr lang="en-GB" sz="2800" dirty="0">
                <a:effectLst>
                  <a:outerShdw blurRad="38100" dist="38100" dir="2700000" algn="tl">
                    <a:srgbClr val="000000">
                      <a:alpha val="43137"/>
                    </a:srgbClr>
                  </a:outerShdw>
                </a:effectLst>
                <a:latin typeface="Calibri" pitchFamily="34" charset="0"/>
              </a:rPr>
              <a:t>		</a:t>
            </a:r>
            <a:r>
              <a:rPr lang="en-GB" sz="2800" dirty="0" err="1">
                <a:effectLst>
                  <a:outerShdw blurRad="38100" dist="38100" dir="2700000" algn="tl">
                    <a:srgbClr val="000000">
                      <a:alpha val="43137"/>
                    </a:srgbClr>
                  </a:outerShdw>
                </a:effectLst>
                <a:latin typeface="Calibri" pitchFamily="34" charset="0"/>
              </a:rPr>
              <a:t>Diversité</a:t>
            </a:r>
            <a:endParaRPr lang="en-GB" sz="2800" dirty="0">
              <a:effectLst>
                <a:outerShdw blurRad="38100" dist="38100" dir="2700000" algn="tl">
                  <a:srgbClr val="000000">
                    <a:alpha val="43137"/>
                  </a:srgbClr>
                </a:outerShdw>
              </a:effectLst>
              <a:latin typeface="Calibri" pitchFamily="34" charset="0"/>
            </a:endParaRPr>
          </a:p>
        </p:txBody>
      </p:sp>
      <p:sp>
        <p:nvSpPr>
          <p:cNvPr id="5" name="Footer Placeholder 3"/>
          <p:cNvSpPr>
            <a:spLocks noGrp="1"/>
          </p:cNvSpPr>
          <p:nvPr>
            <p:ph type="ftr" sz="quarter" idx="11"/>
          </p:nvPr>
        </p:nvSpPr>
        <p:spPr>
          <a:xfrm>
            <a:off x="3124200" y="6400800"/>
            <a:ext cx="2895600" cy="457200"/>
          </a:xfrm>
        </p:spPr>
        <p:txBody>
          <a:bodyPr/>
          <a:lstStyle/>
          <a:p>
            <a:pPr>
              <a:defRPr/>
            </a:pPr>
            <a:r>
              <a:rPr lang="en-GB" sz="1200" b="0" dirty="0" err="1">
                <a:solidFill>
                  <a:schemeClr val="tx1">
                    <a:lumMod val="50000"/>
                  </a:schemeClr>
                </a:solidFill>
              </a:rPr>
              <a:t>Dr.</a:t>
            </a:r>
            <a:r>
              <a:rPr lang="en-GB" sz="1200" b="0" dirty="0">
                <a:solidFill>
                  <a:schemeClr val="tx1">
                    <a:lumMod val="50000"/>
                  </a:schemeClr>
                </a:solidFill>
              </a:rPr>
              <a:t> med, </a:t>
            </a:r>
            <a:r>
              <a:rPr lang="en-GB" sz="1200" b="0" dirty="0" err="1">
                <a:solidFill>
                  <a:schemeClr val="tx1">
                    <a:lumMod val="50000"/>
                  </a:schemeClr>
                </a:solidFill>
              </a:rPr>
              <a:t>Dr.</a:t>
            </a:r>
            <a:r>
              <a:rPr lang="en-GB" sz="1200" b="0" dirty="0">
                <a:solidFill>
                  <a:schemeClr val="tx1">
                    <a:lumMod val="50000"/>
                  </a:schemeClr>
                </a:solidFill>
              </a:rPr>
              <a:t> psychol. Evelin G. Lindner</a:t>
            </a:r>
          </a:p>
        </p:txBody>
      </p:sp>
    </p:spTree>
    <p:extLst>
      <p:ext uri="{BB962C8B-B14F-4D97-AF65-F5344CB8AC3E}">
        <p14:creationId xmlns:p14="http://schemas.microsoft.com/office/powerpoint/2010/main" val="26620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9989" name="Rectangle 5"/>
          <p:cNvSpPr>
            <a:spLocks noChangeArrowheads="1"/>
          </p:cNvSpPr>
          <p:nvPr/>
        </p:nvSpPr>
        <p:spPr bwMode="auto">
          <a:xfrm>
            <a:off x="611560" y="4437112"/>
            <a:ext cx="7772400" cy="1143000"/>
          </a:xfrm>
          <a:prstGeom prst="rect">
            <a:avLst/>
          </a:prstGeom>
          <a:noFill/>
          <a:ln w="9525">
            <a:noFill/>
            <a:miter lim="800000"/>
            <a:headEnd/>
            <a:tailEnd/>
          </a:ln>
          <a:effectLst/>
        </p:spPr>
        <p:txBody>
          <a:bodyPr lIns="92075" tIns="46038" rIns="92075" bIns="46038" anchor="ctr"/>
          <a:lstStyle/>
          <a:p>
            <a:pPr algn="ctr">
              <a:defRPr/>
            </a:pPr>
            <a:r>
              <a:rPr lang="fr-FR" sz="4800" dirty="0">
                <a:solidFill>
                  <a:srgbClr val="FFFFFF"/>
                </a:solidFill>
                <a:effectLst>
                  <a:outerShdw blurRad="38100" dist="38100" dir="2700000" algn="tl">
                    <a:srgbClr val="000000"/>
                  </a:outerShdw>
                </a:effectLst>
                <a:latin typeface="Calibri" pitchFamily="34" charset="0"/>
              </a:rPr>
              <a:t>Mes livres pour vous</a:t>
            </a:r>
            <a:endParaRPr lang="en-GB" sz="2000" dirty="0">
              <a:solidFill>
                <a:srgbClr val="FFFFFF"/>
              </a:solidFill>
              <a:effectLst>
                <a:outerShdw blurRad="38100" dist="38100" dir="2700000" algn="tl">
                  <a:srgbClr val="000000"/>
                </a:outerShdw>
              </a:effectLst>
              <a:latin typeface="Calibri" pitchFamily="34" charset="0"/>
            </a:endParaRPr>
          </a:p>
        </p:txBody>
      </p:sp>
    </p:spTree>
    <p:extLst>
      <p:ext uri="{BB962C8B-B14F-4D97-AF65-F5344CB8AC3E}">
        <p14:creationId xmlns:p14="http://schemas.microsoft.com/office/powerpoint/2010/main" val="41247598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5410" name="Picture 2" descr="making_enemies_300.jpg"/>
          <p:cNvPicPr>
            <a:picLocks noChangeAspect="1"/>
          </p:cNvPicPr>
          <p:nvPr/>
        </p:nvPicPr>
        <p:blipFill>
          <a:blip r:embed="rId3" cstate="print"/>
          <a:srcRect/>
          <a:stretch>
            <a:fillRect/>
          </a:stretch>
        </p:blipFill>
        <p:spPr bwMode="auto">
          <a:xfrm>
            <a:off x="-36512" y="-27384"/>
            <a:ext cx="4528937" cy="6885384"/>
          </a:xfrm>
          <a:prstGeom prst="rect">
            <a:avLst/>
          </a:prstGeom>
          <a:noFill/>
          <a:ln w="9525">
            <a:noFill/>
            <a:miter lim="800000"/>
            <a:headEnd/>
            <a:tailEnd/>
          </a:ln>
        </p:spPr>
      </p:pic>
      <p:pic>
        <p:nvPicPr>
          <p:cNvPr id="1454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644897" y="-54980"/>
            <a:ext cx="4503647" cy="6881348"/>
          </a:xfrm>
          <a:prstGeom prst="rect">
            <a:avLst/>
          </a:prstGeom>
          <a:noFill/>
          <a:ln w="9525">
            <a:noFill/>
            <a:miter lim="800000"/>
            <a:headEnd/>
            <a:tailEnd/>
          </a:ln>
        </p:spPr>
      </p:pic>
    </p:spTree>
    <p:extLst>
      <p:ext uri="{BB962C8B-B14F-4D97-AF65-F5344CB8AC3E}">
        <p14:creationId xmlns:p14="http://schemas.microsoft.com/office/powerpoint/2010/main" val="42268547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6168"/>
            <a:ext cx="5004048" cy="6951324"/>
          </a:xfrm>
          <a:prstGeom prst="rect">
            <a:avLst/>
          </a:prstGeom>
          <a:noFill/>
          <a:ln w="9525">
            <a:noFill/>
            <a:miter lim="800000"/>
            <a:headEnd/>
            <a:tailEnd/>
          </a:ln>
        </p:spPr>
      </p:pic>
      <p:sp>
        <p:nvSpPr>
          <p:cNvPr id="2" name="Rectangle 1"/>
          <p:cNvSpPr/>
          <p:nvPr/>
        </p:nvSpPr>
        <p:spPr>
          <a:xfrm>
            <a:off x="5292080" y="1124744"/>
            <a:ext cx="3779912" cy="3886577"/>
          </a:xfrm>
          <a:prstGeom prst="rect">
            <a:avLst/>
          </a:prstGeom>
        </p:spPr>
        <p:txBody>
          <a:bodyPr wrap="square">
            <a:spAutoFit/>
          </a:bodyPr>
          <a:lstStyle/>
          <a:p>
            <a:pPr>
              <a:lnSpc>
                <a:spcPct val="120000"/>
              </a:lnSpc>
            </a:pPr>
            <a:r>
              <a:rPr lang="ja-JP" altLang="en-US" sz="2300" dirty="0">
                <a:solidFill>
                  <a:srgbClr val="FFFFFF"/>
                </a:solidFill>
                <a:latin typeface="Calibri" pitchFamily="34" charset="0"/>
                <a:ea typeface="Linux Biolinum" pitchFamily="2" charset="0"/>
                <a:cs typeface="Linux Biolinum" pitchFamily="2" charset="0"/>
              </a:rPr>
              <a:t>树敌 </a:t>
            </a:r>
            <a:r>
              <a:rPr lang="en-US" altLang="ja-JP" sz="2300" dirty="0">
                <a:solidFill>
                  <a:srgbClr val="FFFFFF"/>
                </a:solidFill>
                <a:latin typeface="Calibri" pitchFamily="34" charset="0"/>
                <a:ea typeface="Linux Biolinum" pitchFamily="2" charset="0"/>
                <a:cs typeface="Linux Biolinum" pitchFamily="2" charset="0"/>
              </a:rPr>
              <a:t>: </a:t>
            </a:r>
            <a:r>
              <a:rPr lang="ja-JP" altLang="en-US" sz="2300" dirty="0">
                <a:solidFill>
                  <a:srgbClr val="FFFFFF"/>
                </a:solidFill>
                <a:latin typeface="Calibri" pitchFamily="34" charset="0"/>
                <a:ea typeface="Linux Biolinum" pitchFamily="2" charset="0"/>
                <a:cs typeface="Linux Biolinum" pitchFamily="2" charset="0"/>
              </a:rPr>
              <a:t>侮辱与国际冲突 </a:t>
            </a:r>
          </a:p>
          <a:p>
            <a:pPr>
              <a:lnSpc>
                <a:spcPct val="120000"/>
              </a:lnSpc>
            </a:pPr>
            <a:endParaRPr lang="de-DE" sz="2300" dirty="0">
              <a:solidFill>
                <a:srgbClr val="FFFFFF"/>
              </a:solidFill>
              <a:latin typeface="Calibri" pitchFamily="34" charset="0"/>
              <a:ea typeface="Linux Biolinum" pitchFamily="2" charset="0"/>
              <a:cs typeface="Linux Biolinum" pitchFamily="2" charset="0"/>
            </a:endParaRPr>
          </a:p>
          <a:p>
            <a:pPr>
              <a:lnSpc>
                <a:spcPct val="120000"/>
              </a:lnSpc>
            </a:pPr>
            <a:r>
              <a:rPr lang="ja-JP" altLang="en-US" sz="2300" dirty="0">
                <a:solidFill>
                  <a:srgbClr val="FFFFFF"/>
                </a:solidFill>
                <a:latin typeface="Calibri" pitchFamily="34" charset="0"/>
                <a:ea typeface="Linux Biolinum" pitchFamily="2" charset="0"/>
                <a:cs typeface="Linux Biolinum" pitchFamily="2" charset="0"/>
              </a:rPr>
              <a:t>作者</a:t>
            </a:r>
            <a:r>
              <a:rPr lang="en-US" altLang="ja-JP" sz="2300" dirty="0">
                <a:solidFill>
                  <a:srgbClr val="FFFFFF"/>
                </a:solidFill>
                <a:latin typeface="Calibri" pitchFamily="34" charset="0"/>
                <a:ea typeface="Linux Biolinum" pitchFamily="2" charset="0"/>
                <a:cs typeface="Linux Biolinum" pitchFamily="2" charset="0"/>
              </a:rPr>
              <a:t>:</a:t>
            </a:r>
            <a:r>
              <a:rPr lang="ja-JP" altLang="en-US" sz="2300" dirty="0">
                <a:solidFill>
                  <a:srgbClr val="FFFFFF"/>
                </a:solidFill>
                <a:latin typeface="Calibri" pitchFamily="34" charset="0"/>
                <a:ea typeface="Linux Biolinum" pitchFamily="2" charset="0"/>
                <a:cs typeface="Linux Biolinum" pitchFamily="2" charset="0"/>
              </a:rPr>
              <a:t>林艾雯 </a:t>
            </a:r>
            <a:r>
              <a:rPr lang="en-US" altLang="ja-JP" sz="2300" dirty="0">
                <a:solidFill>
                  <a:srgbClr val="FFFFFF"/>
                </a:solidFill>
                <a:latin typeface="Calibri" pitchFamily="34" charset="0"/>
                <a:ea typeface="Linux Biolinum" pitchFamily="2" charset="0"/>
                <a:cs typeface="Linux Biolinum" pitchFamily="2" charset="0"/>
              </a:rPr>
              <a:t>(</a:t>
            </a:r>
            <a:r>
              <a:rPr lang="de-DE" sz="2300" dirty="0">
                <a:solidFill>
                  <a:srgbClr val="FFFFFF"/>
                </a:solidFill>
                <a:latin typeface="Calibri" pitchFamily="34" charset="0"/>
                <a:ea typeface="Linux Biolinum" pitchFamily="2" charset="0"/>
                <a:cs typeface="Linux Biolinum" pitchFamily="2" charset="0"/>
              </a:rPr>
              <a:t>Evelin Lindner)</a:t>
            </a:r>
          </a:p>
          <a:p>
            <a:pPr>
              <a:lnSpc>
                <a:spcPct val="120000"/>
              </a:lnSpc>
            </a:pPr>
            <a:r>
              <a:rPr lang="de-DE" sz="2300" dirty="0" err="1">
                <a:solidFill>
                  <a:srgbClr val="FFFFFF"/>
                </a:solidFill>
                <a:latin typeface="Calibri" pitchFamily="34" charset="0"/>
                <a:ea typeface="Linux Biolinum" pitchFamily="2" charset="0"/>
                <a:cs typeface="Linux Biolinum" pitchFamily="2" charset="0"/>
              </a:rPr>
              <a:t>Translator</a:t>
            </a:r>
            <a:r>
              <a:rPr lang="de-DE" sz="2300" dirty="0">
                <a:solidFill>
                  <a:srgbClr val="FFFFFF"/>
                </a:solidFill>
                <a:latin typeface="Calibri" pitchFamily="34" charset="0"/>
                <a:ea typeface="Linux Biolinum" pitchFamily="2" charset="0"/>
                <a:cs typeface="Linux Biolinum" pitchFamily="2" charset="0"/>
              </a:rPr>
              <a:t> Liu </a:t>
            </a:r>
            <a:r>
              <a:rPr lang="de-DE" sz="2300" dirty="0" err="1">
                <a:solidFill>
                  <a:srgbClr val="FFFFFF"/>
                </a:solidFill>
                <a:latin typeface="Calibri" pitchFamily="34" charset="0"/>
                <a:ea typeface="Linux Biolinum" pitchFamily="2" charset="0"/>
                <a:cs typeface="Linux Biolinum" pitchFamily="2" charset="0"/>
              </a:rPr>
              <a:t>Lanzhi</a:t>
            </a:r>
            <a:r>
              <a:rPr lang="de-DE" sz="2300" dirty="0">
                <a:solidFill>
                  <a:srgbClr val="FFFFFF"/>
                </a:solidFill>
                <a:latin typeface="Calibri" pitchFamily="34" charset="0"/>
                <a:ea typeface="Linux Biolinum" pitchFamily="2" charset="0"/>
                <a:cs typeface="Linux Biolinum" pitchFamily="2" charset="0"/>
              </a:rPr>
              <a:t> </a:t>
            </a:r>
          </a:p>
          <a:p>
            <a:pPr>
              <a:lnSpc>
                <a:spcPct val="120000"/>
              </a:lnSpc>
            </a:pPr>
            <a:r>
              <a:rPr lang="de-DE" sz="2300" dirty="0" err="1">
                <a:solidFill>
                  <a:srgbClr val="FFFFFF"/>
                </a:solidFill>
                <a:latin typeface="Calibri" pitchFamily="34" charset="0"/>
                <a:ea typeface="Linux Biolinum" pitchFamily="2" charset="0"/>
                <a:cs typeface="Linux Biolinum" pitchFamily="2" charset="0"/>
              </a:rPr>
              <a:t>Foreign</a:t>
            </a:r>
            <a:r>
              <a:rPr lang="de-DE" sz="2300" dirty="0">
                <a:solidFill>
                  <a:srgbClr val="FFFFFF"/>
                </a:solidFill>
                <a:latin typeface="Calibri" pitchFamily="34" charset="0"/>
                <a:ea typeface="Linux Biolinum" pitchFamily="2" charset="0"/>
                <a:cs typeface="Linux Biolinum" pitchFamily="2" charset="0"/>
              </a:rPr>
              <a:t> </a:t>
            </a:r>
            <a:r>
              <a:rPr lang="de-DE" sz="2300" dirty="0" err="1">
                <a:solidFill>
                  <a:srgbClr val="FFFFFF"/>
                </a:solidFill>
                <a:latin typeface="Calibri" pitchFamily="34" charset="0"/>
                <a:ea typeface="Linux Biolinum" pitchFamily="2" charset="0"/>
                <a:cs typeface="Linux Biolinum" pitchFamily="2" charset="0"/>
              </a:rPr>
              <a:t>Languages</a:t>
            </a:r>
            <a:r>
              <a:rPr lang="de-DE" sz="2300" dirty="0">
                <a:solidFill>
                  <a:srgbClr val="FFFFFF"/>
                </a:solidFill>
                <a:latin typeface="Calibri" pitchFamily="34" charset="0"/>
                <a:ea typeface="Linux Biolinum" pitchFamily="2" charset="0"/>
                <a:cs typeface="Linux Biolinum" pitchFamily="2" charset="0"/>
              </a:rPr>
              <a:t> Publishing Press</a:t>
            </a:r>
          </a:p>
          <a:p>
            <a:pPr>
              <a:lnSpc>
                <a:spcPct val="120000"/>
              </a:lnSpc>
            </a:pPr>
            <a:r>
              <a:rPr lang="de-DE" sz="2300" dirty="0">
                <a:solidFill>
                  <a:srgbClr val="FFFFFF"/>
                </a:solidFill>
                <a:latin typeface="Calibri" pitchFamily="34" charset="0"/>
                <a:ea typeface="Linux Biolinum" pitchFamily="2" charset="0"/>
                <a:cs typeface="Linux Biolinum" pitchFamily="2" charset="0"/>
              </a:rPr>
              <a:t>Beijing, 2019</a:t>
            </a:r>
          </a:p>
          <a:p>
            <a:pPr>
              <a:lnSpc>
                <a:spcPct val="120000"/>
              </a:lnSpc>
            </a:pPr>
            <a:r>
              <a:rPr lang="de-DE" sz="2300" dirty="0" err="1">
                <a:solidFill>
                  <a:srgbClr val="FFFFFF"/>
                </a:solidFill>
                <a:latin typeface="Calibri" pitchFamily="34" charset="0"/>
                <a:ea typeface="Linux Biolinum" pitchFamily="2" charset="0"/>
                <a:cs typeface="Linux Biolinum" pitchFamily="2" charset="0"/>
              </a:rPr>
              <a:t>available</a:t>
            </a:r>
            <a:r>
              <a:rPr lang="de-DE" sz="2300" dirty="0">
                <a:solidFill>
                  <a:srgbClr val="FFFFFF"/>
                </a:solidFill>
                <a:latin typeface="Calibri" pitchFamily="34" charset="0"/>
                <a:ea typeface="Linux Biolinum" pitchFamily="2" charset="0"/>
                <a:cs typeface="Linux Biolinum" pitchFamily="2" charset="0"/>
              </a:rPr>
              <a:t> </a:t>
            </a:r>
            <a:r>
              <a:rPr lang="de-DE" sz="2300" dirty="0" err="1">
                <a:solidFill>
                  <a:srgbClr val="FFFFFF"/>
                </a:solidFill>
                <a:latin typeface="Calibri" pitchFamily="34" charset="0"/>
                <a:ea typeface="Linux Biolinum" pitchFamily="2" charset="0"/>
                <a:cs typeface="Linux Biolinum" pitchFamily="2" charset="0"/>
              </a:rPr>
              <a:t>from</a:t>
            </a:r>
            <a:r>
              <a:rPr lang="de-DE" sz="2300" dirty="0">
                <a:solidFill>
                  <a:srgbClr val="FFFFFF"/>
                </a:solidFill>
                <a:latin typeface="Calibri" pitchFamily="34" charset="0"/>
                <a:ea typeface="Linux Biolinum" pitchFamily="2" charset="0"/>
                <a:cs typeface="Linux Biolinum" pitchFamily="2" charset="0"/>
              </a:rPr>
              <a:t> </a:t>
            </a:r>
            <a:r>
              <a:rPr lang="de-DE" sz="2300" dirty="0" err="1">
                <a:solidFill>
                  <a:srgbClr val="FFFFFF"/>
                </a:solidFill>
                <a:latin typeface="Calibri" pitchFamily="34" charset="0"/>
                <a:ea typeface="Linux Biolinum" pitchFamily="2" charset="0"/>
                <a:cs typeface="Linux Biolinum" pitchFamily="2" charset="0"/>
              </a:rPr>
              <a:t>Dangdang</a:t>
            </a:r>
            <a:endParaRPr lang="de-DE" sz="2300" dirty="0">
              <a:solidFill>
                <a:srgbClr val="FFFFFF"/>
              </a:solidFill>
              <a:latin typeface="Calibri" pitchFamily="34" charset="0"/>
              <a:ea typeface="Linux Biolinum" pitchFamily="2" charset="0"/>
              <a:cs typeface="Linux Biolinum" pitchFamily="2" charset="0"/>
            </a:endParaRPr>
          </a:p>
          <a:p>
            <a:pPr>
              <a:lnSpc>
                <a:spcPct val="120000"/>
              </a:lnSpc>
            </a:pPr>
            <a:r>
              <a:rPr lang="de-DE" sz="2300" dirty="0" err="1">
                <a:solidFill>
                  <a:srgbClr val="FFFFFF"/>
                </a:solidFill>
                <a:latin typeface="Calibri" pitchFamily="34" charset="0"/>
                <a:ea typeface="Linux Biolinum" pitchFamily="2" charset="0"/>
                <a:cs typeface="Linux Biolinum" pitchFamily="2" charset="0"/>
              </a:rPr>
              <a:t>or</a:t>
            </a:r>
            <a:r>
              <a:rPr lang="de-DE" sz="2300" dirty="0">
                <a:solidFill>
                  <a:srgbClr val="FFFFFF"/>
                </a:solidFill>
                <a:latin typeface="Calibri" pitchFamily="34" charset="0"/>
                <a:ea typeface="Linux Biolinum" pitchFamily="2" charset="0"/>
                <a:cs typeface="Linux Biolinum" pitchFamily="2" charset="0"/>
              </a:rPr>
              <a:t> Jd.com</a:t>
            </a:r>
            <a:endParaRPr lang="nb-NO" sz="2300" i="1" dirty="0">
              <a:solidFill>
                <a:srgbClr val="FFFFFF"/>
              </a:solidFill>
              <a:latin typeface="Calibri" pitchFamily="34" charset="0"/>
              <a:ea typeface="Linux Biolinum" pitchFamily="2" charset="0"/>
              <a:cs typeface="Linux Biolinum" pitchFamily="2" charset="0"/>
            </a:endParaRPr>
          </a:p>
        </p:txBody>
      </p:sp>
    </p:spTree>
    <p:extLst>
      <p:ext uri="{BB962C8B-B14F-4D97-AF65-F5344CB8AC3E}">
        <p14:creationId xmlns:p14="http://schemas.microsoft.com/office/powerpoint/2010/main" val="2675835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5412"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36" y="-1137"/>
            <a:ext cx="4605336" cy="6889654"/>
          </a:xfrm>
          <a:prstGeom prst="rect">
            <a:avLst/>
          </a:prstGeom>
          <a:noFill/>
          <a:ln w="9525">
            <a:noFill/>
            <a:miter lim="800000"/>
            <a:headEnd/>
            <a:tailEnd/>
          </a:ln>
        </p:spPr>
      </p:pic>
      <p:pic>
        <p:nvPicPr>
          <p:cNvPr id="5" name="Picture 4" descr="economy.jpg"/>
          <p:cNvPicPr>
            <a:picLocks noChangeAspect="1"/>
          </p:cNvPicPr>
          <p:nvPr/>
        </p:nvPicPr>
        <p:blipFill>
          <a:blip r:embed="rId4" cstate="print"/>
          <a:stretch>
            <a:fillRect/>
          </a:stretch>
        </p:blipFill>
        <p:spPr>
          <a:xfrm>
            <a:off x="4693744" y="3133"/>
            <a:ext cx="4442184" cy="6885384"/>
          </a:xfrm>
          <a:prstGeom prst="rect">
            <a:avLst/>
          </a:prstGeom>
        </p:spPr>
      </p:pic>
    </p:spTree>
    <p:extLst>
      <p:ext uri="{BB962C8B-B14F-4D97-AF65-F5344CB8AC3E}">
        <p14:creationId xmlns:p14="http://schemas.microsoft.com/office/powerpoint/2010/main" val="10848538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4764045" cy="6859588"/>
          </a:xfrm>
          <a:prstGeom prst="rect">
            <a:avLst/>
          </a:prstGeom>
          <a:noFill/>
          <a:ln w="9525">
            <a:noFill/>
            <a:miter lim="800000"/>
            <a:headEnd/>
            <a:tailEnd/>
          </a:ln>
        </p:spPr>
      </p:pic>
      <p:sp>
        <p:nvSpPr>
          <p:cNvPr id="2" name="Rectangle 1"/>
          <p:cNvSpPr/>
          <p:nvPr/>
        </p:nvSpPr>
        <p:spPr>
          <a:xfrm>
            <a:off x="5868144" y="1556792"/>
            <a:ext cx="2160240" cy="2062103"/>
          </a:xfrm>
          <a:prstGeom prst="rect">
            <a:avLst/>
          </a:prstGeom>
        </p:spPr>
        <p:txBody>
          <a:bodyPr wrap="square">
            <a:spAutoFit/>
          </a:bodyPr>
          <a:lstStyle/>
          <a:p>
            <a:r>
              <a:rPr lang="nb-NO" sz="3200" dirty="0">
                <a:solidFill>
                  <a:srgbClr val="FFFFFF"/>
                </a:solidFill>
                <a:latin typeface="Calibri" pitchFamily="34" charset="0"/>
                <a:ea typeface="Linux Biolinum" pitchFamily="2" charset="0"/>
                <a:cs typeface="Linux Biolinum" pitchFamily="2" charset="0"/>
              </a:rPr>
              <a:t>Ydmykelse, </a:t>
            </a:r>
          </a:p>
          <a:p>
            <a:r>
              <a:rPr lang="nb-NO" sz="3200" dirty="0">
                <a:solidFill>
                  <a:srgbClr val="FFFFFF"/>
                </a:solidFill>
                <a:latin typeface="Calibri" pitchFamily="34" charset="0"/>
                <a:ea typeface="Linux Biolinum" pitchFamily="2" charset="0"/>
                <a:cs typeface="Linux Biolinum" pitchFamily="2" charset="0"/>
              </a:rPr>
              <a:t>ydmykhet, </a:t>
            </a:r>
          </a:p>
          <a:p>
            <a:r>
              <a:rPr lang="nb-NO" sz="3200" dirty="0">
                <a:solidFill>
                  <a:srgbClr val="FFFFFF"/>
                </a:solidFill>
                <a:latin typeface="Calibri" pitchFamily="34" charset="0"/>
                <a:ea typeface="Linux Biolinum" pitchFamily="2" charset="0"/>
                <a:cs typeface="Linux Biolinum" pitchFamily="2" charset="0"/>
              </a:rPr>
              <a:t>og demokrati</a:t>
            </a:r>
            <a:endParaRPr lang="nb-NO" sz="3200" i="1" dirty="0">
              <a:solidFill>
                <a:srgbClr val="FFFFFF"/>
              </a:solidFill>
              <a:latin typeface="Calibri" pitchFamily="34" charset="0"/>
              <a:ea typeface="Linux Biolinum" pitchFamily="2" charset="0"/>
              <a:cs typeface="Linux Biolinum" pitchFamily="2" charset="0"/>
            </a:endParaRPr>
          </a:p>
        </p:txBody>
      </p:sp>
    </p:spTree>
    <p:extLst>
      <p:ext uri="{BB962C8B-B14F-4D97-AF65-F5344CB8AC3E}">
        <p14:creationId xmlns:p14="http://schemas.microsoft.com/office/powerpoint/2010/main" val="1406149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4088" y="0"/>
            <a:ext cx="5189589" cy="6858000"/>
          </a:xfrm>
          <a:prstGeom prst="rect">
            <a:avLst/>
          </a:prstGeom>
        </p:spPr>
      </p:pic>
    </p:spTree>
    <p:extLst>
      <p:ext uri="{BB962C8B-B14F-4D97-AF65-F5344CB8AC3E}">
        <p14:creationId xmlns:p14="http://schemas.microsoft.com/office/powerpoint/2010/main" val="39922526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dp-logo-600dpi-650x16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6632"/>
            <a:ext cx="3435350" cy="84613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ubtitle 16"/>
          <p:cNvSpPr>
            <a:spLocks noGrp="1"/>
          </p:cNvSpPr>
          <p:nvPr>
            <p:ph type="subTitle" idx="1"/>
          </p:nvPr>
        </p:nvSpPr>
        <p:spPr>
          <a:xfrm>
            <a:off x="264541" y="957164"/>
            <a:ext cx="3587379" cy="455612"/>
          </a:xfrm>
        </p:spPr>
        <p:txBody>
          <a:bodyPr rtlCol="0">
            <a:noAutofit/>
          </a:bodyPr>
          <a:lstStyle/>
          <a:p>
            <a:pPr algn="l" fontAlgn="auto">
              <a:spcAft>
                <a:spcPts val="0"/>
              </a:spcAft>
              <a:buFont typeface="Arial"/>
              <a:buNone/>
              <a:defRPr/>
            </a:pPr>
            <a:r>
              <a:rPr lang="en-US" sz="2000" dirty="0">
                <a:ea typeface="+mn-ea"/>
              </a:rPr>
              <a:t>A not-for-profit publishing house</a:t>
            </a:r>
          </a:p>
        </p:txBody>
      </p:sp>
      <p:pic>
        <p:nvPicPr>
          <p:cNvPr id="9" name="Picture 8" descr="Dignity Economy.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1813" y="282575"/>
            <a:ext cx="1825625" cy="28225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fghanista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26300" y="263525"/>
            <a:ext cx="1584325" cy="243681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nding Cross-Cultural Common Ground.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32563" y="2319338"/>
            <a:ext cx="1768475" cy="26606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Journey Through Turbulence.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6800" y="4046538"/>
            <a:ext cx="1689100" cy="25622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Nuturing of Time Future.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6550" y="2017713"/>
            <a:ext cx="1836738" cy="26352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The Pearl.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4863" y="4318000"/>
            <a:ext cx="1601787" cy="229076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ecolonizing-peace.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406650" y="1412875"/>
            <a:ext cx="1695450" cy="263366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andhi and Future of Economics.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26000" y="3517900"/>
            <a:ext cx="1846263" cy="257333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Rare Flower.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40025" y="3806825"/>
            <a:ext cx="1827213" cy="26416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2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2036619" y="0"/>
            <a:ext cx="5070762" cy="6858000"/>
          </a:xfrm>
          <a:prstGeom prst="rect">
            <a:avLst/>
          </a:prstGeom>
        </p:spPr>
      </p:pic>
    </p:spTree>
    <p:extLst>
      <p:ext uri="{BB962C8B-B14F-4D97-AF65-F5344CB8AC3E}">
        <p14:creationId xmlns:p14="http://schemas.microsoft.com/office/powerpoint/2010/main" val="32489394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Freeform 15"/>
          <p:cNvSpPr>
            <a:spLocks/>
          </p:cNvSpPr>
          <p:nvPr/>
        </p:nvSpPr>
        <p:spPr bwMode="auto">
          <a:xfrm>
            <a:off x="2795588" y="1922463"/>
            <a:ext cx="26987"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0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11" y="16"/>
                </a:lnTo>
                <a:lnTo>
                  <a:pt x="16" y="12"/>
                </a:lnTo>
                <a:lnTo>
                  <a:pt x="16" y="2"/>
                </a:lnTo>
                <a:lnTo>
                  <a:pt x="6" y="0"/>
                </a:lnTo>
                <a:lnTo>
                  <a:pt x="0" y="16"/>
                </a:lnTo>
              </a:path>
            </a:pathLst>
          </a:custGeom>
          <a:solidFill>
            <a:srgbClr val="000000"/>
          </a:solidFill>
          <a:ln w="9525" cap="rnd">
            <a:noFill/>
            <a:round/>
            <a:headEnd/>
            <a:tailEnd/>
          </a:ln>
        </p:spPr>
        <p:txBody>
          <a:bodyPr/>
          <a:lstStyle/>
          <a:p>
            <a:endParaRPr lang="en-US" dirty="0">
              <a:latin typeface="Calibri" pitchFamily="34" charset="0"/>
            </a:endParaRPr>
          </a:p>
        </p:txBody>
      </p:sp>
      <p:sp>
        <p:nvSpPr>
          <p:cNvPr id="444441" name="Rectangle 25"/>
          <p:cNvSpPr>
            <a:spLocks noChangeArrowheads="1"/>
          </p:cNvSpPr>
          <p:nvPr/>
        </p:nvSpPr>
        <p:spPr bwMode="auto">
          <a:xfrm>
            <a:off x="4144963" y="2587625"/>
            <a:ext cx="4803238" cy="923972"/>
          </a:xfrm>
          <a:prstGeom prst="rect">
            <a:avLst/>
          </a:prstGeom>
          <a:noFill/>
          <a:ln w="9525">
            <a:noFill/>
            <a:miter lim="800000"/>
            <a:headEnd/>
            <a:tailEnd/>
          </a:ln>
          <a:effectLst/>
        </p:spPr>
        <p:txBody>
          <a:bodyPr wrap="none" lIns="92075" tIns="46038" rIns="92075" bIns="46038">
            <a:spAutoFit/>
          </a:bodyPr>
          <a:lstStyle/>
          <a:p>
            <a:pPr>
              <a:defRPr/>
            </a:pPr>
            <a:r>
              <a:rPr lang="en-GB" sz="5400" dirty="0">
                <a:effectLst>
                  <a:outerShdw blurRad="38100" dist="38100" dir="2700000" algn="tl">
                    <a:srgbClr val="000000"/>
                  </a:outerShdw>
                </a:effectLst>
                <a:latin typeface="Calibri" pitchFamily="34" charset="0"/>
              </a:rPr>
              <a:t>Un grand merci!</a:t>
            </a:r>
          </a:p>
        </p:txBody>
      </p:sp>
      <p:sp>
        <p:nvSpPr>
          <p:cNvPr id="444445" name="Rectangle 29"/>
          <p:cNvSpPr>
            <a:spLocks noChangeArrowheads="1"/>
          </p:cNvSpPr>
          <p:nvPr/>
        </p:nvSpPr>
        <p:spPr bwMode="auto">
          <a:xfrm>
            <a:off x="4668948" y="5477681"/>
            <a:ext cx="3935500" cy="462307"/>
          </a:xfrm>
          <a:prstGeom prst="rect">
            <a:avLst/>
          </a:prstGeom>
          <a:noFill/>
          <a:ln w="9525">
            <a:noFill/>
            <a:miter lim="800000"/>
            <a:headEnd/>
            <a:tailEnd/>
          </a:ln>
          <a:effectLst/>
        </p:spPr>
        <p:txBody>
          <a:bodyPr wrap="none" lIns="92075" tIns="46038" rIns="92075" bIns="46038">
            <a:spAutoFit/>
          </a:bodyPr>
          <a:lstStyle/>
          <a:p>
            <a:pPr algn="r">
              <a:defRPr/>
            </a:pPr>
            <a:r>
              <a:rPr lang="en-GB" sz="2400" dirty="0">
                <a:effectLst>
                  <a:outerShdw blurRad="38100" dist="38100" dir="2700000" algn="tl">
                    <a:srgbClr val="000000"/>
                  </a:outerShdw>
                </a:effectLst>
                <a:latin typeface="Calibri" pitchFamily="34" charset="0"/>
              </a:rPr>
              <a:t>e.g.lindner@psykologi.uio.no</a:t>
            </a:r>
          </a:p>
        </p:txBody>
      </p:sp>
      <p:pic>
        <p:nvPicPr>
          <p:cNvPr id="384005" name="Picture 5" descr="image0014.gif"/>
          <p:cNvPicPr>
            <a:picLocks noChangeAspect="1"/>
          </p:cNvPicPr>
          <p:nvPr/>
        </p:nvPicPr>
        <p:blipFill>
          <a:blip r:embed="rId3" cstate="print"/>
          <a:srcRect/>
          <a:stretch>
            <a:fillRect/>
          </a:stretch>
        </p:blipFill>
        <p:spPr bwMode="auto">
          <a:xfrm>
            <a:off x="0" y="285750"/>
            <a:ext cx="3286125" cy="325596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44441"/>
                                        </p:tgtEl>
                                        <p:attrNameLst>
                                          <p:attrName>style.visibility</p:attrName>
                                        </p:attrNameLst>
                                      </p:cBhvr>
                                      <p:to>
                                        <p:strVal val="visible"/>
                                      </p:to>
                                    </p:set>
                                    <p:animEffect transition="in" filter="box(out)">
                                      <p:cBhvr>
                                        <p:cTn id="7" dur="500"/>
                                        <p:tgtEl>
                                          <p:spTgt spid="444441"/>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444445"/>
                                        </p:tgtEl>
                                        <p:attrNameLst>
                                          <p:attrName>style.visibility</p:attrName>
                                        </p:attrNameLst>
                                      </p:cBhvr>
                                      <p:to>
                                        <p:strVal val="visible"/>
                                      </p:to>
                                    </p:set>
                                    <p:animEffect transition="in" filter="box(out)">
                                      <p:cBhvr>
                                        <p:cTn id="11" dur="500"/>
                                        <p:tgtEl>
                                          <p:spTgt spid="444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41" grpId="0" autoUpdateAnimBg="0"/>
      <p:bldP spid="444445"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9266" name="Rectangle 2"/>
          <p:cNvSpPr>
            <a:spLocks noGrp="1" noChangeArrowheads="1"/>
          </p:cNvSpPr>
          <p:nvPr>
            <p:ph type="ctrTitle"/>
          </p:nvPr>
        </p:nvSpPr>
        <p:spPr>
          <a:xfrm>
            <a:off x="233773" y="2996952"/>
            <a:ext cx="8676455" cy="1143000"/>
          </a:xfrm>
        </p:spPr>
        <p:txBody>
          <a:bodyPr/>
          <a:lstStyle/>
          <a:p>
            <a:pPr algn="ctr">
              <a:defRPr/>
            </a:pPr>
            <a:r>
              <a:rPr lang="fr-FR" sz="3200" b="1" dirty="0">
                <a:solidFill>
                  <a:srgbClr val="F7F1EF"/>
                </a:solidFill>
                <a:effectLst>
                  <a:outerShdw blurRad="38100" dist="38100" dir="2700000" algn="tl">
                    <a:srgbClr val="000000"/>
                  </a:outerShdw>
                </a:effectLst>
                <a:latin typeface="+mj-lt"/>
                <a:ea typeface="SimSun" pitchFamily="2" charset="-122"/>
              </a:rPr>
              <a:t>De l’humiliation à la dignité : </a:t>
            </a:r>
            <a:br>
              <a:rPr lang="fr-FR" sz="3200" b="1" dirty="0">
                <a:solidFill>
                  <a:srgbClr val="F7F1EF"/>
                </a:solidFill>
                <a:effectLst>
                  <a:outerShdw blurRad="38100" dist="38100" dir="2700000" algn="tl">
                    <a:srgbClr val="000000"/>
                  </a:outerShdw>
                </a:effectLst>
                <a:latin typeface="+mj-lt"/>
                <a:ea typeface="SimSun" pitchFamily="2" charset="-122"/>
              </a:rPr>
            </a:br>
            <a:r>
              <a:rPr lang="fr-FR" sz="3200" b="1" dirty="0">
                <a:solidFill>
                  <a:srgbClr val="F7F1EF"/>
                </a:solidFill>
                <a:effectLst>
                  <a:outerShdw blurRad="38100" dist="38100" dir="2700000" algn="tl">
                    <a:srgbClr val="000000"/>
                  </a:outerShdw>
                </a:effectLst>
                <a:latin typeface="+mj-lt"/>
                <a:ea typeface="SimSun" pitchFamily="2" charset="-122"/>
              </a:rPr>
              <a:t>Pour un avenir de solidarité mondiale</a:t>
            </a:r>
            <a:br>
              <a:rPr lang="fr-FR" sz="3200" b="1" dirty="0">
                <a:solidFill>
                  <a:srgbClr val="F7F1EF"/>
                </a:solidFill>
                <a:effectLst>
                  <a:outerShdw blurRad="38100" dist="38100" dir="2700000" algn="tl">
                    <a:srgbClr val="000000"/>
                  </a:outerShdw>
                </a:effectLst>
                <a:latin typeface="+mj-lt"/>
                <a:ea typeface="SimSun" pitchFamily="2" charset="-122"/>
              </a:rPr>
            </a:br>
            <a:br>
              <a:rPr lang="en-US" sz="3200" b="1" dirty="0">
                <a:solidFill>
                  <a:srgbClr val="F7F1EF"/>
                </a:solidFill>
                <a:effectLst>
                  <a:outerShdw blurRad="38100" dist="38100" dir="2700000" algn="tl">
                    <a:srgbClr val="000000"/>
                  </a:outerShdw>
                </a:effectLst>
                <a:latin typeface="+mj-lt"/>
                <a:ea typeface="SimSun" pitchFamily="2" charset="-122"/>
              </a:rPr>
            </a:br>
            <a:r>
              <a:rPr lang="fr-FR" sz="2400" b="1" dirty="0">
                <a:solidFill>
                  <a:srgbClr val="F7F1EF"/>
                </a:solidFill>
                <a:effectLst>
                  <a:outerShdw blurRad="38100" dist="38100" dir="2700000" algn="tl">
                    <a:srgbClr val="000000"/>
                  </a:outerShdw>
                </a:effectLst>
                <a:latin typeface="+mj-lt"/>
                <a:ea typeface="SimSun" pitchFamily="2" charset="-122"/>
              </a:rPr>
              <a:t>Congrès annuel de l’Association Parole d’Enfants</a:t>
            </a:r>
            <a:br>
              <a:rPr lang="fr-FR" sz="2400" b="1" dirty="0">
                <a:solidFill>
                  <a:srgbClr val="F7F1EF"/>
                </a:solidFill>
                <a:effectLst>
                  <a:outerShdw blurRad="38100" dist="38100" dir="2700000" algn="tl">
                    <a:srgbClr val="000000"/>
                  </a:outerShdw>
                </a:effectLst>
                <a:latin typeface="+mj-lt"/>
                <a:ea typeface="SimSun" pitchFamily="2" charset="-122"/>
              </a:rPr>
            </a:br>
            <a:r>
              <a:rPr lang="fr-FR" sz="2400" b="1" dirty="0">
                <a:solidFill>
                  <a:srgbClr val="F7F1EF"/>
                </a:solidFill>
                <a:effectLst>
                  <a:outerShdw blurRad="38100" dist="38100" dir="2700000" algn="tl">
                    <a:srgbClr val="000000"/>
                  </a:outerShdw>
                </a:effectLst>
                <a:latin typeface="+mj-lt"/>
                <a:ea typeface="SimSun" pitchFamily="2" charset="-122"/>
              </a:rPr>
              <a:t>Paris, à la Maison de l’Unesco</a:t>
            </a:r>
            <a:br>
              <a:rPr lang="fr-FR" sz="2400" b="1" dirty="0">
                <a:solidFill>
                  <a:srgbClr val="F7F1EF"/>
                </a:solidFill>
                <a:effectLst>
                  <a:outerShdw blurRad="38100" dist="38100" dir="2700000" algn="tl">
                    <a:srgbClr val="000000"/>
                  </a:outerShdw>
                </a:effectLst>
                <a:latin typeface="+mj-lt"/>
                <a:ea typeface="SimSun" pitchFamily="2" charset="-122"/>
              </a:rPr>
            </a:br>
            <a:r>
              <a:rPr lang="fr-FR" sz="2400" b="1" dirty="0">
                <a:solidFill>
                  <a:srgbClr val="F7F1EF"/>
                </a:solidFill>
                <a:effectLst>
                  <a:outerShdw blurRad="38100" dist="38100" dir="2700000" algn="tl">
                    <a:srgbClr val="000000"/>
                  </a:outerShdw>
                </a:effectLst>
                <a:latin typeface="+mj-lt"/>
                <a:ea typeface="SimSun" pitchFamily="2" charset="-122"/>
              </a:rPr>
              <a:t>22 novembre 2022</a:t>
            </a:r>
            <a:br>
              <a:rPr lang="fr-FR" sz="2400" b="1" dirty="0">
                <a:solidFill>
                  <a:srgbClr val="F7F1EF"/>
                </a:solidFill>
                <a:effectLst>
                  <a:outerShdw blurRad="38100" dist="38100" dir="2700000" algn="tl">
                    <a:srgbClr val="000000"/>
                  </a:outerShdw>
                </a:effectLst>
                <a:latin typeface="+mj-lt"/>
                <a:ea typeface="SimSun" pitchFamily="2" charset="-122"/>
              </a:rPr>
            </a:br>
            <a:br>
              <a:rPr lang="en-US" sz="2000" b="1" dirty="0">
                <a:solidFill>
                  <a:srgbClr val="F7F1EF"/>
                </a:solidFill>
                <a:effectLst>
                  <a:outerShdw blurRad="38100" dist="38100" dir="2700000" algn="tl">
                    <a:srgbClr val="000000"/>
                  </a:outerShdw>
                </a:effectLst>
                <a:latin typeface="+mj-lt"/>
                <a:ea typeface="SimSun" pitchFamily="2" charset="-122"/>
              </a:rPr>
            </a:br>
            <a:br>
              <a:rPr lang="en-GB" sz="1600" b="1" dirty="0">
                <a:solidFill>
                  <a:srgbClr val="F7F1EF"/>
                </a:solidFill>
                <a:effectLst>
                  <a:outerShdw blurRad="38100" dist="38100" dir="2700000" algn="tl">
                    <a:srgbClr val="000000"/>
                  </a:outerShdw>
                </a:effectLst>
                <a:latin typeface="+mj-lt"/>
                <a:ea typeface="SimSun" pitchFamily="2" charset="-122"/>
              </a:rPr>
            </a:br>
            <a:r>
              <a:rPr lang="en-GB" sz="1800" b="1" dirty="0">
                <a:solidFill>
                  <a:srgbClr val="F7F1EF"/>
                </a:solidFill>
                <a:effectLst>
                  <a:outerShdw blurRad="38100" dist="38100" dir="2700000" algn="tl">
                    <a:srgbClr val="000000"/>
                  </a:outerShdw>
                </a:effectLst>
                <a:cs typeface="Times New Roman" pitchFamily="18" charset="0"/>
              </a:rPr>
              <a:t>Evelin G. Lindner, Medical Doctor, Psychologist, </a:t>
            </a:r>
            <a:r>
              <a:rPr lang="en-GB" sz="1800" b="1" dirty="0" err="1">
                <a:solidFill>
                  <a:srgbClr val="F7F1EF"/>
                </a:solidFill>
                <a:effectLst>
                  <a:outerShdw blurRad="38100" dist="38100" dir="2700000" algn="tl">
                    <a:srgbClr val="000000"/>
                  </a:outerShdw>
                </a:effectLst>
                <a:cs typeface="Times New Roman" pitchFamily="18" charset="0"/>
              </a:rPr>
              <a:t>Dr.</a:t>
            </a:r>
            <a:r>
              <a:rPr lang="en-GB" sz="1800" b="1" dirty="0">
                <a:solidFill>
                  <a:srgbClr val="F7F1EF"/>
                </a:solidFill>
                <a:effectLst>
                  <a:outerShdw blurRad="38100" dist="38100" dir="2700000" algn="tl">
                    <a:srgbClr val="000000"/>
                  </a:outerShdw>
                </a:effectLst>
                <a:cs typeface="Times New Roman" pitchFamily="18" charset="0"/>
              </a:rPr>
              <a:t> med., </a:t>
            </a:r>
            <a:r>
              <a:rPr lang="en-GB" sz="1800" b="1" dirty="0" err="1">
                <a:solidFill>
                  <a:srgbClr val="F7F1EF"/>
                </a:solidFill>
                <a:effectLst>
                  <a:outerShdw blurRad="38100" dist="38100" dir="2700000" algn="tl">
                    <a:srgbClr val="000000"/>
                  </a:outerShdw>
                </a:effectLst>
                <a:cs typeface="Times New Roman" pitchFamily="18" charset="0"/>
              </a:rPr>
              <a:t>Dr.</a:t>
            </a:r>
            <a:r>
              <a:rPr lang="en-GB" sz="1800" b="1" dirty="0">
                <a:solidFill>
                  <a:srgbClr val="F7F1EF"/>
                </a:solidFill>
                <a:effectLst>
                  <a:outerShdw blurRad="38100" dist="38100" dir="2700000" algn="tl">
                    <a:srgbClr val="000000"/>
                  </a:outerShdw>
                </a:effectLst>
                <a:cs typeface="Times New Roman" pitchFamily="18" charset="0"/>
              </a:rPr>
              <a:t> psychol.</a:t>
            </a:r>
            <a:br>
              <a:rPr lang="en-GB" sz="1800" b="1" dirty="0">
                <a:solidFill>
                  <a:srgbClr val="F7F1EF"/>
                </a:solidFill>
                <a:effectLst>
                  <a:outerShdw blurRad="38100" dist="38100" dir="2700000" algn="tl">
                    <a:srgbClr val="000000"/>
                  </a:outerShdw>
                </a:effectLst>
                <a:cs typeface="Times New Roman" pitchFamily="18" charset="0"/>
              </a:rPr>
            </a:br>
            <a:r>
              <a:rPr lang="en-GB" sz="1800" b="1" dirty="0">
                <a:solidFill>
                  <a:srgbClr val="F7F1EF"/>
                </a:solidFill>
                <a:effectLst>
                  <a:outerShdw blurRad="38100" dist="38100" dir="2700000" algn="tl">
                    <a:srgbClr val="000000"/>
                  </a:outerShdw>
                </a:effectLst>
                <a:cs typeface="Times New Roman" pitchFamily="18" charset="0"/>
              </a:rPr>
              <a:t>Transdisciplinary Scholar in Social Sciences and Humanities</a:t>
            </a:r>
            <a:br>
              <a:rPr lang="en-GB" sz="1800" b="1" dirty="0">
                <a:solidFill>
                  <a:srgbClr val="F7F1EF"/>
                </a:solidFill>
                <a:effectLst>
                  <a:outerShdw blurRad="38100" dist="38100" dir="2700000" algn="tl">
                    <a:srgbClr val="000000"/>
                  </a:outerShdw>
                </a:effectLst>
                <a:cs typeface="Times New Roman" pitchFamily="18" charset="0"/>
              </a:rPr>
            </a:br>
            <a:r>
              <a:rPr lang="en-GB" sz="1800" b="1" dirty="0">
                <a:solidFill>
                  <a:srgbClr val="F7F1EF"/>
                </a:solidFill>
                <a:effectLst>
                  <a:outerShdw blurRad="38100" dist="38100" dir="2700000" algn="tl">
                    <a:srgbClr val="000000"/>
                  </a:outerShdw>
                </a:effectLst>
                <a:cs typeface="Times New Roman" pitchFamily="18" charset="0"/>
              </a:rPr>
              <a:t>Founding President of Human Dignity and Humiliation Studies</a:t>
            </a:r>
            <a:br>
              <a:rPr lang="en-GB" sz="1800" b="1" dirty="0">
                <a:solidFill>
                  <a:srgbClr val="F7F1EF"/>
                </a:solidFill>
                <a:effectLst>
                  <a:outerShdw blurRad="38100" dist="38100" dir="2700000" algn="tl">
                    <a:srgbClr val="000000"/>
                  </a:outerShdw>
                </a:effectLst>
                <a:cs typeface="Times New Roman" pitchFamily="18" charset="0"/>
              </a:rPr>
            </a:br>
            <a:r>
              <a:rPr lang="en-GB" sz="1800" b="1" dirty="0">
                <a:solidFill>
                  <a:srgbClr val="F7F1EF"/>
                </a:solidFill>
                <a:effectLst>
                  <a:outerShdw blurRad="38100" dist="38100" dir="2700000" algn="tl">
                    <a:srgbClr val="000000"/>
                  </a:outerShdw>
                </a:effectLst>
                <a:cs typeface="Times New Roman" pitchFamily="18" charset="0"/>
              </a:rPr>
              <a:t>www.humiliationstudies.org</a:t>
            </a:r>
            <a:br>
              <a:rPr lang="en-GB" sz="1800" b="1" dirty="0">
                <a:solidFill>
                  <a:srgbClr val="F7F1EF"/>
                </a:solidFill>
                <a:effectLst>
                  <a:outerShdw blurRad="38100" dist="38100" dir="2700000" algn="tl">
                    <a:srgbClr val="000000"/>
                  </a:outerShdw>
                </a:effectLst>
                <a:cs typeface="Times New Roman" pitchFamily="18" charset="0"/>
              </a:rPr>
            </a:br>
            <a:r>
              <a:rPr lang="en-GB" sz="1800" b="1" dirty="0">
                <a:solidFill>
                  <a:srgbClr val="F7F1EF"/>
                </a:solidFill>
                <a:effectLst>
                  <a:outerShdw blurRad="38100" dist="38100" dir="2700000" algn="tl">
                    <a:srgbClr val="000000"/>
                  </a:outerShdw>
                </a:effectLst>
                <a:cs typeface="Times New Roman" pitchFamily="18" charset="0"/>
              </a:rPr>
              <a:t>Co-founder of the World Dignity University Initiative</a:t>
            </a:r>
            <a:br>
              <a:rPr lang="en-GB" sz="1800" b="1" dirty="0">
                <a:solidFill>
                  <a:srgbClr val="F7F1EF"/>
                </a:solidFill>
                <a:effectLst>
                  <a:outerShdw blurRad="38100" dist="38100" dir="2700000" algn="tl">
                    <a:srgbClr val="000000"/>
                  </a:outerShdw>
                </a:effectLst>
                <a:cs typeface="Times New Roman" pitchFamily="18" charset="0"/>
              </a:rPr>
            </a:br>
            <a:r>
              <a:rPr lang="en-GB" sz="1800" b="1" dirty="0">
                <a:solidFill>
                  <a:srgbClr val="F7F1EF"/>
                </a:solidFill>
                <a:effectLst>
                  <a:outerShdw blurRad="38100" dist="38100" dir="2700000" algn="tl">
                    <a:srgbClr val="000000"/>
                  </a:outerShdw>
                </a:effectLst>
                <a:cs typeface="Times New Roman" pitchFamily="18" charset="0"/>
              </a:rPr>
              <a:t>e.g.lindner@psykologi.uio.no</a:t>
            </a:r>
            <a:endParaRPr lang="en-GB" sz="1800" b="1" dirty="0">
              <a:solidFill>
                <a:srgbClr val="F7F1EF"/>
              </a:solidFill>
              <a:effectLst>
                <a:outerShdw blurRad="38100" dist="38100" dir="2700000" algn="tl">
                  <a:srgbClr val="000000">
                    <a:alpha val="43137"/>
                  </a:srgbClr>
                </a:outerShdw>
              </a:effectLst>
              <a:latin typeface="+mj-lt"/>
              <a:cs typeface="Times New Roman" pitchFamily="18" charset="0"/>
            </a:endParaRPr>
          </a:p>
        </p:txBody>
      </p:sp>
      <p:pic>
        <p:nvPicPr>
          <p:cNvPr id="5" name="Picture 4" descr="by-sa"/>
          <p:cNvPicPr/>
          <p:nvPr/>
        </p:nvPicPr>
        <p:blipFill>
          <a:blip r:embed="rId3">
            <a:extLst>
              <a:ext uri="{28A0092B-C50C-407E-A947-70E740481C1C}">
                <a14:useLocalDpi xmlns:a14="http://schemas.microsoft.com/office/drawing/2010/main" val="0"/>
              </a:ext>
            </a:extLst>
          </a:blip>
          <a:srcRect/>
          <a:stretch>
            <a:fillRect/>
          </a:stretch>
        </p:blipFill>
        <p:spPr bwMode="auto">
          <a:xfrm>
            <a:off x="4267201" y="6525344"/>
            <a:ext cx="609600" cy="219075"/>
          </a:xfrm>
          <a:prstGeom prst="rect">
            <a:avLst/>
          </a:prstGeom>
          <a:noFill/>
          <a:ln>
            <a:noFill/>
          </a:ln>
        </p:spPr>
      </p:pic>
    </p:spTree>
    <p:extLst>
      <p:ext uri="{BB962C8B-B14F-4D97-AF65-F5344CB8AC3E}">
        <p14:creationId xmlns:p14="http://schemas.microsoft.com/office/powerpoint/2010/main" val="39955362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365362"/>
            <a:ext cx="3248281" cy="283290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1340768"/>
            <a:ext cx="2952328" cy="2857500"/>
          </a:xfrm>
          <a:prstGeom prst="rect">
            <a:avLst/>
          </a:prstGeom>
        </p:spPr>
      </p:pic>
      <p:sp>
        <p:nvSpPr>
          <p:cNvPr id="6" name="Title 5"/>
          <p:cNvSpPr txBox="1">
            <a:spLocks noGrp="1"/>
          </p:cNvSpPr>
          <p:nvPr>
            <p:ph type="title" idx="4294967295"/>
          </p:nvPr>
        </p:nvSpPr>
        <p:spPr>
          <a:xfrm>
            <a:off x="1515554" y="5052062"/>
            <a:ext cx="6112891"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Calibri" pitchFamily="34" charset="0"/>
                <a:ea typeface="+mn-ea"/>
                <a:cs typeface="+mn-cs"/>
              </a:rPr>
              <a:t>Unité</a:t>
            </a:r>
            <a:r>
              <a:rPr kumimoji="0" lang="en-GB"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itchFamily="34" charset="0"/>
                <a:ea typeface="+mn-ea"/>
                <a:cs typeface="+mn-cs"/>
              </a:rPr>
              <a:t>			</a:t>
            </a:r>
            <a:r>
              <a:rPr kumimoji="0" lang="en-GB" sz="28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Calibri" pitchFamily="34" charset="0"/>
                <a:ea typeface="+mn-ea"/>
                <a:cs typeface="+mn-cs"/>
              </a:rPr>
              <a:t>en</a:t>
            </a:r>
            <a:r>
              <a:rPr kumimoji="0" lang="en-GB"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itchFamily="34" charset="0"/>
                <a:ea typeface="+mn-ea"/>
                <a:cs typeface="+mn-cs"/>
              </a:rPr>
              <a:t>		</a:t>
            </a:r>
            <a:r>
              <a:rPr kumimoji="0" lang="en-GB" sz="28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Calibri" pitchFamily="34" charset="0"/>
                <a:ea typeface="+mn-ea"/>
                <a:cs typeface="+mn-cs"/>
              </a:rPr>
              <a:t>Diversité</a:t>
            </a:r>
            <a:endParaRPr kumimoji="0" lang="en-GB"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itchFamily="34" charset="0"/>
              <a:ea typeface="+mn-ea"/>
              <a:cs typeface="+mn-cs"/>
            </a:endParaRPr>
          </a:p>
        </p:txBody>
      </p:sp>
      <p:sp>
        <p:nvSpPr>
          <p:cNvPr id="5" name="Footer Placeholder 3"/>
          <p:cNvSpPr>
            <a:spLocks noGrp="1"/>
          </p:cNvSpPr>
          <p:nvPr>
            <p:ph type="ftr" sz="quarter" idx="11"/>
          </p:nvPr>
        </p:nvSpPr>
        <p:spPr>
          <a:xfrm>
            <a:off x="3124200" y="6400800"/>
            <a:ext cx="2895600" cy="457200"/>
          </a:xfrm>
        </p:spPr>
        <p:txBody>
          <a:bodyPr/>
          <a:lstStyle/>
          <a:p>
            <a:pPr>
              <a:defRPr/>
            </a:pPr>
            <a:r>
              <a:rPr lang="en-GB" sz="1200" b="0" dirty="0" err="1">
                <a:solidFill>
                  <a:schemeClr val="tx1">
                    <a:lumMod val="50000"/>
                  </a:schemeClr>
                </a:solidFill>
              </a:rPr>
              <a:t>Dr.</a:t>
            </a:r>
            <a:r>
              <a:rPr lang="en-GB" sz="1200" b="0" dirty="0">
                <a:solidFill>
                  <a:schemeClr val="tx1">
                    <a:lumMod val="50000"/>
                  </a:schemeClr>
                </a:solidFill>
              </a:rPr>
              <a:t> med, </a:t>
            </a:r>
            <a:r>
              <a:rPr lang="en-GB" sz="1200" b="0" dirty="0" err="1">
                <a:solidFill>
                  <a:schemeClr val="tx1">
                    <a:lumMod val="50000"/>
                  </a:schemeClr>
                </a:solidFill>
              </a:rPr>
              <a:t>Dr.</a:t>
            </a:r>
            <a:r>
              <a:rPr lang="en-GB" sz="1200" b="0" dirty="0">
                <a:solidFill>
                  <a:schemeClr val="tx1">
                    <a:lumMod val="50000"/>
                  </a:schemeClr>
                </a:solidFill>
              </a:rPr>
              <a:t> psychol. Evelin G. Lindner</a:t>
            </a:r>
          </a:p>
        </p:txBody>
      </p:sp>
    </p:spTree>
    <p:extLst>
      <p:ext uri="{BB962C8B-B14F-4D97-AF65-F5344CB8AC3E}">
        <p14:creationId xmlns:p14="http://schemas.microsoft.com/office/powerpoint/2010/main" val="24909997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43" name="Text Box 3"/>
          <p:cNvSpPr txBox="1">
            <a:spLocks noChangeArrowheads="1"/>
          </p:cNvSpPr>
          <p:nvPr/>
        </p:nvSpPr>
        <p:spPr bwMode="auto">
          <a:xfrm>
            <a:off x="1811994" y="1519958"/>
            <a:ext cx="186013" cy="770084"/>
          </a:xfrm>
          <a:prstGeom prst="rect">
            <a:avLst/>
          </a:prstGeom>
          <a:noFill/>
          <a:ln w="9525">
            <a:noFill/>
            <a:miter lim="800000"/>
            <a:headEnd/>
            <a:tailEnd/>
          </a:ln>
          <a:effectLst/>
        </p:spPr>
        <p:txBody>
          <a:bodyPr wrap="none" lIns="92075" tIns="46038" rIns="92075" bIns="46038" anchor="ctr">
            <a:spAutoFit/>
          </a:bodyPr>
          <a:lstStyle/>
          <a:p>
            <a:pPr algn="ctr">
              <a:defRPr/>
            </a:pPr>
            <a:endParaRPr lang="nb-NO" sz="4400" dirty="0">
              <a:solidFill>
                <a:schemeClr val="bg1"/>
              </a:solidFill>
              <a:effectLst>
                <a:outerShdw blurRad="38100" dist="38100" dir="2700000" algn="tl">
                  <a:srgbClr val="000000"/>
                </a:outerShdw>
              </a:effectLst>
              <a:latin typeface="Calibri" pitchFamily="34" charset="0"/>
            </a:endParaRPr>
          </a:p>
        </p:txBody>
      </p:sp>
      <p:sp>
        <p:nvSpPr>
          <p:cNvPr id="3" name="Footer Placeholder 2"/>
          <p:cNvSpPr>
            <a:spLocks noGrp="1"/>
          </p:cNvSpPr>
          <p:nvPr>
            <p:ph type="title" idx="4294967295"/>
          </p:nvPr>
        </p:nvSpPr>
        <p:spPr bwMode="auto">
          <a:xfrm>
            <a:off x="3124200" y="6400800"/>
            <a:ext cx="2895600" cy="457200"/>
          </a:xfrm>
          <a:prstGeom prst="rect">
            <a:avLst/>
          </a:prstGeom>
          <a:noFill/>
          <a:ln w="9525">
            <a:noFill/>
            <a:prstDash/>
            <a:miter lim="800000"/>
            <a:headEnd/>
            <a:tailEnd/>
          </a:ln>
          <a:effectLst/>
        </p:spPr>
        <p:txBody>
          <a:bodyPr rot="0" spcFirstLastPara="0" vertOverflow="overflow" horzOverflow="overflow" vert="horz" wrap="none" lIns="92075" tIns="46038" rIns="92075" bIns="46038"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err="1">
                <a:ln>
                  <a:noFill/>
                </a:ln>
                <a:solidFill>
                  <a:schemeClr val="tx1"/>
                </a:solidFill>
                <a:effectLst/>
                <a:uLnTx/>
                <a:uFillTx/>
                <a:latin typeface="Calibri" pitchFamily="34" charset="0"/>
                <a:ea typeface="+mn-ea"/>
                <a:cs typeface="+mn-cs"/>
              </a:rPr>
              <a:t>Dr.</a:t>
            </a:r>
            <a:r>
              <a:rPr kumimoji="0" lang="en-GB" sz="1400" b="1" i="0" u="none" strike="noStrike" kern="1200" cap="none" spc="0" normalizeH="0" baseline="0" noProof="0" dirty="0">
                <a:ln>
                  <a:noFill/>
                </a:ln>
                <a:solidFill>
                  <a:schemeClr val="tx1"/>
                </a:solidFill>
                <a:effectLst/>
                <a:uLnTx/>
                <a:uFillTx/>
                <a:latin typeface="Calibri" pitchFamily="34" charset="0"/>
                <a:ea typeface="+mn-ea"/>
                <a:cs typeface="+mn-cs"/>
              </a:rPr>
              <a:t> med, </a:t>
            </a:r>
            <a:r>
              <a:rPr kumimoji="0" lang="en-GB" sz="1400" b="1" i="0" u="none" strike="noStrike" kern="1200" cap="none" spc="0" normalizeH="0" baseline="0" noProof="0" dirty="0" err="1">
                <a:ln>
                  <a:noFill/>
                </a:ln>
                <a:solidFill>
                  <a:schemeClr val="tx1"/>
                </a:solidFill>
                <a:effectLst/>
                <a:uLnTx/>
                <a:uFillTx/>
                <a:latin typeface="Calibri" pitchFamily="34" charset="0"/>
                <a:ea typeface="+mn-ea"/>
                <a:cs typeface="+mn-cs"/>
              </a:rPr>
              <a:t>Dr.</a:t>
            </a:r>
            <a:r>
              <a:rPr kumimoji="0" lang="en-GB" sz="1400" b="1" i="0" u="none" strike="noStrike" kern="1200" cap="none" spc="0" normalizeH="0" baseline="0" noProof="0" dirty="0">
                <a:ln>
                  <a:noFill/>
                </a:ln>
                <a:solidFill>
                  <a:schemeClr val="tx1"/>
                </a:solidFill>
                <a:effectLst/>
                <a:uLnTx/>
                <a:uFillTx/>
                <a:latin typeface="Calibri" pitchFamily="34" charset="0"/>
                <a:ea typeface="+mn-ea"/>
                <a:cs typeface="+mn-cs"/>
              </a:rPr>
              <a:t> psychol. Evelin G. Lindner</a:t>
            </a:r>
          </a:p>
        </p:txBody>
      </p:sp>
      <p:pic>
        <p:nvPicPr>
          <p:cNvPr id="26630" name="Picture 7"/>
          <p:cNvPicPr>
            <a:picLocks noGrp="1" noChangeAspect="1" noChangeArrowheads="1"/>
          </p:cNvPicPr>
          <p:nvPr>
            <p:ph/>
          </p:nvPr>
        </p:nvPicPr>
        <p:blipFill>
          <a:blip r:embed="rId3">
            <a:extLst>
              <a:ext uri="{28A0092B-C50C-407E-A947-70E740481C1C}">
                <a14:useLocalDpi xmlns:a14="http://schemas.microsoft.com/office/drawing/2010/main" val="0"/>
              </a:ext>
            </a:extLst>
          </a:blip>
          <a:stretch>
            <a:fillRect/>
          </a:stretch>
        </p:blipFill>
        <p:spPr>
          <a:xfrm>
            <a:off x="0" y="-23083"/>
            <a:ext cx="9162588" cy="6871941"/>
          </a:xfrm>
          <a:noFill/>
        </p:spPr>
      </p:pic>
    </p:spTree>
    <p:extLst>
      <p:ext uri="{BB962C8B-B14F-4D97-AF65-F5344CB8AC3E}">
        <p14:creationId xmlns:p14="http://schemas.microsoft.com/office/powerpoint/2010/main" val="37492239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GB" dirty="0" err="1"/>
              <a:t>Dr.</a:t>
            </a:r>
            <a:r>
              <a:rPr lang="en-GB" dirty="0"/>
              <a:t> med, </a:t>
            </a:r>
            <a:r>
              <a:rPr lang="en-GB" dirty="0" err="1"/>
              <a:t>Dr.</a:t>
            </a:r>
            <a:r>
              <a:rPr lang="en-GB" dirty="0"/>
              <a:t> psychol. Evelin G. Lindner</a:t>
            </a:r>
          </a:p>
        </p:txBody>
      </p:sp>
      <p:pic>
        <p:nvPicPr>
          <p:cNvPr id="798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43408"/>
            <a:ext cx="9324528" cy="8374809"/>
          </a:xfrm>
          <a:prstGeom prst="rect">
            <a:avLst/>
          </a:prstGeom>
          <a:noFill/>
          <a:ln w="9525">
            <a:noFill/>
            <a:miter lim="800000"/>
            <a:headEnd/>
            <a:tailEnd/>
          </a:ln>
        </p:spPr>
      </p:pic>
    </p:spTree>
    <p:extLst>
      <p:ext uri="{BB962C8B-B14F-4D97-AF65-F5344CB8AC3E}">
        <p14:creationId xmlns:p14="http://schemas.microsoft.com/office/powerpoint/2010/main" val="12026817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93" y="540296"/>
            <a:ext cx="9310705" cy="4217749"/>
          </a:xfrm>
          <a:prstGeom prst="rect">
            <a:avLst/>
          </a:prstGeom>
        </p:spPr>
      </p:pic>
      <p:sp>
        <p:nvSpPr>
          <p:cNvPr id="4" name="Footer Placeholder 3"/>
          <p:cNvSpPr>
            <a:spLocks noGrp="1"/>
          </p:cNvSpPr>
          <p:nvPr>
            <p:ph type="ftr" sz="quarter" idx="11"/>
          </p:nvPr>
        </p:nvSpPr>
        <p:spPr/>
        <p:txBody>
          <a:bodyPr/>
          <a:lstStyle/>
          <a:p>
            <a:pPr>
              <a:defRPr/>
            </a:pPr>
            <a:r>
              <a:rPr lang="en-GB" sz="1200" b="0" dirty="0" err="1">
                <a:solidFill>
                  <a:srgbClr val="FFFFFF">
                    <a:lumMod val="50000"/>
                  </a:srgbClr>
                </a:solidFill>
              </a:rPr>
              <a:t>Dr.</a:t>
            </a:r>
            <a:r>
              <a:rPr lang="en-GB" sz="1200" b="0" dirty="0">
                <a:solidFill>
                  <a:srgbClr val="FFFFFF">
                    <a:lumMod val="50000"/>
                  </a:srgbClr>
                </a:solidFill>
              </a:rPr>
              <a:t> med, </a:t>
            </a:r>
            <a:r>
              <a:rPr lang="en-GB" sz="1200" b="0" dirty="0" err="1">
                <a:solidFill>
                  <a:srgbClr val="FFFFFF">
                    <a:lumMod val="50000"/>
                  </a:srgbClr>
                </a:solidFill>
              </a:rPr>
              <a:t>Dr.</a:t>
            </a:r>
            <a:r>
              <a:rPr lang="en-GB" sz="1200" b="0" dirty="0">
                <a:solidFill>
                  <a:srgbClr val="FFFFFF">
                    <a:lumMod val="50000"/>
                  </a:srgbClr>
                </a:solidFill>
              </a:rPr>
              <a:t> psychol. Evelin G. Lindner</a:t>
            </a:r>
          </a:p>
        </p:txBody>
      </p:sp>
      <p:sp>
        <p:nvSpPr>
          <p:cNvPr id="2" name="Rectangle 1"/>
          <p:cNvSpPr/>
          <p:nvPr/>
        </p:nvSpPr>
        <p:spPr>
          <a:xfrm>
            <a:off x="485800" y="4869160"/>
            <a:ext cx="8190656" cy="1477328"/>
          </a:xfrm>
          <a:prstGeom prst="rect">
            <a:avLst/>
          </a:prstGeom>
        </p:spPr>
        <p:txBody>
          <a:bodyPr wrap="square">
            <a:spAutoFit/>
          </a:bodyPr>
          <a:lstStyle/>
          <a:p>
            <a:pPr algn="ctr"/>
            <a:r>
              <a:rPr lang="en-US" dirty="0">
                <a:solidFill>
                  <a:srgbClr val="FFFFFF"/>
                </a:solidFill>
                <a:effectLst>
                  <a:outerShdw blurRad="38100" dist="38100" dir="2700000" algn="tl">
                    <a:srgbClr val="000000">
                      <a:alpha val="43137"/>
                    </a:srgbClr>
                  </a:outerShdw>
                </a:effectLst>
                <a:latin typeface="Calibri" panose="020F0502020204030204" pitchFamily="34" charset="0"/>
              </a:rPr>
              <a:t>34th Annual Dignity Conference</a:t>
            </a:r>
            <a:br>
              <a:rPr lang="en-US" dirty="0">
                <a:solidFill>
                  <a:srgbClr val="FFFFFF"/>
                </a:solidFill>
                <a:effectLst>
                  <a:outerShdw blurRad="38100" dist="38100" dir="2700000" algn="tl">
                    <a:srgbClr val="000000">
                      <a:alpha val="43137"/>
                    </a:srgbClr>
                  </a:outerShdw>
                </a:effectLst>
                <a:latin typeface="Calibri" panose="020F0502020204030204" pitchFamily="34" charset="0"/>
              </a:rPr>
            </a:br>
            <a:r>
              <a:rPr lang="en-US" dirty="0">
                <a:solidFill>
                  <a:srgbClr val="FFFFFF"/>
                </a:solidFill>
                <a:effectLst>
                  <a:outerShdw blurRad="38100" dist="38100" dir="2700000" algn="tl">
                    <a:srgbClr val="000000">
                      <a:alpha val="43137"/>
                    </a:srgbClr>
                  </a:outerShdw>
                </a:effectLst>
                <a:latin typeface="Calibri" panose="020F0502020204030204" pitchFamily="34" charset="0"/>
              </a:rPr>
              <a:t>Workshop on Transforming Humiliation and Violent Conflict</a:t>
            </a:r>
            <a:br>
              <a:rPr lang="en-US" dirty="0">
                <a:solidFill>
                  <a:srgbClr val="FFFFFF"/>
                </a:solidFill>
                <a:effectLst>
                  <a:outerShdw blurRad="38100" dist="38100" dir="2700000" algn="tl">
                    <a:srgbClr val="000000">
                      <a:alpha val="43137"/>
                    </a:srgbClr>
                  </a:outerShdw>
                </a:effectLst>
                <a:latin typeface="Calibri" panose="020F0502020204030204" pitchFamily="34" charset="0"/>
              </a:rPr>
            </a:br>
            <a:r>
              <a:rPr lang="en-US" dirty="0">
                <a:solidFill>
                  <a:srgbClr val="FFFFFF"/>
                </a:solidFill>
                <a:effectLst>
                  <a:outerShdw blurRad="38100" dist="38100" dir="2700000" algn="tl">
                    <a:srgbClr val="000000">
                      <a:alpha val="43137"/>
                    </a:srgbClr>
                  </a:outerShdw>
                </a:effectLst>
                <a:latin typeface="Calibri" panose="020F0502020204030204" pitchFamily="34" charset="0"/>
              </a:rPr>
              <a:t>“</a:t>
            </a:r>
            <a:r>
              <a:rPr lang="en-US" dirty="0">
                <a:solidFill>
                  <a:srgbClr val="FFFFFF"/>
                </a:solidFill>
                <a:effectLst>
                  <a:outerShdw blurRad="38100" dist="38100" dir="2700000" algn="tl">
                    <a:srgbClr val="000000"/>
                  </a:outerShdw>
                </a:effectLst>
                <a:latin typeface="Calibri" pitchFamily="34" charset="0"/>
              </a:rPr>
              <a:t>Can We Teach Dignity? </a:t>
            </a:r>
          </a:p>
          <a:p>
            <a:pPr algn="ctr"/>
            <a:r>
              <a:rPr lang="en-US" dirty="0">
                <a:solidFill>
                  <a:srgbClr val="FFFFFF"/>
                </a:solidFill>
                <a:effectLst>
                  <a:outerShdw blurRad="38100" dist="38100" dir="2700000" algn="tl">
                    <a:srgbClr val="000000"/>
                  </a:outerShdw>
                </a:effectLst>
                <a:latin typeface="Calibri" pitchFamily="34" charset="0"/>
              </a:rPr>
              <a:t>Becoming Lifelong Apprentices of Dignity ﻿from Childhood Throughout All Ages</a:t>
            </a:r>
            <a:r>
              <a:rPr lang="en-GB" dirty="0">
                <a:solidFill>
                  <a:srgbClr val="FFFFFF"/>
                </a:solidFill>
                <a:effectLst>
                  <a:outerShdw blurRad="38100" dist="38100" dir="2700000" algn="tl">
                    <a:srgbClr val="000000">
                      <a:alpha val="43137"/>
                    </a:srgbClr>
                  </a:outerShdw>
                </a:effectLst>
                <a:latin typeface="Calibri" pitchFamily="34" charset="0"/>
              </a:rPr>
              <a:t>”</a:t>
            </a:r>
            <a:br>
              <a:rPr lang="en-US" dirty="0">
                <a:solidFill>
                  <a:srgbClr val="FFFFFF"/>
                </a:solidFill>
                <a:effectLst>
                  <a:outerShdw blurRad="38100" dist="38100" dir="2700000" algn="tl">
                    <a:srgbClr val="000000">
                      <a:alpha val="43137"/>
                    </a:srgbClr>
                  </a:outerShdw>
                </a:effectLst>
                <a:latin typeface="Calibri" panose="020F0502020204030204" pitchFamily="34" charset="0"/>
              </a:rPr>
            </a:br>
            <a:r>
              <a:rPr lang="en-US" dirty="0">
                <a:solidFill>
                  <a:srgbClr val="FFFFFF"/>
                </a:solidFill>
                <a:effectLst>
                  <a:outerShdw blurRad="38100" dist="38100" dir="2700000" algn="tl">
                    <a:srgbClr val="000000">
                      <a:alpha val="43137"/>
                    </a:srgbClr>
                  </a:outerShdw>
                </a:effectLst>
                <a:latin typeface="Calibri" panose="020F0502020204030204" pitchFamily="34" charset="0"/>
              </a:rPr>
              <a:t>Columbia University, New York City, December 2019</a:t>
            </a:r>
          </a:p>
        </p:txBody>
      </p:sp>
    </p:spTree>
    <p:extLst>
      <p:ext uri="{BB962C8B-B14F-4D97-AF65-F5344CB8AC3E}">
        <p14:creationId xmlns:p14="http://schemas.microsoft.com/office/powerpoint/2010/main" val="4010248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461&quot;&gt;&lt;/object&gt;&lt;object type=&quot;2&quot; unique_id=&quot;10462&quot;&gt;&lt;object type=&quot;3&quot; unique_id=&quot;10464&quot;&gt;&lt;property id=&quot;20148&quot; value=&quot;5&quot;/&gt;&lt;property id=&quot;20300&quot; value=&quot;Slide 2&quot;/&gt;&lt;property id=&quot;20307&quot; value=&quot;878&quot;/&gt;&lt;/object&gt;&lt;object type=&quot;3&quot; unique_id=&quot;10465&quot;&gt;&lt;property id=&quot;20148&quot; value=&quot;5&quot;/&gt;&lt;property id=&quot;20300&quot; value=&quot;Slide 4&quot;/&gt;&lt;property id=&quot;20307&quot; value=&quot;882&quot;/&gt;&lt;/object&gt;&lt;object type=&quot;3&quot; unique_id=&quot;10466&quot;&gt;&lt;property id=&quot;20148&quot; value=&quot;5&quot;/&gt;&lt;property id=&quot;20300&quot; value=&quot;Slide 5&quot;/&gt;&lt;property id=&quot;20307&quot; value=&quot;916&quot;/&gt;&lt;/object&gt;&lt;object type=&quot;3&quot; unique_id=&quot;10467&quot;&gt;&lt;property id=&quot;20148&quot; value=&quot;5&quot;/&gt;&lt;property id=&quot;20300&quot; value=&quot;Slide 6&quot;/&gt;&lt;property id=&quot;20307&quot; value=&quot;934&quot;/&gt;&lt;/object&gt;&lt;object type=&quot;3&quot; unique_id=&quot;10468&quot;&gt;&lt;property id=&quot;20148&quot; value=&quot;5&quot;/&gt;&lt;property id=&quot;20300&quot; value=&quot;Slide 7&quot;/&gt;&lt;property id=&quot;20307&quot; value=&quot;914&quot;/&gt;&lt;/object&gt;&lt;object type=&quot;3&quot; unique_id=&quot;10469&quot;&gt;&lt;property id=&quot;20148&quot; value=&quot;5&quot;/&gt;&lt;property id=&quot;20300&quot; value=&quot;Slide 8&quot;/&gt;&lt;property id=&quot;20307&quot; value=&quot;887&quot;/&gt;&lt;/object&gt;&lt;object type=&quot;3&quot; unique_id=&quot;10470&quot;&gt;&lt;property id=&quot;20148&quot; value=&quot;5&quot;/&gt;&lt;property id=&quot;20300&quot; value=&quot;Slide 9&quot;/&gt;&lt;property id=&quot;20307&quot; value=&quot;922&quot;/&gt;&lt;/object&gt;&lt;object type=&quot;3&quot; unique_id=&quot;10471&quot;&gt;&lt;property id=&quot;20148&quot; value=&quot;5&quot;/&gt;&lt;property id=&quot;20300&quot; value=&quot;Slide 10&quot;/&gt;&lt;property id=&quot;20307&quot; value=&quot;917&quot;/&gt;&lt;/object&gt;&lt;object type=&quot;3&quot; unique_id=&quot;10472&quot;&gt;&lt;property id=&quot;20148&quot; value=&quot;5&quot;/&gt;&lt;property id=&quot;20300&quot; value=&quot;Slide 11&quot;/&gt;&lt;property id=&quot;20307&quot; value=&quot;919&quot;/&gt;&lt;/object&gt;&lt;object type=&quot;3&quot; unique_id=&quot;10473&quot;&gt;&lt;property id=&quot;20148&quot; value=&quot;5&quot;/&gt;&lt;property id=&quot;20300&quot; value=&quot;Slide 12&quot;/&gt;&lt;property id=&quot;20307&quot; value=&quot;920&quot;/&gt;&lt;/object&gt;&lt;object type=&quot;3&quot; unique_id=&quot;10474&quot;&gt;&lt;property id=&quot;20148&quot; value=&quot;5&quot;/&gt;&lt;property id=&quot;20300&quot; value=&quot;Slide 13&quot;/&gt;&lt;property id=&quot;20307&quot; value=&quot;925&quot;/&gt;&lt;/object&gt;&lt;object type=&quot;3&quot; unique_id=&quot;10475&quot;&gt;&lt;property id=&quot;20148&quot; value=&quot;5&quot;/&gt;&lt;property id=&quot;20300&quot; value=&quot;Slide 14&quot;/&gt;&lt;property id=&quot;20307&quot; value=&quot;1021&quot;/&gt;&lt;/object&gt;&lt;object type=&quot;3&quot; unique_id=&quot;10476&quot;&gt;&lt;property id=&quot;20148&quot; value=&quot;5&quot;/&gt;&lt;property id=&quot;20300&quot; value=&quot;Slide 15&quot;/&gt;&lt;property id=&quot;20307&quot; value=&quot;1022&quot;/&gt;&lt;/object&gt;&lt;object type=&quot;3&quot; unique_id=&quot;10477&quot;&gt;&lt;property id=&quot;20148&quot; value=&quot;5&quot;/&gt;&lt;property id=&quot;20300&quot; value=&quot;Slide 17&quot;/&gt;&lt;property id=&quot;20307&quot; value=&quot;1029&quot;/&gt;&lt;/object&gt;&lt;object type=&quot;3&quot; unique_id=&quot;10478&quot;&gt;&lt;property id=&quot;20148&quot; value=&quot;5&quot;/&gt;&lt;property id=&quot;20300&quot; value=&quot;Slide 18&quot;/&gt;&lt;property id=&quot;20307&quot; value=&quot;1116&quot;/&gt;&lt;/object&gt;&lt;object type=&quot;3&quot; unique_id=&quot;10479&quot;&gt;&lt;property id=&quot;20148&quot; value=&quot;5&quot;/&gt;&lt;property id=&quot;20300&quot; value=&quot;Slide 19&quot;/&gt;&lt;property id=&quot;20307&quot; value=&quot;1023&quot;/&gt;&lt;/object&gt;&lt;object type=&quot;3&quot; unique_id=&quot;10480&quot;&gt;&lt;property id=&quot;20148&quot; value=&quot;5&quot;/&gt;&lt;property id=&quot;20300&quot; value=&quot;Slide 20&quot;/&gt;&lt;property id=&quot;20307&quot; value=&quot;1024&quot;/&gt;&lt;/object&gt;&lt;object type=&quot;3&quot; unique_id=&quot;10481&quot;&gt;&lt;property id=&quot;20148&quot; value=&quot;5&quot;/&gt;&lt;property id=&quot;20300&quot; value=&quot;Slide 21&quot;/&gt;&lt;property id=&quot;20307&quot; value=&quot;1097&quot;/&gt;&lt;/object&gt;&lt;object type=&quot;3&quot; unique_id=&quot;10482&quot;&gt;&lt;property id=&quot;20148&quot; value=&quot;5&quot;/&gt;&lt;property id=&quot;20300&quot; value=&quot;Slide 24&quot;/&gt;&lt;property id=&quot;20307&quot; value=&quot;921&quot;/&gt;&lt;/object&gt;&lt;object type=&quot;3&quot; unique_id=&quot;10483&quot;&gt;&lt;property id=&quot;20148&quot; value=&quot;5&quot;/&gt;&lt;property id=&quot;20300&quot; value=&quot;Slide 26&quot;/&gt;&lt;property id=&quot;20307&quot; value=&quot;1020&quot;/&gt;&lt;/object&gt;&lt;object type=&quot;3&quot; unique_id=&quot;10484&quot;&gt;&lt;property id=&quot;20148&quot; value=&quot;5&quot;/&gt;&lt;property id=&quot;20300&quot; value=&quot;Slide 28&quot;/&gt;&lt;property id=&quot;20307&quot; value=&quot;1121&quot;/&gt;&lt;/object&gt;&lt;object type=&quot;3&quot; unique_id=&quot;10485&quot;&gt;&lt;property id=&quot;20148&quot; value=&quot;5&quot;/&gt;&lt;property id=&quot;20300&quot; value=&quot;Slide 29&quot;/&gt;&lt;property id=&quot;20307&quot; value=&quot;945&quot;/&gt;&lt;/object&gt;&lt;object type=&quot;3&quot; unique_id=&quot;10486&quot;&gt;&lt;property id=&quot;20148&quot; value=&quot;5&quot;/&gt;&lt;property id=&quot;20300&quot; value=&quot;Slide 30&quot;/&gt;&lt;property id=&quot;20307&quot; value=&quot;946&quot;/&gt;&lt;/object&gt;&lt;object type=&quot;3&quot; unique_id=&quot;10487&quot;&gt;&lt;property id=&quot;20148&quot; value=&quot;5&quot;/&gt;&lt;property id=&quot;20300&quot; value=&quot;Slide 31&quot;/&gt;&lt;property id=&quot;20307&quot; value=&quot;1067&quot;/&gt;&lt;/object&gt;&lt;object type=&quot;3&quot; unique_id=&quot;10488&quot;&gt;&lt;property id=&quot;20148&quot; value=&quot;5&quot;/&gt;&lt;property id=&quot;20300&quot; value=&quot;Slide 32&quot;/&gt;&lt;property id=&quot;20307&quot; value=&quot;1065&quot;/&gt;&lt;/object&gt;&lt;object type=&quot;3&quot; unique_id=&quot;10489&quot;&gt;&lt;property id=&quot;20148&quot; value=&quot;5&quot;/&gt;&lt;property id=&quot;20300&quot; value=&quot;Slide 33&quot;/&gt;&lt;property id=&quot;20307&quot; value=&quot;1052&quot;/&gt;&lt;/object&gt;&lt;object type=&quot;3&quot; unique_id=&quot;10490&quot;&gt;&lt;property id=&quot;20148&quot; value=&quot;5&quot;/&gt;&lt;property id=&quot;20300&quot; value=&quot;Slide 34&quot;/&gt;&lt;property id=&quot;20307&quot; value=&quot;1026&quot;/&gt;&lt;/object&gt;&lt;object type=&quot;3&quot; unique_id=&quot;10491&quot;&gt;&lt;property id=&quot;20148&quot; value=&quot;5&quot;/&gt;&lt;property id=&quot;20300&quot; value=&quot;Slide 35&quot;/&gt;&lt;property id=&quot;20307&quot; value=&quot;957&quot;/&gt;&lt;/object&gt;&lt;object type=&quot;3&quot; unique_id=&quot;10492&quot;&gt;&lt;property id=&quot;20148&quot; value=&quot;5&quot;/&gt;&lt;property id=&quot;20300&quot; value=&quot;Slide 37 - &amp;quot;&amp;#x0D;&amp;#x0A;Dignity is more than a quality:&amp;#x0D;&amp;#x0A;It is the ESSENCE of our HUMANITY&amp;#x0D;&amp;#x0A;&amp;#x0D;&amp;#x0A;When at a profound level we connect &amp;#x0D;&amp;#x0A;It is Com&quot;/&gt;&lt;property id=&quot;20307&quot; value=&quot;1007&quot;/&gt;&lt;/object&gt;&lt;object type=&quot;3&quot; unique_id=&quot;10493&quot;&gt;&lt;property id=&quot;20148&quot; value=&quot;5&quot;/&gt;&lt;property id=&quot;20300&quot; value=&quot;Slide 43 - &amp;quot;“Human Dignity and Humiliation Studies”&amp;#x0D;&amp;#x0A;(www.humiliationstudies.org)&amp;#x0D;&amp;#x0A;&amp;#x0D;&amp;#x0A; Global fellowship of like-minded academics &quot;/&gt;&lt;property id=&quot;20307&quot; value=&quot;898&quot;/&gt;&lt;/object&gt;&lt;object type=&quot;3&quot; unique_id=&quot;10494&quot;&gt;&lt;property id=&quot;20148&quot; value=&quot;5&quot;/&gt;&lt;property id=&quot;20300&quot; value=&quot;Slide 46&quot;/&gt;&lt;property id=&quot;20307&quot; value=&quot;884&quot;/&gt;&lt;/object&gt;&lt;object type=&quot;3&quot; unique_id=&quot;10495&quot;&gt;&lt;property id=&quot;20148&quot; value=&quot;5&quot;/&gt;&lt;property id=&quot;20300&quot; value=&quot;Slide 48&quot;/&gt;&lt;property id=&quot;20307&quot; value=&quot;873&quot;/&gt;&lt;/object&gt;&lt;object type=&quot;3&quot; unique_id=&quot;10496&quot;&gt;&lt;property id=&quot;20148&quot; value=&quot;5&quot;/&gt;&lt;property id=&quot;20300&quot; value=&quot;Slide 49&quot;/&gt;&lt;property id=&quot;20307&quot; value=&quot;1104&quot;/&gt;&lt;/object&gt;&lt;object type=&quot;3&quot; unique_id=&quot;10497&quot;&gt;&lt;property id=&quot;20148&quot; value=&quot;5&quot;/&gt;&lt;property id=&quot;20300&quot; value=&quot;Slide 50&quot;/&gt;&lt;property id=&quot;20307&quot; value=&quot;1115&quot;/&gt;&lt;/object&gt;&lt;object type=&quot;3&quot; unique_id=&quot;10498&quot;&gt;&lt;property id=&quot;20148&quot; value=&quot;5&quot;/&gt;&lt;property id=&quot;20300&quot; value=&quot;Slide 51&quot;/&gt;&lt;property id=&quot;20307&quot; value=&quot;936&quot;/&gt;&lt;/object&gt;&lt;object type=&quot;3&quot; unique_id=&quot;10499&quot;&gt;&lt;property id=&quot;20148&quot; value=&quot;5&quot;/&gt;&lt;property id=&quot;20300&quot; value=&quot;Slide 52&quot;/&gt;&lt;property id=&quot;20307&quot; value=&quot;930&quot;/&gt;&lt;/object&gt;&lt;object type=&quot;3&quot; unique_id=&quot;10500&quot;&gt;&lt;property id=&quot;20148&quot; value=&quot;5&quot;/&gt;&lt;property id=&quot;20300&quot; value=&quot;Slide 53&quot;/&gt;&lt;property id=&quot;20307&quot; value=&quot;933&quot;/&gt;&lt;/object&gt;&lt;object type=&quot;3&quot; unique_id=&quot;10501&quot;&gt;&lt;property id=&quot;20148&quot; value=&quot;5&quot;/&gt;&lt;property id=&quot;20300&quot; value=&quot;Slide 54&quot;/&gt;&lt;property id=&quot;20307&quot; value=&quot;880&quot;/&gt;&lt;/object&gt;&lt;object type=&quot;3&quot; unique_id=&quot;10502&quot;&gt;&lt;property id=&quot;20148&quot; value=&quot;5&quot;/&gt;&lt;property id=&quot;20300&quot; value=&quot;Slide 55&quot;/&gt;&lt;property id=&quot;20307&quot; value=&quot;944&quot;/&gt;&lt;/object&gt;&lt;object type=&quot;3&quot; unique_id=&quot;10503&quot;&gt;&lt;property id=&quot;20148&quot; value=&quot;5&quot;/&gt;&lt;property id=&quot;20300&quot; value=&quot;Slide 56&quot;/&gt;&lt;property id=&quot;20307&quot; value=&quot;1100&quot;/&gt;&lt;/object&gt;&lt;object type=&quot;3&quot; unique_id=&quot;10504&quot;&gt;&lt;property id=&quot;20148&quot; value=&quot;5&quot;/&gt;&lt;property id=&quot;20300&quot; value=&quot;Slide 58 - &amp;quot;World Dignity University&amp;#x0D;&amp;#x0A;(www.worlddignityuniversity.org)&amp;#x0D;&amp;#x0A;&amp;#x0D;&amp;#x0A; Universitas scholarium&amp;#x0D;&amp;#x0A;a community of scholars&amp;#x0D;&amp;#x0A; &amp;#x0D;&amp;#x0A;The W&quot;/&gt;&lt;property id=&quot;20307&quot; value=&quot;1112&quot;/&gt;&lt;/object&gt;&lt;object type=&quot;3&quot; unique_id=&quot;10505&quot;&gt;&lt;property id=&quot;20148&quot; value=&quot;5&quot;/&gt;&lt;property id=&quot;20300&quot; value=&quot;Slide 61&quot;/&gt;&lt;property id=&quot;20307&quot; value=&quot;1113&quot;/&gt;&lt;/object&gt;&lt;object type=&quot;3&quot; unique_id=&quot;10506&quot;&gt;&lt;property id=&quot;20148&quot; value=&quot;5&quot;/&gt;&lt;property id=&quot;20300&quot; value=&quot;Slide 62&quot;/&gt;&lt;property id=&quot;20307&quot; value=&quot;1114&quot;/&gt;&lt;/object&gt;&lt;object type=&quot;3&quot; unique_id=&quot;10507&quot;&gt;&lt;property id=&quot;20148&quot; value=&quot;5&quot;/&gt;&lt;property id=&quot;20300&quot; value=&quot;Slide 65&quot;/&gt;&lt;property id=&quot;20307&quot; value=&quot;890&quot;/&gt;&lt;/object&gt;&lt;object type=&quot;3&quot; unique_id=&quot;10508&quot;&gt;&lt;property id=&quot;20148&quot; value=&quot;5&quot;/&gt;&lt;property id=&quot;20300&quot; value=&quot;Slide 66&quot;/&gt;&lt;property id=&quot;20307&quot; value=&quot;865&quot;/&gt;&lt;/object&gt;&lt;object type=&quot;3&quot; unique_id=&quot;10509&quot;&gt;&lt;property id=&quot;20148&quot; value=&quot;5&quot;/&gt;&lt;property id=&quot;20300&quot; value=&quot;Slide 67&quot;/&gt;&lt;property id=&quot;20307&quot; value=&quot;886&quot;/&gt;&lt;/object&gt;&lt;object type=&quot;3&quot; unique_id=&quot;10510&quot;&gt;&lt;property id=&quot;20148&quot; value=&quot;5&quot;/&gt;&lt;property id=&quot;20300&quot; value=&quot;Slide 68&quot;/&gt;&lt;property id=&quot;20307&quot; value=&quot;883&quot;/&gt;&lt;/object&gt;&lt;object type=&quot;3&quot; unique_id=&quot;10511&quot;&gt;&lt;property id=&quot;20148&quot; value=&quot;5&quot;/&gt;&lt;property id=&quot;20300&quot; value=&quot;Slide 69&quot;/&gt;&lt;property id=&quot;20307&quot; value=&quot;885&quot;/&gt;&lt;/object&gt;&lt;object type=&quot;3&quot; unique_id=&quot;10512&quot;&gt;&lt;property id=&quot;20148&quot; value=&quot;5&quot;/&gt;&lt;property id=&quot;20300&quot; value=&quot;Slide 70&quot;/&gt;&lt;property id=&quot;20307&quot; value=&quot;851&quot;/&gt;&lt;/object&gt;&lt;object type=&quot;3&quot; unique_id=&quot;10513&quot;&gt;&lt;property id=&quot;20148&quot; value=&quot;5&quot;/&gt;&lt;property id=&quot;20300&quot; value=&quot;Slide 71&quot;/&gt;&lt;property id=&quot;20307&quot; value=&quot;889&quot;/&gt;&lt;/object&gt;&lt;object type=&quot;3&quot; unique_id=&quot;10514&quot;&gt;&lt;property id=&quot;20148&quot; value=&quot;5&quot;/&gt;&lt;property id=&quot;20300&quot; value=&quot;Slide 72&quot;/&gt;&lt;property id=&quot;20307&quot; value=&quot;897&quot;/&gt;&lt;/object&gt;&lt;object type=&quot;3&quot; unique_id=&quot;10515&quot;&gt;&lt;property id=&quot;20148&quot; value=&quot;5&quot;/&gt;&lt;property id=&quot;20300&quot; value=&quot;Slide 73&quot;/&gt;&lt;property id=&quot;20307&quot; value=&quot;879&quot;/&gt;&lt;/object&gt;&lt;object type=&quot;3&quot; unique_id=&quot;10516&quot;&gt;&lt;property id=&quot;20148&quot; value=&quot;5&quot;/&gt;&lt;property id=&quot;20300&quot; value=&quot;Slide 74&quot;/&gt;&lt;property id=&quot;20307&quot; value=&quot;456&quot;/&gt;&lt;/object&gt;&lt;object type=&quot;3&quot; unique_id=&quot;10517&quot;&gt;&lt;property id=&quot;20148&quot; value=&quot;5&quot;/&gt;&lt;property id=&quot;20300&quot; value=&quot;Slide 75&quot;/&gt;&lt;property id=&quot;20307&quot; value=&quot;910&quot;/&gt;&lt;/object&gt;&lt;object type=&quot;3&quot; unique_id=&quot;10518&quot;&gt;&lt;property id=&quot;20148&quot; value=&quot;5&quot;/&gt;&lt;property id=&quot;20300&quot; value=&quot;Slide 76&quot;/&gt;&lt;property id=&quot;20307&quot; value=&quot;862&quot;/&gt;&lt;/object&gt;&lt;object type=&quot;3&quot; unique_id=&quot;10519&quot;&gt;&lt;property id=&quot;20148&quot; value=&quot;5&quot;/&gt;&lt;property id=&quot;20300&quot; value=&quot;Slide 77&quot;/&gt;&lt;property id=&quot;20307&quot; value=&quot;871&quot;/&gt;&lt;/object&gt;&lt;object type=&quot;3&quot; unique_id=&quot;10520&quot;&gt;&lt;property id=&quot;20148&quot; value=&quot;5&quot;/&gt;&lt;property id=&quot;20300&quot; value=&quot;Slide 78&quot;/&gt;&lt;property id=&quot;20307&quot; value=&quot;863&quot;/&gt;&lt;/object&gt;&lt;object type=&quot;3&quot; unique_id=&quot;10521&quot;&gt;&lt;property id=&quot;20148&quot; value=&quot;5&quot;/&gt;&lt;property id=&quot;20300&quot; value=&quot;Slide 79&quot;/&gt;&lt;property id=&quot;20307&quot; value=&quot;854&quot;/&gt;&lt;/object&gt;&lt;object type=&quot;3&quot; unique_id=&quot;10522&quot;&gt;&lt;property id=&quot;20148&quot; value=&quot;5&quot;/&gt;&lt;property id=&quot;20300&quot; value=&quot;Slide 80&quot;/&gt;&lt;property id=&quot;20307&quot; value=&quot;853&quot;/&gt;&lt;/object&gt;&lt;object type=&quot;3&quot; unique_id=&quot;10523&quot;&gt;&lt;property id=&quot;20148&quot; value=&quot;5&quot;/&gt;&lt;property id=&quot;20300&quot; value=&quot;Slide 81&quot;/&gt;&lt;property id=&quot;20307&quot; value=&quot;849&quot;/&gt;&lt;/object&gt;&lt;object type=&quot;3&quot; unique_id=&quot;10524&quot;&gt;&lt;property id=&quot;20148&quot; value=&quot;5&quot;/&gt;&lt;property id=&quot;20300&quot; value=&quot;Slide 82&quot;/&gt;&lt;property id=&quot;20307&quot; value=&quot;845&quot;/&gt;&lt;/object&gt;&lt;object type=&quot;3&quot; unique_id=&quot;10525&quot;&gt;&lt;property id=&quot;20148&quot; value=&quot;5&quot;/&gt;&lt;property id=&quot;20300&quot; value=&quot;Slide 83&quot;/&gt;&lt;property id=&quot;20307&quot; value=&quot;846&quot;/&gt;&lt;/object&gt;&lt;object type=&quot;3&quot; unique_id=&quot;10526&quot;&gt;&lt;property id=&quot;20148&quot; value=&quot;5&quot;/&gt;&lt;property id=&quot;20300&quot; value=&quot;Slide 84&quot;/&gt;&lt;property id=&quot;20307&quot; value=&quot;646&quot;/&gt;&lt;/object&gt;&lt;object type=&quot;3&quot; unique_id=&quot;10527&quot;&gt;&lt;property id=&quot;20148&quot; value=&quot;5&quot;/&gt;&lt;property id=&quot;20300&quot; value=&quot;Slide 85&quot;/&gt;&lt;property id=&quot;20307&quot; value=&quot;975&quot;/&gt;&lt;/object&gt;&lt;object type=&quot;3&quot; unique_id=&quot;10528&quot;&gt;&lt;property id=&quot;20148&quot; value=&quot;5&quot;/&gt;&lt;property id=&quot;20300&quot; value=&quot;Slide 86&quot;/&gt;&lt;property id=&quot;20307&quot; value=&quot;968&quot;/&gt;&lt;/object&gt;&lt;object type=&quot;3&quot; unique_id=&quot;10529&quot;&gt;&lt;property id=&quot;20148&quot; value=&quot;5&quot;/&gt;&lt;property id=&quot;20300&quot; value=&quot;Slide 87&quot;/&gt;&lt;property id=&quot;20307&quot; value=&quot;969&quot;/&gt;&lt;/object&gt;&lt;object type=&quot;3&quot; unique_id=&quot;10530&quot;&gt;&lt;property id=&quot;20148&quot; value=&quot;5&quot;/&gt;&lt;property id=&quot;20300&quot; value=&quot;Slide 88&quot;/&gt;&lt;property id=&quot;20307&quot; value=&quot;788&quot;/&gt;&lt;/object&gt;&lt;object type=&quot;3&quot; unique_id=&quot;10531&quot;&gt;&lt;property id=&quot;20148&quot; value=&quot;5&quot;/&gt;&lt;property id=&quot;20300&quot; value=&quot;Slide 89&quot;/&gt;&lt;property id=&quot;20307&quot; value=&quot;784&quot;/&gt;&lt;/object&gt;&lt;object type=&quot;3&quot; unique_id=&quot;10532&quot;&gt;&lt;property id=&quot;20148&quot; value=&quot;5&quot;/&gt;&lt;property id=&quot;20300&quot; value=&quot;Slide 90&quot;/&gt;&lt;property id=&quot;20307&quot; value=&quot;783&quot;/&gt;&lt;/object&gt;&lt;object type=&quot;3&quot; unique_id=&quot;10533&quot;&gt;&lt;property id=&quot;20148&quot; value=&quot;5&quot;/&gt;&lt;property id=&quot;20300&quot; value=&quot;Slide 91&quot;/&gt;&lt;property id=&quot;20307&quot; value=&quot;651&quot;/&gt;&lt;/object&gt;&lt;object type=&quot;3&quot; unique_id=&quot;10534&quot;&gt;&lt;property id=&quot;20148&quot; value=&quot;5&quot;/&gt;&lt;property id=&quot;20300&quot; value=&quot;Slide 99&quot;/&gt;&lt;property id=&quot;20307&quot; value=&quot;724&quot;/&gt;&lt;/object&gt;&lt;object type=&quot;3&quot; unique_id=&quot;10535&quot;&gt;&lt;property id=&quot;20148&quot; value=&quot;5&quot;/&gt;&lt;property id=&quot;20300&quot; value=&quot;Slide 92&quot;/&gt;&lt;property id=&quot;20307&quot; value=&quot;1034&quot;/&gt;&lt;/object&gt;&lt;object type=&quot;3&quot; unique_id=&quot;10536&quot;&gt;&lt;property id=&quot;20148&quot; value=&quot;5&quot;/&gt;&lt;property id=&quot;20300&quot; value=&quot;Slide 93&quot;/&gt;&lt;property id=&quot;20307&quot; value=&quot;1035&quot;/&gt;&lt;/object&gt;&lt;object type=&quot;3&quot; unique_id=&quot;10537&quot;&gt;&lt;property id=&quot;20148&quot; value=&quot;5&quot;/&gt;&lt;property id=&quot;20300&quot; value=&quot;Slide 94&quot;/&gt;&lt;property id=&quot;20307&quot; value=&quot;1036&quot;/&gt;&lt;/object&gt;&lt;object type=&quot;3&quot; unique_id=&quot;10538&quot;&gt;&lt;property id=&quot;20148&quot; value=&quot;5&quot;/&gt;&lt;property id=&quot;20300&quot; value=&quot;Slide 95&quot;/&gt;&lt;property id=&quot;20307&quot; value=&quot;1037&quot;/&gt;&lt;/object&gt;&lt;object type=&quot;3&quot; unique_id=&quot;10539&quot;&gt;&lt;property id=&quot;20148&quot; value=&quot;5&quot;/&gt;&lt;property id=&quot;20300&quot; value=&quot;Slide 96&quot;/&gt;&lt;property id=&quot;20307&quot; value=&quot;1038&quot;/&gt;&lt;/object&gt;&lt;object type=&quot;3&quot; unique_id=&quot;10540&quot;&gt;&lt;property id=&quot;20148&quot; value=&quot;5&quot;/&gt;&lt;property id=&quot;20300&quot; value=&quot;Slide 97&quot;/&gt;&lt;property id=&quot;20307&quot; value=&quot;1039&quot;/&gt;&lt;/object&gt;&lt;object type=&quot;3&quot; unique_id=&quot;10541&quot;&gt;&lt;property id=&quot;20148&quot; value=&quot;5&quot;/&gt;&lt;property id=&quot;20300&quot; value=&quot;Slide 98&quot;/&gt;&lt;property id=&quot;20307&quot; value=&quot;1040&quot;/&gt;&lt;/object&gt;&lt;object type=&quot;3&quot; unique_id=&quot;10542&quot;&gt;&lt;property id=&quot;20148&quot; value=&quot;5&quot;/&gt;&lt;property id=&quot;20300&quot; value=&quot;Slide 100&quot;/&gt;&lt;property id=&quot;20307&quot; value=&quot;791&quot;/&gt;&lt;/object&gt;&lt;object type=&quot;3&quot; unique_id=&quot;10543&quot;&gt;&lt;property id=&quot;20148&quot; value=&quot;5&quot;/&gt;&lt;property id=&quot;20300&quot; value=&quot;Slide 101&quot;/&gt;&lt;property id=&quot;20307&quot; value=&quot;790&quot;/&gt;&lt;/object&gt;&lt;object type=&quot;3&quot; unique_id=&quot;10544&quot;&gt;&lt;property id=&quot;20148&quot; value=&quot;5&quot;/&gt;&lt;property id=&quot;20300&quot; value=&quot;Slide 102&quot;/&gt;&lt;property id=&quot;20307&quot; value=&quot;789&quot;/&gt;&lt;/object&gt;&lt;object type=&quot;3&quot; unique_id=&quot;10545&quot;&gt;&lt;property id=&quot;20148&quot; value=&quot;5&quot;/&gt;&lt;property id=&quot;20300&quot; value=&quot;Slide 103&quot;/&gt;&lt;property id=&quot;20307&quot; value=&quot;935&quot;/&gt;&lt;/object&gt;&lt;object type=&quot;3&quot; unique_id=&quot;10546&quot;&gt;&lt;property id=&quot;20148&quot; value=&quot;5&quot;/&gt;&lt;property id=&quot;20300&quot; value=&quot;Slide 104&quot;/&gt;&lt;property id=&quot;20307&quot; value=&quot;653&quot;/&gt;&lt;/object&gt;&lt;object type=&quot;3&quot; unique_id=&quot;10547&quot;&gt;&lt;property id=&quot;20148&quot; value=&quot;5&quot;/&gt;&lt;property id=&quot;20300&quot; value=&quot;Slide 105&quot;/&gt;&lt;property id=&quot;20307&quot; value=&quot;725&quot;/&gt;&lt;/object&gt;&lt;object type=&quot;3&quot; unique_id=&quot;10548&quot;&gt;&lt;property id=&quot;20148&quot; value=&quot;5&quot;/&gt;&lt;property id=&quot;20300&quot; value=&quot;Slide 106&quot;/&gt;&lt;property id=&quot;20307&quot; value=&quot;656&quot;/&gt;&lt;/object&gt;&lt;object type=&quot;3&quot; unique_id=&quot;10549&quot;&gt;&lt;property id=&quot;20148&quot; value=&quot;5&quot;/&gt;&lt;property id=&quot;20300&quot; value=&quot;Slide 107&quot;/&gt;&lt;property id=&quot;20307&quot; value=&quot;869&quot;/&gt;&lt;/object&gt;&lt;object type=&quot;3&quot; unique_id=&quot;10550&quot;&gt;&lt;property id=&quot;20148&quot; value=&quot;5&quot;/&gt;&lt;property id=&quot;20300&quot; value=&quot;Slide 109&quot;/&gt;&lt;property id=&quot;20307&quot; value=&quot;815&quot;/&gt;&lt;/object&gt;&lt;object type=&quot;3&quot; unique_id=&quot;10551&quot;&gt;&lt;property id=&quot;20148&quot; value=&quot;5&quot;/&gt;&lt;property id=&quot;20300&quot; value=&quot;Slide 110&quot;/&gt;&lt;property id=&quot;20307&quot; value=&quot;785&quot;/&gt;&lt;/object&gt;&lt;object type=&quot;3&quot; unique_id=&quot;10552&quot;&gt;&lt;property id=&quot;20148&quot; value=&quot;5&quot;/&gt;&lt;property id=&quot;20300&quot; value=&quot;Slide 111&quot;/&gt;&lt;property id=&quot;20307&quot; value=&quot;779&quot;/&gt;&lt;/object&gt;&lt;object type=&quot;3&quot; unique_id=&quot;10553&quot;&gt;&lt;property id=&quot;20148&quot; value=&quot;5&quot;/&gt;&lt;property id=&quot;20300&quot; value=&quot;Slide 112 - &amp;quot;Bound feet in China&amp;quot;&quot;/&gt;&lt;property id=&quot;20307&quot; value=&quot;781&quot;/&gt;&lt;/object&gt;&lt;object type=&quot;3&quot; unique_id=&quot;10554&quot;&gt;&lt;property id=&quot;20148&quot; value=&quot;5&quot;/&gt;&lt;property id=&quot;20300&quot; value=&quot;Slide 113&quot;/&gt;&lt;property id=&quot;20307&quot; value=&quot;780&quot;/&gt;&lt;/object&gt;&lt;object type=&quot;3&quot; unique_id=&quot;10555&quot;&gt;&lt;property id=&quot;20148&quot; value=&quot;5&quot;/&gt;&lt;property id=&quot;20300&quot; value=&quot;Slide 114&quot;/&gt;&lt;property id=&quot;20307&quot; value=&quot;643&quot;/&gt;&lt;/object&gt;&lt;object type=&quot;3&quot; unique_id=&quot;10556&quot;&gt;&lt;property id=&quot;20148&quot; value=&quot;5&quot;/&gt;&lt;property id=&quot;20300&quot; value=&quot;Slide 115&quot;/&gt;&lt;property id=&quot;20307&quot; value=&quot;644&quot;/&gt;&lt;/object&gt;&lt;object type=&quot;3&quot; unique_id=&quot;10557&quot;&gt;&lt;property id=&quot;20148&quot; value=&quot;5&quot;/&gt;&lt;property id=&quot;20300&quot; value=&quot;Slide 116&quot;/&gt;&lt;property id=&quot;20307&quot; value=&quot;1032&quot;/&gt;&lt;/object&gt;&lt;object type=&quot;3&quot; unique_id=&quot;10558&quot;&gt;&lt;property id=&quot;20148&quot; value=&quot;5&quot;/&gt;&lt;property id=&quot;20300&quot; value=&quot;Slide 117&quot;/&gt;&lt;property id=&quot;20307&quot; value=&quot;820&quot;/&gt;&lt;/object&gt;&lt;object type=&quot;3&quot; unique_id=&quot;10559&quot;&gt;&lt;property id=&quot;20148&quot; value=&quot;5&quot;/&gt;&lt;property id=&quot;20300&quot; value=&quot;Slide 118&quot;/&gt;&lt;property id=&quot;20307&quot; value=&quot;508&quot;/&gt;&lt;/object&gt;&lt;object type=&quot;3&quot; unique_id=&quot;10560&quot;&gt;&lt;property id=&quot;20148&quot; value=&quot;5&quot;/&gt;&lt;property id=&quot;20300&quot; value=&quot;Slide 119 - &amp;quot;Where? Where does humiliation occur? Searching for cases, and the appropriate methodology&amp;quot;&quot;/&gt;&lt;property id=&quot;20307&quot; value=&quot;821&quot;/&gt;&lt;/object&gt;&lt;object type=&quot;3&quot; unique_id=&quot;10561&quot;&gt;&lt;property id=&quot;20148&quot; value=&quot;5&quot;/&gt;&lt;property id=&quot;20300&quot; value=&quot;Slide 120&quot;/&gt;&lt;property id=&quot;20307&quot; value=&quot;476&quot;/&gt;&lt;/object&gt;&lt;object type=&quot;3&quot; unique_id=&quot;10562&quot;&gt;&lt;property id=&quot;20148&quot; value=&quot;5&quot;/&gt;&lt;property id=&quot;20300&quot; value=&quot;Slide 121 - &amp;quot;Where? Where does humiliation occur? Searching for cases&amp;quot;&quot;/&gt;&lt;property id=&quot;20307&quot; value=&quot;519&quot;/&gt;&lt;/object&gt;&lt;object type=&quot;3&quot; unique_id=&quot;10563&quot;&gt;&lt;property id=&quot;20148&quot; value=&quot;5&quot;/&gt;&lt;property id=&quot;20300&quot; value=&quot;Slide 122&quot;/&gt;&lt;property id=&quot;20307&quot; value=&quot;455&quot;/&gt;&lt;/object&gt;&lt;object type=&quot;3&quot; unique_id=&quot;10564&quot;&gt;&lt;property id=&quot;20148&quot; value=&quot;5&quot;/&gt;&lt;property id=&quot;20300&quot; value=&quot;Slide 123&quot;/&gt;&lt;property id=&quot;20307&quot; value=&quot;833&quot;/&gt;&lt;/object&gt;&lt;object type=&quot;3&quot; unique_id=&quot;10565&quot;&gt;&lt;property id=&quot;20148&quot; value=&quot;5&quot;/&gt;&lt;property id=&quot;20300&quot; value=&quot;Slide 124&quot;/&gt;&lt;property id=&quot;20307&quot; value=&quot;418&quot;/&gt;&lt;/object&gt;&lt;object type=&quot;3&quot; unique_id=&quot;10566&quot;&gt;&lt;property id=&quot;20148&quot; value=&quot;5&quot;/&gt;&lt;property id=&quot;20300&quot; value=&quot;Slide 125&quot;/&gt;&lt;property id=&quot;20307&quot; value=&quot;650&quot;/&gt;&lt;/object&gt;&lt;object type=&quot;3&quot; unique_id=&quot;10567&quot;&gt;&lt;property id=&quot;20148&quot; value=&quot;5&quot;/&gt;&lt;property id=&quot;20300&quot; value=&quot;Slide 126&quot;/&gt;&lt;property id=&quot;20307&quot; value=&quot;453&quot;/&gt;&lt;/object&gt;&lt;object type=&quot;3&quot; unique_id=&quot;10568&quot;&gt;&lt;property id=&quot;20148&quot; value=&quot;5&quot;/&gt;&lt;property id=&quot;20300&quot; value=&quot;Slide 127&quot;/&gt;&lt;property id=&quot;20307&quot; value=&quot;614&quot;/&gt;&lt;/object&gt;&lt;object type=&quot;3&quot; unique_id=&quot;10569&quot;&gt;&lt;property id=&quot;20148&quot; value=&quot;5&quot;/&gt;&lt;property id=&quot;20300&quot; value=&quot;Slide 128&quot;/&gt;&lt;property id=&quot;20307&quot; value=&quot;616&quot;/&gt;&lt;/object&gt;&lt;object type=&quot;3&quot; unique_id=&quot;10570&quot;&gt;&lt;property id=&quot;20148&quot; value=&quot;5&quot;/&gt;&lt;property id=&quot;20300&quot; value=&quot;Slide 129&quot;/&gt;&lt;property id=&quot;20307&quot; value=&quot;618&quot;/&gt;&lt;/object&gt;&lt;object type=&quot;3&quot; unique_id=&quot;10571&quot;&gt;&lt;property id=&quot;20148&quot; value=&quot;5&quot;/&gt;&lt;property id=&quot;20300&quot; value=&quot;Slide 130&quot;/&gt;&lt;property id=&quot;20307&quot; value=&quot;621&quot;/&gt;&lt;/object&gt;&lt;object type=&quot;3&quot; unique_id=&quot;10572&quot;&gt;&lt;property id=&quot;20148&quot; value=&quot;5&quot;/&gt;&lt;property id=&quot;20300&quot; value=&quot;Slide 131&quot;/&gt;&lt;property id=&quot;20307&quot; value=&quot;620&quot;/&gt;&lt;/object&gt;&lt;object type=&quot;3&quot; unique_id=&quot;10573&quot;&gt;&lt;property id=&quot;20148&quot; value=&quot;5&quot;/&gt;&lt;property id=&quot;20300&quot; value=&quot;Slide 132&quot;/&gt;&lt;property id=&quot;20307&quot; value=&quot;446&quot;/&gt;&lt;/object&gt;&lt;object type=&quot;3&quot; unique_id=&quot;10574&quot;&gt;&lt;property id=&quot;20148&quot; value=&quot;5&quot;/&gt;&lt;property id=&quot;20300&quot; value=&quot;Slide 133&quot;/&gt;&lt;property id=&quot;20307&quot; value=&quot;447&quot;/&gt;&lt;/object&gt;&lt;object type=&quot;3&quot; unique_id=&quot;10575&quot;&gt;&lt;property id=&quot;20148&quot; value=&quot;5&quot;/&gt;&lt;property id=&quot;20300&quot; value=&quot;Slide 134&quot;/&gt;&lt;property id=&quot;20307&quot; value=&quot;619&quot;/&gt;&lt;/object&gt;&lt;object type=&quot;3&quot; unique_id=&quot;10576&quot;&gt;&lt;property id=&quot;20148&quot; value=&quot;5&quot;/&gt;&lt;property id=&quot;20300&quot; value=&quot;Slide 137&quot;/&gt;&lt;property id=&quot;20307&quot; value=&quot;640&quot;/&gt;&lt;/object&gt;&lt;object type=&quot;3&quot; unique_id=&quot;10577&quot;&gt;&lt;property id=&quot;20148&quot; value=&quot;5&quot;/&gt;&lt;property id=&quot;20300&quot; value=&quot;Slide 138&quot;/&gt;&lt;property id=&quot;20307&quot; value=&quot;617&quot;/&gt;&lt;/object&gt;&lt;object type=&quot;3&quot; unique_id=&quot;10578&quot;&gt;&lt;property id=&quot;20148&quot; value=&quot;5&quot;/&gt;&lt;property id=&quot;20300&quot; value=&quot;Slide 139&quot;/&gt;&lt;property id=&quot;20307&quot; value=&quot;444&quot;/&gt;&lt;/object&gt;&lt;object type=&quot;3&quot; unique_id=&quot;10579&quot;&gt;&lt;property id=&quot;20148&quot; value=&quot;5&quot;/&gt;&lt;property id=&quot;20300&quot; value=&quot;Slide 140&quot;/&gt;&lt;property id=&quot;20307&quot; value=&quot;918&quot;/&gt;&lt;/object&gt;&lt;object type=&quot;3&quot; unique_id=&quot;10580&quot;&gt;&lt;property id=&quot;20148&quot; value=&quot;5&quot;/&gt;&lt;property id=&quot;20300&quot; value=&quot;Slide 141&quot;/&gt;&lt;property id=&quot;20307&quot; value=&quot;409&quot;/&gt;&lt;/object&gt;&lt;object type=&quot;3&quot; unique_id=&quot;10581&quot;&gt;&lt;property id=&quot;20148&quot; value=&quot;5&quot;/&gt;&lt;property id=&quot;20300&quot; value=&quot;Slide 142&quot;/&gt;&lt;property id=&quot;20307&quot; value=&quot;611&quot;/&gt;&lt;/object&gt;&lt;object type=&quot;3&quot; unique_id=&quot;10582&quot;&gt;&lt;property id=&quot;20148&quot; value=&quot;5&quot;/&gt;&lt;property id=&quot;20300&quot; value=&quot;Slide 143&quot;/&gt;&lt;property id=&quot;20307&quot; value=&quot;667&quot;/&gt;&lt;/object&gt;&lt;object type=&quot;3&quot; unique_id=&quot;10583&quot;&gt;&lt;property id=&quot;20148&quot; value=&quot;5&quot;/&gt;&lt;property id=&quot;20300&quot; value=&quot;Slide 144&quot;/&gt;&lt;property id=&quot;20307&quot; value=&quot;668&quot;/&gt;&lt;/object&gt;&lt;object type=&quot;3&quot; unique_id=&quot;10584&quot;&gt;&lt;property id=&quot;20148&quot; value=&quot;5&quot;/&gt;&lt;property id=&quot;20300&quot; value=&quot;Slide 145&quot;/&gt;&lt;property id=&quot;20307&quot; value=&quot;669&quot;/&gt;&lt;/object&gt;&lt;object type=&quot;3&quot; unique_id=&quot;10585&quot;&gt;&lt;property id=&quot;20148&quot; value=&quot;5&quot;/&gt;&lt;property id=&quot;20300&quot; value=&quot;Slide 146&quot;/&gt;&lt;property id=&quot;20307&quot; value=&quot;670&quot;/&gt;&lt;/object&gt;&lt;object type=&quot;3&quot; unique_id=&quot;10586&quot;&gt;&lt;property id=&quot;20148&quot; value=&quot;5&quot;/&gt;&lt;property id=&quot;20300&quot; value=&quot;Slide 147&quot;/&gt;&lt;property id=&quot;20307&quot; value=&quot;671&quot;/&gt;&lt;/object&gt;&lt;object type=&quot;3&quot; unique_id=&quot;10587&quot;&gt;&lt;property id=&quot;20148&quot; value=&quot;5&quot;/&gt;&lt;property id=&quot;20300&quot; value=&quot;Slide 148&quot;/&gt;&lt;property id=&quot;20307&quot; value=&quot;672&quot;/&gt;&lt;/object&gt;&lt;object type=&quot;3&quot; unique_id=&quot;10588&quot;&gt;&lt;property id=&quot;20148&quot; value=&quot;5&quot;/&gt;&lt;property id=&quot;20300&quot; value=&quot;Slide 149&quot;/&gt;&lt;property id=&quot;20307&quot; value=&quot;673&quot;/&gt;&lt;/object&gt;&lt;object type=&quot;3&quot; unique_id=&quot;10589&quot;&gt;&lt;property id=&quot;20148&quot; value=&quot;5&quot;/&gt;&lt;property id=&quot;20300&quot; value=&quot;Slide 150&quot;/&gt;&lt;property id=&quot;20307&quot; value=&quot;674&quot;/&gt;&lt;/object&gt;&lt;object type=&quot;3&quot; unique_id=&quot;10590&quot;&gt;&lt;property id=&quot;20148&quot; value=&quot;5&quot;/&gt;&lt;property id=&quot;20300&quot; value=&quot;Slide 151&quot;/&gt;&lt;property id=&quot;20307&quot; value=&quot;675&quot;/&gt;&lt;/object&gt;&lt;object type=&quot;3&quot; unique_id=&quot;10591&quot;&gt;&lt;property id=&quot;20148&quot; value=&quot;5&quot;/&gt;&lt;property id=&quot;20300&quot; value=&quot;Slide 152&quot;/&gt;&lt;property id=&quot;20307&quot; value=&quot;676&quot;/&gt;&lt;/object&gt;&lt;object type=&quot;3&quot; unique_id=&quot;10592&quot;&gt;&lt;property id=&quot;20148&quot; value=&quot;5&quot;/&gt;&lt;property id=&quot;20300&quot; value=&quot;Slide 153&quot;/&gt;&lt;property id=&quot;20307&quot; value=&quot;677&quot;/&gt;&lt;/object&gt;&lt;object type=&quot;3&quot; unique_id=&quot;10593&quot;&gt;&lt;property id=&quot;20148&quot; value=&quot;5&quot;/&gt;&lt;property id=&quot;20300&quot; value=&quot;Slide 154&quot;/&gt;&lt;property id=&quot;20307&quot; value=&quot;678&quot;/&gt;&lt;/object&gt;&lt;object type=&quot;3&quot; unique_id=&quot;10594&quot;&gt;&lt;property id=&quot;20148&quot; value=&quot;5&quot;/&gt;&lt;property id=&quot;20300&quot; value=&quot;Slide 155&quot;/&gt;&lt;property id=&quot;20307&quot; value=&quot;679&quot;/&gt;&lt;/object&gt;&lt;object type=&quot;3&quot; unique_id=&quot;10595&quot;&gt;&lt;property id=&quot;20148&quot; value=&quot;5&quot;/&gt;&lt;property id=&quot;20300&quot; value=&quot;Slide 156&quot;/&gt;&lt;property id=&quot;20307&quot; value=&quot;680&quot;/&gt;&lt;/object&gt;&lt;object type=&quot;3&quot; unique_id=&quot;10596&quot;&gt;&lt;property id=&quot;20148&quot; value=&quot;5&quot;/&gt;&lt;property id=&quot;20300&quot; value=&quot;Slide 157&quot;/&gt;&lt;property id=&quot;20307&quot; value=&quot;681&quot;/&gt;&lt;/object&gt;&lt;object type=&quot;3&quot; unique_id=&quot;10597&quot;&gt;&lt;property id=&quot;20148&quot; value=&quot;5&quot;/&gt;&lt;property id=&quot;20300&quot; value=&quot;Slide 158&quot;/&gt;&lt;property id=&quot;20307&quot; value=&quot;682&quot;/&gt;&lt;/object&gt;&lt;object type=&quot;3&quot; unique_id=&quot;10598&quot;&gt;&lt;property id=&quot;20148&quot; value=&quot;5&quot;/&gt;&lt;property id=&quot;20300&quot; value=&quot;Slide 159&quot;/&gt;&lt;property id=&quot;20307&quot; value=&quot;683&quot;/&gt;&lt;/object&gt;&lt;object type=&quot;3&quot; unique_id=&quot;10599&quot;&gt;&lt;property id=&quot;20148&quot; value=&quot;5&quot;/&gt;&lt;property id=&quot;20300&quot; value=&quot;Slide 160&quot;/&gt;&lt;property id=&quot;20307&quot; value=&quot;684&quot;/&gt;&lt;/object&gt;&lt;object type=&quot;3&quot; unique_id=&quot;10600&quot;&gt;&lt;property id=&quot;20148&quot; value=&quot;5&quot;/&gt;&lt;property id=&quot;20300&quot; value=&quot;Slide 161&quot;/&gt;&lt;property id=&quot;20307&quot; value=&quot;391&quot;/&gt;&lt;/object&gt;&lt;object type=&quot;3&quot; unique_id=&quot;10601&quot;&gt;&lt;property id=&quot;20148&quot; value=&quot;5&quot;/&gt;&lt;property id=&quot;20300&quot; value=&quot;Slide 162&quot;/&gt;&lt;property id=&quot;20307&quot; value=&quot;622&quot;/&gt;&lt;/object&gt;&lt;object type=&quot;3&quot; unique_id=&quot;10602&quot;&gt;&lt;property id=&quot;20148&quot; value=&quot;5&quot;/&gt;&lt;property id=&quot;20300&quot; value=&quot;Slide 163&quot;/&gt;&lt;property id=&quot;20307&quot; value=&quot;443&quot;/&gt;&lt;/object&gt;&lt;object type=&quot;3&quot; unique_id=&quot;10603&quot;&gt;&lt;property id=&quot;20148&quot; value=&quot;5&quot;/&gt;&lt;property id=&quot;20300&quot; value=&quot;Slide 164&quot;/&gt;&lt;property id=&quot;20307&quot; value=&quot;405&quot;/&gt;&lt;/object&gt;&lt;object type=&quot;3&quot; unique_id=&quot;10604&quot;&gt;&lt;property id=&quot;20148&quot; value=&quot;5&quot;/&gt;&lt;property id=&quot;20300&quot; value=&quot;Slide 165&quot;/&gt;&lt;property id=&quot;20307&quot; value=&quot;442&quot;/&gt;&lt;/object&gt;&lt;object type=&quot;3&quot; unique_id=&quot;10605&quot;&gt;&lt;property id=&quot;20148&quot; value=&quot;5&quot;/&gt;&lt;property id=&quot;20300&quot; value=&quot;Slide 166&quot;/&gt;&lt;property id=&quot;20307&quot; value=&quot;1108&quot;/&gt;&lt;/object&gt;&lt;object type=&quot;3&quot; unique_id=&quot;10606&quot;&gt;&lt;property id=&quot;20148&quot; value=&quot;5&quot;/&gt;&lt;property id=&quot;20300&quot; value=&quot;Slide 167&quot;/&gt;&lt;property id=&quot;20307&quot; value=&quot;527&quot;/&gt;&lt;/object&gt;&lt;object type=&quot;3&quot; unique_id=&quot;10607&quot;&gt;&lt;property id=&quot;20148&quot; value=&quot;5&quot;/&gt;&lt;property id=&quot;20300&quot; value=&quot;Slide 168&quot;/&gt;&lt;property id=&quot;20307&quot; value=&quot;445&quot;/&gt;&lt;/object&gt;&lt;object type=&quot;3&quot; unique_id=&quot;10608&quot;&gt;&lt;property id=&quot;20148&quot; value=&quot;5&quot;/&gt;&lt;property id=&quot;20300&quot; value=&quot;Slide 169&quot;/&gt;&lt;property id=&quot;20307&quot; value=&quot;410&quot;/&gt;&lt;/object&gt;&lt;object type=&quot;3&quot; unique_id=&quot;10609&quot;&gt;&lt;property id=&quot;20148&quot; value=&quot;5&quot;/&gt;&lt;property id=&quot;20300&quot; value=&quot;Slide 170&quot;/&gt;&lt;property id=&quot;20307&quot; value=&quot;411&quot;/&gt;&lt;/object&gt;&lt;object type=&quot;3&quot; unique_id=&quot;10610&quot;&gt;&lt;property id=&quot;20148&quot; value=&quot;5&quot;/&gt;&lt;property id=&quot;20300&quot; value=&quot;Slide 171&quot;/&gt;&lt;property id=&quot;20307&quot; value=&quot;452&quot;/&gt;&lt;/object&gt;&lt;object type=&quot;3&quot; unique_id=&quot;10611&quot;&gt;&lt;property id=&quot;20148&quot; value=&quot;5&quot;/&gt;&lt;property id=&quot;20300&quot; value=&quot;Slide 172&quot;/&gt;&lt;property id=&quot;20307&quot; value=&quot;520&quot;/&gt;&lt;/object&gt;&lt;object type=&quot;3&quot; unique_id=&quot;10612&quot;&gt;&lt;property id=&quot;20148&quot; value=&quot;5&quot;/&gt;&lt;property id=&quot;20300&quot; value=&quot;Slide 173&quot;/&gt;&lt;property id=&quot;20307&quot; value=&quot;893&quot;/&gt;&lt;/object&gt;&lt;object type=&quot;3&quot; unique_id=&quot;10613&quot;&gt;&lt;property id=&quot;20148&quot; value=&quot;5&quot;/&gt;&lt;property id=&quot;20300&quot; value=&quot;Slide 174&quot;/&gt;&lt;property id=&quot;20307&quot; value=&quot;989&quot;/&gt;&lt;/object&gt;&lt;object type=&quot;3&quot; unique_id=&quot;10614&quot;&gt;&lt;property id=&quot;20148&quot; value=&quot;5&quot;/&gt;&lt;property id=&quot;20300&quot; value=&quot;Slide 176 - &amp;quot;“Human Dignity and Humiliation Studies”&amp;#x0D;&amp;#x0A;(www.humiliationstudies.org)&amp;#x0D;&amp;#x0A;&amp;#x0D;&amp;#x0A; Global fellowship of like-minded academics&quot;/&gt;&lt;property id=&quot;20307&quot; value=&quot;1088&quot;/&gt;&lt;/object&gt;&lt;object type=&quot;3&quot; unique_id=&quot;10615&quot;&gt;&lt;property id=&quot;20148&quot; value=&quot;5&quot;/&gt;&lt;property id=&quot;20300&quot; value=&quot;Slide 177&quot;/&gt;&lt;property id=&quot;20307&quot; value=&quot;1089&quot;/&gt;&lt;/object&gt;&lt;object type=&quot;3&quot; unique_id=&quot;10616&quot;&gt;&lt;property id=&quot;20148&quot; value=&quot;5&quot;/&gt;&lt;property id=&quot;20300&quot; value=&quot;Slide 183&quot;/&gt;&lt;property id=&quot;20307&quot; value=&quot;1105&quot;/&gt;&lt;/object&gt;&lt;object type=&quot;3&quot; unique_id=&quot;10617&quot;&gt;&lt;property id=&quot;20148&quot; value=&quot;5&quot;/&gt;&lt;property id=&quot;20300&quot; value=&quot;Slide 184&quot;/&gt;&lt;property id=&quot;20307&quot; value=&quot;1120&quot;/&gt;&lt;/object&gt;&lt;object type=&quot;3&quot; unique_id=&quot;10618&quot;&gt;&lt;property id=&quot;20148&quot; value=&quot;5&quot;/&gt;&lt;property id=&quot;20300&quot; value=&quot;Slide 185 - &amp;quot;World Dignity University&amp;#x0D;&amp;#x0A;(www.worlddignityuniversity.org)&amp;#x0D;&amp;#x0A;&amp;#x0D;&amp;#x0A; Universitas scholarium&amp;#x0D;&amp;#x0A;means community of scholars&amp;#x0D;&amp;#x0A; &amp;#x0D;&amp;#x0A;&quot;/&gt;&lt;property id=&quot;20307&quot; value=&quot;1117&quot;/&gt;&lt;/object&gt;&lt;object type=&quot;3&quot; unique_id=&quot;10621&quot;&gt;&lt;property id=&quot;20148&quot; value=&quot;5&quot;/&gt;&lt;property id=&quot;20300&quot; value=&quot;Slide 190&quot;/&gt;&lt;property id=&quot;20307&quot; value=&quot;1102&quot;/&gt;&lt;/object&gt;&lt;object type=&quot;3&quot; unique_id=&quot;10622&quot;&gt;&lt;property id=&quot;20148&quot; value=&quot;5&quot;/&gt;&lt;property id=&quot;20300&quot; value=&quot;Slide 191&quot;/&gt;&lt;property id=&quot;20307&quot; value=&quot;1103&quot;/&gt;&lt;/object&gt;&lt;object type=&quot;3&quot; unique_id=&quot;10623&quot;&gt;&lt;property id=&quot;20148&quot; value=&quot;5&quot;/&gt;&lt;property id=&quot;20300&quot; value=&quot;Slide 192 - &amp;quot;Evelin’s favourites&amp;quot;&quot;/&gt;&lt;property id=&quot;20307&quot; value=&quot;1072&quot;/&gt;&lt;/object&gt;&lt;object type=&quot;3&quot; unique_id=&quot;10624&quot;&gt;&lt;property id=&quot;20148&quot; value=&quot;5&quot;/&gt;&lt;property id=&quot;20300&quot; value=&quot;Slide 193 - &amp;quot;See film&amp;#x0D;&amp;#x0A;and play!&amp;quot;&quot;/&gt;&lt;property id=&quot;20307&quot; value=&quot;891&quot;/&gt;&lt;/object&gt;&lt;object type=&quot;3&quot; unique_id=&quot;10625&quot;&gt;&lt;property id=&quot;20148&quot; value=&quot;5&quot;/&gt;&lt;property id=&quot;20300&quot; value=&quot;Slide 194 - &amp;quot;How? How does the concept of humiliation present itself?&amp;quot;&quot;/&gt;&lt;property id=&quot;20307&quot; value=&quot;647&quot;/&gt;&lt;/object&gt;&lt;object type=&quot;3&quot; unique_id=&quot;10626&quot;&gt;&lt;property id=&quot;20148&quot; value=&quot;5&quot;/&gt;&lt;property id=&quot;20300&quot; value=&quot;Slide 195 - &amp;quot;How? How does the concept of humiliation present itself?&amp;quot;&quot;/&gt;&lt;property id=&quot;20307&quot; value=&quot;819&quot;/&gt;&lt;/object&gt;&lt;object type=&quot;3&quot; unique_id=&quot;10627&quot;&gt;&lt;property id=&quot;20148&quot; value=&quot;5&quot;/&gt;&lt;property id=&quot;20300&quot; value=&quot;Slide 196 - &amp;quot;Theory of Humiliation&amp;#x0D;&amp;#x0A;inscribed into the transition from a cultural-ethical mindset of collectivist honour to ind&quot;/&gt;&lt;property id=&quot;20307&quot; value=&quot;626&quot;/&gt;&lt;/object&gt;&lt;object type=&quot;3&quot; unique_id=&quot;10628&quot;&gt;&lt;property id=&quot;20148&quot; value=&quot;5&quot;/&gt;&lt;property id=&quot;20300&quot; value=&quot;Slide 197&quot;/&gt;&lt;property id=&quot;20307&quot; value=&quot;569&quot;/&gt;&lt;/object&gt;&lt;object type=&quot;3&quot; unique_id=&quot;10629&quot;&gt;&lt;property id=&quot;20148&quot; value=&quot;5&quot;/&gt;&lt;property id=&quot;20300&quot; value=&quot;Slide 198&quot;/&gt;&lt;property id=&quot;20307&quot; value=&quot;568&quot;/&gt;&lt;/object&gt;&lt;object type=&quot;3&quot; unique_id=&quot;10630&quot;&gt;&lt;property id=&quot;20148&quot; value=&quot;5&quot;/&gt;&lt;property id=&quot;20300&quot; value=&quot;Slide 199 - &amp;quot;What? Who? Where? When? How? Why?&amp;#x0D;&amp;#x0A;&amp;#x0D;&amp;#x0A;History&amp;quot;&quot;/&gt;&lt;property id=&quot;20307&quot; value=&quot;625&quot;/&gt;&lt;/object&gt;&lt;object type=&quot;3&quot; unique_id=&quot;10632&quot;&gt;&lt;property id=&quot;20148&quot; value=&quot;5&quot;/&gt;&lt;property id=&quot;20300&quot; value=&quot;Slide 202&quot;/&gt;&lt;property id=&quot;20307&quot; value=&quot;737&quot;/&gt;&lt;/object&gt;&lt;object type=&quot;3&quot; unique_id=&quot;10633&quot;&gt;&lt;property id=&quot;20148&quot; value=&quot;5&quot;/&gt;&lt;property id=&quot;20300&quot; value=&quot;Slide 203&quot;/&gt;&lt;property id=&quot;20307&quot; value=&quot;966&quot;/&gt;&lt;/object&gt;&lt;object type=&quot;3&quot; unique_id=&quot;10635&quot;&gt;&lt;property id=&quot;20148&quot; value=&quot;5&quot;/&gt;&lt;property id=&quot;20300&quot; value=&quot;Slide 206&quot;/&gt;&lt;property id=&quot;20307&quot; value=&quot;1095&quot;/&gt;&lt;/object&gt;&lt;object type=&quot;3&quot; unique_id=&quot;10636&quot;&gt;&lt;property id=&quot;20148&quot; value=&quot;5&quot;/&gt;&lt;property id=&quot;20300&quot; value=&quot;Slide 208&quot;/&gt;&lt;property id=&quot;20307&quot; value=&quot;992&quot;/&gt;&lt;/object&gt;&lt;object type=&quot;3&quot; unique_id=&quot;10637&quot;&gt;&lt;property id=&quot;20148&quot; value=&quot;5&quot;/&gt;&lt;property id=&quot;20300&quot; value=&quot;Slide 209&quot;/&gt;&lt;property id=&quot;20307&quot; value=&quot;1001&quot;/&gt;&lt;/object&gt;&lt;object type=&quot;3&quot; unique_id=&quot;10638&quot;&gt;&lt;property id=&quot;20148&quot; value=&quot;5&quot;/&gt;&lt;property id=&quot;20300&quot; value=&quot;Slide 210&quot;/&gt;&lt;property id=&quot;20307&quot; value=&quot;970&quot;/&gt;&lt;/object&gt;&lt;object type=&quot;3&quot; unique_id=&quot;10639&quot;&gt;&lt;property id=&quot;20148&quot; value=&quot;5&quot;/&gt;&lt;property id=&quot;20300&quot; value=&quot;Slide 211&quot;/&gt;&lt;property id=&quot;20307&quot; value=&quot;977&quot;/&gt;&lt;/object&gt;&lt;object type=&quot;3&quot; unique_id=&quot;10640&quot;&gt;&lt;property id=&quot;20148&quot; value=&quot;5&quot;/&gt;&lt;property id=&quot;20300&quot; value=&quot;Slide 212&quot;/&gt;&lt;property id=&quot;20307&quot; value=&quot;1079&quot;/&gt;&lt;/object&gt;&lt;object type=&quot;3&quot; unique_id=&quot;10641&quot;&gt;&lt;property id=&quot;20148&quot; value=&quot;5&quot;/&gt;&lt;property id=&quot;20300&quot; value=&quot;Slide 213&quot;/&gt;&lt;property id=&quot;20307&quot; value=&quot;1126&quot;/&gt;&lt;/object&gt;&lt;object type=&quot;3&quot; unique_id=&quot;10642&quot;&gt;&lt;property id=&quot;20148&quot; value=&quot;5&quot;/&gt;&lt;property id=&quot;20300&quot; value=&quot;Slide 233 - &amp;quot;Human nature is to be social, capable of &amp;quot;good&amp;quot; and &amp;quot;evil&amp;quot;&amp;#x0D;&amp;#x0A; Nayef Al-Rodhan: &amp;quot;amoral&amp;quot;&amp;quot;&quot;/&gt;&lt;property id=&quot;20307&quot; value=&quot;1122&quot;/&gt;&lt;/object&gt;&lt;object type=&quot;3&quot; unique_id=&quot;10643&quot;&gt;&lt;property id=&quot;20148&quot; value=&quot;5&quot;/&gt;&lt;property id=&quot;20300&quot; value=&quot;Slide 222&quot;/&gt;&lt;property id=&quot;20307&quot; value=&quot;847&quot;/&gt;&lt;/object&gt;&lt;object type=&quot;3&quot; unique_id=&quot;10644&quot;&gt;&lt;property id=&quot;20148&quot; value=&quot;5&quot;/&gt;&lt;property id=&quot;20300&quot; value=&quot;Slide 223&quot;/&gt;&lt;property id=&quot;20307&quot; value=&quot;708&quot;/&gt;&lt;/object&gt;&lt;object type=&quot;3&quot; unique_id=&quot;10645&quot;&gt;&lt;property id=&quot;20148&quot; value=&quot;5&quot;/&gt;&lt;property id=&quot;20300&quot; value=&quot;Slide 224&quot;/&gt;&lt;property id=&quot;20307&quot; value=&quot;738&quot;/&gt;&lt;/object&gt;&lt;object type=&quot;3&quot; unique_id=&quot;10646&quot;&gt;&lt;property id=&quot;20148&quot; value=&quot;5&quot;/&gt;&lt;property id=&quot;20300&quot; value=&quot;Slide 225&quot;/&gt;&lt;property id=&quot;20307&quot; value=&quot;739&quot;/&gt;&lt;/object&gt;&lt;object type=&quot;3&quot; unique_id=&quot;10647&quot;&gt;&lt;property id=&quot;20148&quot; value=&quot;5&quot;/&gt;&lt;property id=&quot;20300&quot; value=&quot;Slide 226&quot;/&gt;&lt;property id=&quot;20307&quot; value=&quot;769&quot;/&gt;&lt;/object&gt;&lt;object type=&quot;3&quot; unique_id=&quot;10648&quot;&gt;&lt;property id=&quot;20148&quot; value=&quot;5&quot;/&gt;&lt;property id=&quot;20300&quot; value=&quot;Slide 227&quot;/&gt;&lt;property id=&quot;20307&quot; value=&quot;772&quot;/&gt;&lt;/object&gt;&lt;object type=&quot;3&quot; unique_id=&quot;10649&quot;&gt;&lt;property id=&quot;20148&quot; value=&quot;5&quot;/&gt;&lt;property id=&quot;20300&quot; value=&quot;Slide 228&quot;/&gt;&lt;property id=&quot;20307&quot; value=&quot;848&quot;/&gt;&lt;/object&gt;&lt;object type=&quot;3&quot; unique_id=&quot;10650&quot;&gt;&lt;property id=&quot;20148&quot; value=&quot;5&quot;/&gt;&lt;property id=&quot;20300&quot; value=&quot;Slide 229&quot;/&gt;&lt;property id=&quot;20307&quot; value=&quot;1033&quot;/&gt;&lt;/object&gt;&lt;object type=&quot;3&quot; unique_id=&quot;10651&quot;&gt;&lt;property id=&quot;20148&quot; value=&quot;5&quot;/&gt;&lt;property id=&quot;20300&quot; value=&quot;Slide 230&quot;/&gt;&lt;property id=&quot;20307&quot; value=&quot;765&quot;/&gt;&lt;/object&gt;&lt;object type=&quot;3&quot; unique_id=&quot;10652&quot;&gt;&lt;property id=&quot;20148&quot; value=&quot;5&quot;/&gt;&lt;property id=&quot;20300&quot; value=&quot;Slide 240&quot;/&gt;&lt;property id=&quot;20307&quot; value=&quot;971&quot;/&gt;&lt;/object&gt;&lt;object type=&quot;3&quot; unique_id=&quot;10653&quot;&gt;&lt;property id=&quot;20148&quot; value=&quot;5&quot;/&gt;&lt;property id=&quot;20300&quot; value=&quot;Slide 241&quot;/&gt;&lt;property id=&quot;20307&quot; value=&quot;972&quot;/&gt;&lt;/object&gt;&lt;object type=&quot;3&quot; unique_id=&quot;10654&quot;&gt;&lt;property id=&quot;20148&quot; value=&quot;5&quot;/&gt;&lt;property id=&quot;20300&quot; value=&quot;Slide 246&quot;/&gt;&lt;property id=&quot;20307&quot; value=&quot;794&quot;/&gt;&lt;/object&gt;&lt;object type=&quot;3&quot; unique_id=&quot;10655&quot;&gt;&lt;property id=&quot;20148&quot; value=&quot;5&quot;/&gt;&lt;property id=&quot;20300&quot; value=&quot;Slide 247&quot;/&gt;&lt;property id=&quot;20307&quot; value=&quot;874&quot;/&gt;&lt;/object&gt;&lt;object type=&quot;3&quot; unique_id=&quot;10656&quot;&gt;&lt;property id=&quot;20148&quot; value=&quot;5&quot;/&gt;&lt;property id=&quot;20300&quot; value=&quot;Slide 248 - &amp;quot;Main differences&amp;quot;&quot;/&gt;&lt;property id=&quot;20307&quot; value=&quot;658&quot;/&gt;&lt;/object&gt;&lt;object type=&quot;3&quot; unique_id=&quot;10657&quot;&gt;&lt;property id=&quot;20148&quot; value=&quot;5&quot;/&gt;&lt;property id=&quot;20300&quot; value=&quot;Slide 249 - &amp;quot; Dichotomy 1&amp;quot;&quot;/&gt;&lt;property id=&quot;20307&quot; value=&quot;659&quot;/&gt;&lt;/object&gt;&lt;object type=&quot;3&quot; unique_id=&quot;10658&quot;&gt;&lt;property id=&quot;20148&quot; value=&quot;5&quot;/&gt;&lt;property id=&quot;20300&quot; value=&quot;Slide 250 - &amp;quot;Dichotomy 1&amp;quot;&quot;/&gt;&lt;property id=&quot;20307&quot; value=&quot;660&quot;/&gt;&lt;/object&gt;&lt;object type=&quot;3&quot; unique_id=&quot;10659&quot;&gt;&lt;property id=&quot;20148&quot; value=&quot;5&quot;/&gt;&lt;property id=&quot;20300&quot; value=&quot;Slide 251 - &amp;quot;Dichotomy 2&amp;quot;&quot;/&gt;&lt;property id=&quot;20307&quot; value=&quot;661&quot;/&gt;&lt;/object&gt;&lt;object type=&quot;3&quot; unique_id=&quot;10660&quot;&gt;&lt;property id=&quot;20148&quot; value=&quot;5&quot;/&gt;&lt;property id=&quot;20300&quot; value=&quot;Slide 252 - &amp;quot; Main differences&amp;quot;&quot;/&gt;&lt;property id=&quot;20307&quot; value=&quot;662&quot;/&gt;&lt;/object&gt;&lt;object type=&quot;3&quot; unique_id=&quot;10661&quot;&gt;&lt;property id=&quot;20148&quot; value=&quot;5&quot;/&gt;&lt;property id=&quot;20300&quot; value=&quot;Slide 276 - &amp;quot;The problem with old elites&amp;quot;&quot;/&gt;&lt;property id=&quot;20307&quot; value=&quot;741&quot;/&gt;&lt;/object&gt;&lt;object type=&quot;3&quot; unique_id=&quot;10662&quot;&gt;&lt;property id=&quot;20148&quot; value=&quot;5&quot;/&gt;&lt;property id=&quot;20300&quot; value=&quot;Slide 277&quot;/&gt;&lt;property id=&quot;20307&quot; value=&quot;742&quot;/&gt;&lt;/object&gt;&lt;object type=&quot;3&quot; unique_id=&quot;10663&quot;&gt;&lt;property id=&quot;20148&quot; value=&quot;5&quot;/&gt;&lt;property id=&quot;20300&quot; value=&quot;Slide 278 - &amp;quot;The problem with victims&amp;quot;&quot;/&gt;&lt;property id=&quot;20307&quot; value=&quot;743&quot;/&gt;&lt;/object&gt;&lt;object type=&quot;3&quot; unique_id=&quot;10664&quot;&gt;&lt;property id=&quot;20148&quot; value=&quot;5&quot;/&gt;&lt;property id=&quot;20300&quot; value=&quot;Slide 279&quot;/&gt;&lt;property id=&quot;20307&quot; value=&quot;749&quot;/&gt;&lt;/object&gt;&lt;object type=&quot;3&quot; unique_id=&quot;10665&quot;&gt;&lt;property id=&quot;20148&quot; value=&quot;5&quot;/&gt;&lt;property id=&quot;20300&quot; value=&quot;Slide 280&quot;/&gt;&lt;property id=&quot;20307&quot; value=&quot;664&quot;/&gt;&lt;/object&gt;&lt;object type=&quot;3&quot; unique_id=&quot;10666&quot;&gt;&lt;property id=&quot;20148&quot; value=&quot;5&quot;/&gt;&lt;property id=&quot;20300&quot; value=&quot;Slide 281&quot;/&gt;&lt;property id=&quot;20307&quot; value=&quot;538&quot;/&gt;&lt;/object&gt;&lt;object type=&quot;3&quot; unique_id=&quot;10667&quot;&gt;&lt;property id=&quot;20148&quot; value=&quot;5&quot;/&gt;&lt;property id=&quot;20300&quot; value=&quot;Slide 282&quot;/&gt;&lt;property id=&quot;20307&quot; value=&quot;746&quot;/&gt;&lt;/object&gt;&lt;object type=&quot;3&quot; unique_id=&quot;10668&quot;&gt;&lt;property id=&quot;20148&quot; value=&quot;5&quot;/&gt;&lt;property id=&quot;20300&quot; value=&quot;Slide 283&quot;/&gt;&lt;property id=&quot;20307&quot; value=&quot;744&quot;/&gt;&lt;/object&gt;&lt;object type=&quot;3&quot; unique_id=&quot;10669&quot;&gt;&lt;property id=&quot;20148&quot; value=&quot;5&quot;/&gt;&lt;property id=&quot;20300&quot; value=&quot;Slide 254&quot;/&gt;&lt;property id=&quot;20307&quot; value=&quot;751&quot;/&gt;&lt;/object&gt;&lt;object type=&quot;3&quot; unique_id=&quot;10670&quot;&gt;&lt;property id=&quot;20148&quot; value=&quot;5&quot;/&gt;&lt;property id=&quot;20300&quot; value=&quot;Slide 253&quot;/&gt;&lt;property id=&quot;20307&quot; value=&quot;745&quot;/&gt;&lt;/object&gt;&lt;object type=&quot;3&quot; unique_id=&quot;10671&quot;&gt;&lt;property id=&quot;20148&quot; value=&quot;5&quot;/&gt;&lt;property id=&quot;20300&quot; value=&quot;Slide 269&quot;/&gt;&lt;property id=&quot;20307&quot; value=&quot;415&quot;/&gt;&lt;/object&gt;&lt;object type=&quot;3&quot; unique_id=&quot;10672&quot;&gt;&lt;property id=&quot;20148&quot; value=&quot;5&quot;/&gt;&lt;property id=&quot;20300&quot; value=&quot;Slide 271&quot;/&gt;&lt;property id=&quot;20307&quot; value=&quot;1085&quot;/&gt;&lt;/object&gt;&lt;object type=&quot;3&quot; unique_id=&quot;10673&quot;&gt;&lt;property id=&quot;20148&quot; value=&quot;5&quot;/&gt;&lt;property id=&quot;20300&quot; value=&quot;Slide 272&quot;/&gt;&lt;property id=&quot;20307&quot; value=&quot;908&quot;/&gt;&lt;/object&gt;&lt;object type=&quot;3&quot; unique_id=&quot;10674&quot;&gt;&lt;property id=&quot;20148&quot; value=&quot;5&quot;/&gt;&lt;property id=&quot;20300&quot; value=&quot;Slide 274&quot;/&gt;&lt;property id=&quot;20307&quot; value=&quot;867&quot;/&gt;&lt;/object&gt;&lt;object type=&quot;3&quot; unique_id=&quot;10675&quot;&gt;&lt;property id=&quot;20148&quot; value=&quot;5&quot;/&gt;&lt;property id=&quot;20300&quot; value=&quot;Slide 275&quot;/&gt;&lt;property id=&quot;20307&quot; value=&quot;1002&quot;/&gt;&lt;/object&gt;&lt;object type=&quot;3&quot; unique_id=&quot;10676&quot;&gt;&lt;property id=&quot;20148&quot; value=&quot;5&quot;/&gt;&lt;property id=&quot;20300&quot; value=&quot;Slide 284&quot;/&gt;&lt;property id=&quot;20307&quot; value=&quot;822&quot;/&gt;&lt;/object&gt;&lt;object type=&quot;3&quot; unique_id=&quot;10677&quot;&gt;&lt;property id=&quot;20148&quot; value=&quot;5&quot;/&gt;&lt;property id=&quot;20300&quot; value=&quot;Slide 285&quot;/&gt;&lt;property id=&quot;20307&quot; value=&quot;984&quot;/&gt;&lt;/object&gt;&lt;object type=&quot;3&quot; unique_id=&quot;10678&quot;&gt;&lt;property id=&quot;20148&quot; value=&quot;5&quot;/&gt;&lt;property id=&quot;20300&quot; value=&quot;Slide 291&quot;/&gt;&lt;property id=&quot;20307&quot; value=&quot;748&quot;/&gt;&lt;/object&gt;&lt;object type=&quot;3&quot; unique_id=&quot;10679&quot;&gt;&lt;property id=&quot;20148&quot; value=&quot;5&quot;/&gt;&lt;property id=&quot;20300&quot; value=&quot;Slide 292 - &amp;quot;“Global village”&amp;quot;&quot;/&gt;&lt;property id=&quot;20307&quot; value=&quot;757&quot;/&gt;&lt;/object&gt;&lt;object type=&quot;3&quot; unique_id=&quot;10680&quot;&gt;&lt;property id=&quot;20148&quot; value=&quot;5&quot;/&gt;&lt;property id=&quot;20300&quot; value=&quot;Slide 293&quot;/&gt;&lt;property id=&quot;20307&quot; value=&quot;504&quot;/&gt;&lt;/object&gt;&lt;object type=&quot;3&quot; unique_id=&quot;10681&quot;&gt;&lt;property id=&quot;20148&quot; value=&quot;5&quot;/&gt;&lt;property id=&quot;20300&quot; value=&quot;Slide 294 - &amp;quot;Bjørn’s tanker&amp;quot;&quot;/&gt;&lt;property id=&quot;20307&quot; value=&quot;686&quot;/&gt;&lt;/object&gt;&lt;object type=&quot;3&quot; unique_id=&quot;10682&quot;&gt;&lt;property id=&quot;20148&quot; value=&quot;5&quot;/&gt;&lt;property id=&quot;20300&quot; value=&quot;Slide 295&quot;/&gt;&lt;property id=&quot;20307&quot; value=&quot;530&quot;/&gt;&lt;/object&gt;&lt;object type=&quot;3&quot; unique_id=&quot;10683&quot;&gt;&lt;property id=&quot;20148&quot; value=&quot;5&quot;/&gt;&lt;property id=&quot;20300&quot; value=&quot;Slide 296&quot;/&gt;&lt;property id=&quot;20307&quot; value=&quot;1041&quot;/&gt;&lt;/object&gt;&lt;object type=&quot;3&quot; unique_id=&quot;10684&quot;&gt;&lt;property id=&quot;20148&quot; value=&quot;5&quot;/&gt;&lt;property id=&quot;20300&quot; value=&quot;Slide 297&quot;/&gt;&lt;property id=&quot;20307&quot; value=&quot;1042&quot;/&gt;&lt;/object&gt;&lt;object type=&quot;3&quot; unique_id=&quot;10685&quot;&gt;&lt;property id=&quot;20148&quot; value=&quot;5&quot;/&gt;&lt;property id=&quot;20300&quot; value=&quot;Slide 298&quot;/&gt;&lt;property id=&quot;20307&quot; value=&quot;1044&quot;/&gt;&lt;/object&gt;&lt;object type=&quot;3&quot; unique_id=&quot;10686&quot;&gt;&lt;property id=&quot;20148&quot; value=&quot;5&quot;/&gt;&lt;property id=&quot;20300&quot; value=&quot;Slide 299&quot;/&gt;&lt;property id=&quot;20307&quot; value=&quot;964&quot;/&gt;&lt;/object&gt;&lt;object type=&quot;3&quot; unique_id=&quot;10687&quot;&gt;&lt;property id=&quot;20148&quot; value=&quot;5&quot;/&gt;&lt;property id=&quot;20300&quot; value=&quot;Slide 300&quot;/&gt;&lt;property id=&quot;20307&quot; value=&quot;540&quot;/&gt;&lt;/object&gt;&lt;object type=&quot;3&quot; unique_id=&quot;10688&quot;&gt;&lt;property id=&quot;20148&quot; value=&quot;5&quot;/&gt;&lt;property id=&quot;20300&quot; value=&quot;Slide 301&quot;/&gt;&lt;property id=&quot;20307&quot; value=&quot;990&quot;/&gt;&lt;/object&gt;&lt;object type=&quot;3&quot; unique_id=&quot;10689&quot;&gt;&lt;property id=&quot;20148&quot; value=&quot;5&quot;/&gt;&lt;property id=&quot;20300&quot; value=&quot;Slide 302&quot;/&gt;&lt;property id=&quot;20307&quot; value=&quot;978&quot;/&gt;&lt;/object&gt;&lt;object type=&quot;3&quot; unique_id=&quot;10690&quot;&gt;&lt;property id=&quot;20148&quot; value=&quot;5&quot;/&gt;&lt;property id=&quot;20300&quot; value=&quot;Slide 303&quot;/&gt;&lt;property id=&quot;20307&quot; value=&quot;719&quot;/&gt;&lt;/object&gt;&lt;object type=&quot;3&quot; unique_id=&quot;10691&quot;&gt;&lt;property id=&quot;20148&quot; value=&quot;5&quot;/&gt;&lt;property id=&quot;20300&quot; value=&quot;Slide 304&quot;/&gt;&lt;property id=&quot;20307&quot; value=&quot;754&quot;/&gt;&lt;/object&gt;&lt;object type=&quot;3&quot; unique_id=&quot;10692&quot;&gt;&lt;property id=&quot;20148&quot; value=&quot;5&quot;/&gt;&lt;property id=&quot;20300&quot; value=&quot;Slide 305&quot;/&gt;&lt;property id=&quot;20307&quot; value=&quot;773&quot;/&gt;&lt;/object&gt;&lt;object type=&quot;3&quot; unique_id=&quot;10693&quot;&gt;&lt;property id=&quot;20148&quot; value=&quot;5&quot;/&gt;&lt;property id=&quot;20300&quot; value=&quot;Slide 306&quot;/&gt;&lt;property id=&quot;20307&quot; value=&quot;1076&quot;/&gt;&lt;/object&gt;&lt;object type=&quot;3&quot; unique_id=&quot;10694&quot;&gt;&lt;property id=&quot;20148&quot; value=&quot;5&quot;/&gt;&lt;property id=&quot;20300&quot; value=&quot;Slide 307&quot;/&gt;&lt;property id=&quot;20307&quot; value=&quot;810&quot;/&gt;&lt;/object&gt;&lt;object type=&quot;3&quot; unique_id=&quot;10695&quot;&gt;&lt;property id=&quot;20148&quot; value=&quot;5&quot;/&gt;&lt;property id=&quot;20300&quot; value=&quot;Slide 309&quot;/&gt;&lt;property id=&quot;20307&quot; value=&quot;1045&quot;/&gt;&lt;/object&gt;&lt;object type=&quot;3&quot; unique_id=&quot;10696&quot;&gt;&lt;property id=&quot;20148&quot; value=&quot;5&quot;/&gt;&lt;property id=&quot;20300&quot; value=&quot;Slide 315&quot;/&gt;&lt;property id=&quot;20307&quot; value=&quot;1081&quot;/&gt;&lt;/object&gt;&lt;object type=&quot;3&quot; unique_id=&quot;10697&quot;&gt;&lt;property id=&quot;20148&quot; value=&quot;5&quot;/&gt;&lt;property id=&quot;20300&quot; value=&quot;Slide 324&quot;/&gt;&lt;property id=&quot;20307&quot; value=&quot;1043&quot;/&gt;&lt;/object&gt;&lt;object type=&quot;3&quot; unique_id=&quot;10699&quot;&gt;&lt;property id=&quot;20148&quot; value=&quot;5&quot;/&gt;&lt;property id=&quot;20300&quot; value=&quot;Slide 332&quot;/&gt;&lt;property id=&quot;20307&quot; value=&quot;988&quot;/&gt;&lt;/object&gt;&lt;object type=&quot;3&quot; unique_id=&quot;10700&quot;&gt;&lt;property id=&quot;20148&quot; value=&quot;5&quot;/&gt;&lt;property id=&quot;20300&quot; value=&quot;Slide 333&quot;/&gt;&lt;property id=&quot;20307&quot; value=&quot;1017&quot;/&gt;&lt;/object&gt;&lt;object type=&quot;3&quot; unique_id=&quot;10701&quot;&gt;&lt;property id=&quot;20148&quot; value=&quot;5&quot;/&gt;&lt;property id=&quot;20300&quot; value=&quot;Slide 336&quot;/&gt;&lt;property id=&quot;20307&quot; value=&quot;1006&quot;/&gt;&lt;/object&gt;&lt;object type=&quot;3&quot; unique_id=&quot;10702&quot;&gt;&lt;property id=&quot;20148&quot; value=&quot;5&quot;/&gt;&lt;property id=&quot;20300&quot; value=&quot;Slide 338&quot;/&gt;&lt;property id=&quot;20307&quot; value=&quot;1093&quot;/&gt;&lt;/object&gt;&lt;object type=&quot;3&quot; unique_id=&quot;10704&quot;&gt;&lt;property id=&quot;20148&quot; value=&quot;5&quot;/&gt;&lt;property id=&quot;20300&quot; value=&quot;Slide 349&quot;/&gt;&lt;property id=&quot;20307&quot; value=&quot;1109&quot;/&gt;&lt;/object&gt;&lt;object type=&quot;3&quot; unique_id=&quot;10706&quot;&gt;&lt;property id=&quot;20148&quot; value=&quot;5&quot;/&gt;&lt;property id=&quot;20300&quot; value=&quot;Slide 350 - &amp;quot;What now?&amp;#x0D;&amp;#x0A;&amp;quot;&quot;/&gt;&lt;property id=&quot;20307&quot; value=&quot;1083&quot;/&gt;&lt;/object&gt;&lt;object type=&quot;3&quot; unique_id=&quot;10707&quot;&gt;&lt;property id=&quot;20148&quot; value=&quot;5&quot;/&gt;&lt;property id=&quot;20300&quot; value=&quot;Slide 351&quot;/&gt;&lt;property id=&quot;20307&quot; value=&quot;1068&quot;/&gt;&lt;/object&gt;&lt;object type=&quot;3&quot; unique_id=&quot;10709&quot;&gt;&lt;property id=&quot;20148&quot; value=&quot;5&quot;/&gt;&lt;property id=&quot;20300&quot; value=&quot;Slide 353&quot;/&gt;&lt;property id=&quot;20307&quot; value=&quot;1084&quot;/&gt;&lt;/object&gt;&lt;object type=&quot;3&quot; unique_id=&quot;10710&quot;&gt;&lt;property id=&quot;20148&quot; value=&quot;5&quot;/&gt;&lt;property id=&quot;20300&quot; value=&quot;Slide 354&quot;/&gt;&lt;property id=&quot;20307&quot; value=&quot;1055&quot;/&gt;&lt;/object&gt;&lt;object type=&quot;3&quot; unique_id=&quot;10711&quot;&gt;&lt;property id=&quot;20148&quot; value=&quot;5&quot;/&gt;&lt;property id=&quot;20300&quot; value=&quot;Slide 357&quot;/&gt;&lt;property id=&quot;20307&quot; value=&quot;1077&quot;/&gt;&lt;/object&gt;&lt;object type=&quot;3&quot; unique_id=&quot;10712&quot;&gt;&lt;property id=&quot;20148&quot; value=&quot;5&quot;/&gt;&lt;property id=&quot;20300&quot; value=&quot;Slide 358&quot;/&gt;&lt;property id=&quot;20307&quot; value=&quot;1123&quot;/&gt;&lt;/object&gt;&lt;object type=&quot;3&quot; unique_id=&quot;10714&quot;&gt;&lt;property id=&quot;20148&quot; value=&quot;5&quot;/&gt;&lt;property id=&quot;20300&quot; value=&quot;Slide 365&quot;/&gt;&lt;property id=&quot;20307&quot; value=&quot;1016&quot;/&gt;&lt;/object&gt;&lt;object type=&quot;3&quot; unique_id=&quot;10715&quot;&gt;&lt;property id=&quot;20148&quot; value=&quot;5&quot;/&gt;&lt;property id=&quot;20300&quot; value=&quot;Slide 366&quot;/&gt;&lt;property id=&quot;20307&quot; value=&quot;1012&quot;/&gt;&lt;/object&gt;&lt;object type=&quot;3&quot; unique_id=&quot;10716&quot;&gt;&lt;property id=&quot;20148&quot; value=&quot;5&quot;/&gt;&lt;property id=&quot;20300&quot; value=&quot;Slide 367&quot;/&gt;&lt;property id=&quot;20307&quot; value=&quot;1004&quot;/&gt;&lt;/object&gt;&lt;object type=&quot;3&quot; unique_id=&quot;10717&quot;&gt;&lt;property id=&quot;20148&quot; value=&quot;5&quot;/&gt;&lt;property id=&quot;20300&quot; value=&quot;Slide 368&quot;/&gt;&lt;property id=&quot;20307&quot; value=&quot;1005&quot;/&gt;&lt;/object&gt;&lt;object type=&quot;3&quot; unique_id=&quot;10718&quot;&gt;&lt;property id=&quot;20148&quot; value=&quot;5&quot;/&gt;&lt;property id=&quot;20300&quot; value=&quot;Slide 370&quot;/&gt;&lt;property id=&quot;20307&quot; value=&quot;1030&quot;/&gt;&lt;/object&gt;&lt;object type=&quot;3&quot; unique_id=&quot;10719&quot;&gt;&lt;property id=&quot;20148&quot; value=&quot;5&quot;/&gt;&lt;property id=&quot;20300&quot; value=&quot;Slide 371&quot;/&gt;&lt;property id=&quot;20307&quot; value=&quot;1031&quot;/&gt;&lt;/object&gt;&lt;object type=&quot;3&quot; unique_id=&quot;10720&quot;&gt;&lt;property id=&quot;20148&quot; value=&quot;5&quot;/&gt;&lt;property id=&quot;20300&quot; value=&quot;Slide 372&quot;/&gt;&lt;property id=&quot;20307&quot; value=&quot;1015&quot;/&gt;&lt;/object&gt;&lt;object type=&quot;3&quot; unique_id=&quot;10721&quot;&gt;&lt;property id=&quot;20148&quot; value=&quot;5&quot;/&gt;&lt;property id=&quot;20300&quot; value=&quot;Slide 373&quot;/&gt;&lt;property id=&quot;20307&quot; value=&quot;1014&quot;/&gt;&lt;/object&gt;&lt;object type=&quot;3&quot; unique_id=&quot;10722&quot;&gt;&lt;property id=&quot;20148&quot; value=&quot;5&quot;/&gt;&lt;property id=&quot;20300&quot; value=&quot;Slide 374&quot;/&gt;&lt;property id=&quot;20307&quot; value=&quot;962&quot;/&gt;&lt;/object&gt;&lt;object type=&quot;3&quot; unique_id=&quot;10723&quot;&gt;&lt;property id=&quot;20148&quot; value=&quot;5&quot;/&gt;&lt;property id=&quot;20300&quot; value=&quot;Slide 375&quot;/&gt;&lt;property id=&quot;20307&quot; value=&quot;834&quot;/&gt;&lt;/object&gt;&lt;object type=&quot;3&quot; unique_id=&quot;10724&quot;&gt;&lt;property id=&quot;20148&quot; value=&quot;5&quot;/&gt;&lt;property id=&quot;20300&quot; value=&quot;Slide 376&quot;/&gt;&lt;property id=&quot;20307&quot; value=&quot;959&quot;/&gt;&lt;/object&gt;&lt;object type=&quot;3&quot; unique_id=&quot;10725&quot;&gt;&lt;property id=&quot;20148&quot; value=&quot;5&quot;/&gt;&lt;property id=&quot;20300&quot; value=&quot;Slide 377&quot;/&gt;&lt;property id=&quot;20307&quot; value=&quot;534&quot;/&gt;&lt;/object&gt;&lt;object type=&quot;3&quot; unique_id=&quot;10726&quot;&gt;&lt;property id=&quot;20148&quot; value=&quot;5&quot;/&gt;&lt;property id=&quot;20300&quot; value=&quot;Slide 378 - &amp;quot;Quality of life&amp;quot;&quot;/&gt;&lt;property id=&quot;20307&quot; value=&quot;635&quot;/&gt;&lt;/object&gt;&lt;object type=&quot;3&quot; unique_id=&quot;10727&quot;&gt;&lt;property id=&quot;20148&quot; value=&quot;5&quot;/&gt;&lt;property id=&quot;20300&quot; value=&quot;Slide 379&quot;/&gt;&lt;property id=&quot;20307&quot; value=&quot;812&quot;/&gt;&lt;/object&gt;&lt;object type=&quot;3&quot; unique_id=&quot;10728&quot;&gt;&lt;property id=&quot;20148&quot; value=&quot;5&quot;/&gt;&lt;property id=&quot;20300&quot; value=&quot;Slide 380&quot;/&gt;&lt;property id=&quot;20307&quot; value=&quot;796&quot;/&gt;&lt;/object&gt;&lt;object type=&quot;3&quot; unique_id=&quot;10729&quot;&gt;&lt;property id=&quot;20148&quot; value=&quot;5&quot;/&gt;&lt;property id=&quot;20300&quot; value=&quot;Slide 381 - &amp;quot;Maslow’s pyramid of needs&amp;quot;&quot;/&gt;&lt;property id=&quot;20307&quot; value=&quot;926&quot;/&gt;&lt;/object&gt;&lt;object type=&quot;3&quot; unique_id=&quot;10730&quot;&gt;&lt;property id=&quot;20148&quot; value=&quot;5&quot;/&gt;&lt;property id=&quot;20300&quot; value=&quot;Slide 382 - &amp;quot;My pyramid of needs&amp;quot;&quot;/&gt;&lt;property id=&quot;20307&quot; value=&quot;927&quot;/&gt;&lt;/object&gt;&lt;object type=&quot;3&quot; unique_id=&quot;10731&quot;&gt;&lt;property id=&quot;20148&quot; value=&quot;5&quot;/&gt;&lt;property id=&quot;20300&quot; value=&quot;Slide 383&quot;/&gt;&lt;property id=&quot;20307&quot; value=&quot;533&quot;/&gt;&lt;/object&gt;&lt;object type=&quot;3&quot; unique_id=&quot;10732&quot;&gt;&lt;property id=&quot;20148&quot; value=&quot;5&quot;/&gt;&lt;property id=&quot;20300&quot; value=&quot;Slide 384&quot;/&gt;&lt;property id=&quot;20307&quot; value=&quot;840&quot;/&gt;&lt;/object&gt;&lt;object type=&quot;3&quot; unique_id=&quot;10733&quot;&gt;&lt;property id=&quot;20148&quot; value=&quot;5&quot;/&gt;&lt;property id=&quot;20300&quot; value=&quot;Slide 385&quot;/&gt;&lt;property id=&quot;20307&quot; value=&quot;857&quot;/&gt;&lt;/object&gt;&lt;object type=&quot;3&quot; unique_id=&quot;10734&quot;&gt;&lt;property id=&quot;20148&quot; value=&quot;5&quot;/&gt;&lt;property id=&quot;20300&quot; value=&quot;Slide 386&quot;/&gt;&lt;property id=&quot;20307&quot; value=&quot;859&quot;/&gt;&lt;/object&gt;&lt;object type=&quot;3&quot; unique_id=&quot;10735&quot;&gt;&lt;property id=&quot;20148&quot; value=&quot;5&quot;/&gt;&lt;property id=&quot;20300&quot; value=&quot;Slide 387&quot;/&gt;&lt;property id=&quot;20307&quot; value=&quot;838&quot;/&gt;&lt;/object&gt;&lt;object type=&quot;3&quot; unique_id=&quot;10736&quot;&gt;&lt;property id=&quot;20148&quot; value=&quot;5&quot;/&gt;&lt;property id=&quot;20300&quot; value=&quot;Slide 388&quot;/&gt;&lt;property id=&quot;20307&quot; value=&quot;806&quot;/&gt;&lt;/object&gt;&lt;object type=&quot;3&quot; unique_id=&quot;10737&quot;&gt;&lt;property id=&quot;20148&quot; value=&quot;5&quot;/&gt;&lt;property id=&quot;20300&quot; value=&quot;Slide 389&quot;/&gt;&lt;property id=&quot;20307&quot; value=&quot;797&quot;/&gt;&lt;/object&gt;&lt;object type=&quot;3&quot; unique_id=&quot;10738&quot;&gt;&lt;property id=&quot;20148&quot; value=&quot;5&quot;/&gt;&lt;property id=&quot;20300&quot; value=&quot;Slide 390&quot;/&gt;&lt;property id=&quot;20307&quot; value=&quot;807&quot;/&gt;&lt;/object&gt;&lt;object type=&quot;3&quot; unique_id=&quot;10739&quot;&gt;&lt;property id=&quot;20148&quot; value=&quot;5&quot;/&gt;&lt;property id=&quot;20300&quot; value=&quot;Slide 391 - &amp;quot;Unquestioned ranking? Mutilation!&amp;quot;&quot;/&gt;&lt;property id=&quot;20307&quot; value=&quot;809&quot;/&gt;&lt;/object&gt;&lt;object type=&quot;3&quot; unique_id=&quot;10740&quot;&gt;&lt;property id=&quot;20148&quot; value=&quot;5&quot;/&gt;&lt;property id=&quot;20300&quot; value=&quot;Slide 392&quot;/&gt;&lt;property id=&quot;20307&quot; value=&quot;825&quot;/&gt;&lt;/object&gt;&lt;object type=&quot;3&quot; unique_id=&quot;10741&quot;&gt;&lt;property id=&quot;20148&quot; value=&quot;5&quot;/&gt;&lt;property id=&quot;20300&quot; value=&quot;Slide 393&quot;/&gt;&lt;property id=&quot;20307&quot; value=&quot;811&quot;/&gt;&lt;/object&gt;&lt;object type=&quot;3&quot; unique_id=&quot;10742&quot;&gt;&lt;property id=&quot;20148&quot; value=&quot;5&quot;/&gt;&lt;property id=&quot;20300&quot; value=&quot;Slide 394&quot;/&gt;&lt;property id=&quot;20307&quot; value=&quot;808&quot;/&gt;&lt;/object&gt;&lt;object type=&quot;3&quot; unique_id=&quot;10743&quot;&gt;&lt;property id=&quot;20148&quot; value=&quot;5&quot;/&gt;&lt;property id=&quot;20300&quot; value=&quot;Slide 395&quot;/&gt;&lt;property id=&quot;20307&quot; value=&quot;870&quot;/&gt;&lt;/object&gt;&lt;object type=&quot;3&quot; unique_id=&quot;10744&quot;&gt;&lt;property id=&quot;20148&quot; value=&quot;5&quot;/&gt;&lt;property id=&quot;20300&quot; value=&quot;Slide 396&quot;/&gt;&lt;property id=&quot;20307&quot; value=&quot;868&quot;/&gt;&lt;/object&gt;&lt;object type=&quot;3&quot; unique_id=&quot;10745&quot;&gt;&lt;property id=&quot;20148&quot; value=&quot;5&quot;/&gt;&lt;property id=&quot;20300&quot; value=&quot;Slide 397 - &amp;quot;August Forel&amp;quot;&quot;/&gt;&lt;property id=&quot;20307&quot; value=&quot;817&quot;/&gt;&lt;/object&gt;&lt;object type=&quot;3&quot; unique_id=&quot;10746&quot;&gt;&lt;property id=&quot;20148&quot; value=&quot;5&quot;/&gt;&lt;property id=&quot;20300&quot; value=&quot;Slide 398&quot;/&gt;&lt;property id=&quot;20307&quot; value=&quot;532&quot;/&gt;&lt;/object&gt;&lt;object type=&quot;3&quot; unique_id=&quot;10747&quot;&gt;&lt;property id=&quot;20148&quot; value=&quot;5&quot;/&gt;&lt;property id=&quot;20300&quot; value=&quot;Slide 399&quot;/&gt;&lt;property id=&quot;20307&quot; value=&quot;729&quot;/&gt;&lt;/object&gt;&lt;object type=&quot;3&quot; unique_id=&quot;10748&quot;&gt;&lt;property id=&quot;20148&quot; value=&quot;5&quot;/&gt;&lt;property id=&quot;20300&quot; value=&quot;Slide 400&quot;/&gt;&lt;property id=&quot;20307&quot; value=&quot;730&quot;/&gt;&lt;/object&gt;&lt;object type=&quot;3&quot; unique_id=&quot;10749&quot;&gt;&lt;property id=&quot;20148&quot; value=&quot;5&quot;/&gt;&lt;property id=&quot;20300&quot; value=&quot;Slide 401&quot;/&gt;&lt;property id=&quot;20307&quot; value=&quot;731&quot;/&gt;&lt;/object&gt;&lt;object type=&quot;3&quot; unique_id=&quot;10750&quot;&gt;&lt;property id=&quot;20148&quot; value=&quot;5&quot;/&gt;&lt;property id=&quot;20300&quot; value=&quot;Slide 402&quot;/&gt;&lt;property id=&quot;20307&quot; value=&quot;732&quot;/&gt;&lt;/object&gt;&lt;object type=&quot;3&quot; unique_id=&quot;10751&quot;&gt;&lt;property id=&quot;20148&quot; value=&quot;5&quot;/&gt;&lt;property id=&quot;20300&quot; value=&quot;Slide 403&quot;/&gt;&lt;property id=&quot;20307&quot; value=&quot;733&quot;/&gt;&lt;/object&gt;&lt;object type=&quot;3&quot; unique_id=&quot;10752&quot;&gt;&lt;property id=&quot;20148&quot; value=&quot;5&quot;/&gt;&lt;property id=&quot;20300&quot; value=&quot;Slide 404&quot;/&gt;&lt;property id=&quot;20307&quot; value=&quot;723&quot;/&gt;&lt;/object&gt;&lt;object type=&quot;3&quot; unique_id=&quot;10753&quot;&gt;&lt;property id=&quot;20148&quot; value=&quot;5&quot;/&gt;&lt;property id=&quot;20300&quot; value=&quot;Slide 405&quot;/&gt;&lt;property id=&quot;20307&quot; value=&quot;722&quot;/&gt;&lt;/object&gt;&lt;object type=&quot;3&quot; unique_id=&quot;10754&quot;&gt;&lt;property id=&quot;20148&quot; value=&quot;5&quot;/&gt;&lt;property id=&quot;20300&quot; value=&quot;Slide 406&quot;/&gt;&lt;property id=&quot;20307&quot; value=&quot;412&quot;/&gt;&lt;/object&gt;&lt;object type=&quot;3&quot; unique_id=&quot;10755&quot;&gt;&lt;property id=&quot;20148&quot; value=&quot;5&quot;/&gt;&lt;property id=&quot;20300&quot; value=&quot;Slide 407&quot;/&gt;&lt;property id=&quot;20307&quot; value=&quot;413&quot;/&gt;&lt;/object&gt;&lt;object type=&quot;3&quot; unique_id=&quot;10756&quot;&gt;&lt;property id=&quot;20148&quot; value=&quot;5&quot;/&gt;&lt;property id=&quot;20300&quot; value=&quot;Slide 408 - &amp;quot;Taxonomy of humiliation&amp;quot;&quot;/&gt;&lt;property id=&quot;20307&quot; value=&quot;630&quot;/&gt;&lt;/object&gt;&lt;object type=&quot;3&quot; unique_id=&quot;10757&quot;&gt;&lt;property id=&quot;20148&quot; value=&quot;5&quot;/&gt;&lt;property id=&quot;20300&quot; value=&quot;Slide 409&quot;/&gt;&lt;property id=&quot;20307&quot; value=&quot;528&quot;/&gt;&lt;/object&gt;&lt;object type=&quot;3&quot; unique_id=&quot;10758&quot;&gt;&lt;property id=&quot;20148&quot; value=&quot;5&quot;/&gt;&lt;property id=&quot;20300&quot; value=&quot;Slide 410&quot;/&gt;&lt;property id=&quot;20307&quot; value=&quot;529&quot;/&gt;&lt;/object&gt;&lt;object type=&quot;3&quot; unique_id=&quot;10759&quot;&gt;&lt;property id=&quot;20148&quot; value=&quot;5&quot;/&gt;&lt;property id=&quot;20300&quot; value=&quot;Slide 411&quot;/&gt;&lt;property id=&quot;20307&quot; value=&quot;548&quot;/&gt;&lt;/object&gt;&lt;object type=&quot;3&quot; unique_id=&quot;10760&quot;&gt;&lt;property id=&quot;20148&quot; value=&quot;5&quot;/&gt;&lt;property id=&quot;20300&quot; value=&quot;Slide 412&quot;/&gt;&lt;property id=&quot;20307&quot; value=&quot;549&quot;/&gt;&lt;/object&gt;&lt;object type=&quot;3&quot; unique_id=&quot;10761&quot;&gt;&lt;property id=&quot;20148&quot; value=&quot;5&quot;/&gt;&lt;property id=&quot;20300&quot; value=&quot;Slide 413&quot;/&gt;&lt;property id=&quot;20307&quot; value=&quot;550&quot;/&gt;&lt;/object&gt;&lt;object type=&quot;3&quot; unique_id=&quot;10762&quot;&gt;&lt;property id=&quot;20148&quot; value=&quot;5&quot;/&gt;&lt;property id=&quot;20300&quot; value=&quot;Slide 414&quot;/&gt;&lt;property id=&quot;20307&quot; value=&quot;551&quot;/&gt;&lt;/object&gt;&lt;object type=&quot;3&quot; unique_id=&quot;10763&quot;&gt;&lt;property id=&quot;20148&quot; value=&quot;5&quot;/&gt;&lt;property id=&quot;20300&quot; value=&quot;Slide 415&quot;/&gt;&lt;property id=&quot;20307&quot; value=&quot;552&quot;/&gt;&lt;/object&gt;&lt;object type=&quot;3&quot; unique_id=&quot;10764&quot;&gt;&lt;property id=&quot;20148&quot; value=&quot;5&quot;/&gt;&lt;property id=&quot;20300&quot; value=&quot;Slide 416&quot;/&gt;&lt;property id=&quot;20307&quot; value=&quot;553&quot;/&gt;&lt;/object&gt;&lt;object type=&quot;3&quot; unique_id=&quot;10765&quot;&gt;&lt;property id=&quot;20148&quot; value=&quot;5&quot;/&gt;&lt;property id=&quot;20300&quot; value=&quot;Slide 417&quot;/&gt;&lt;property id=&quot;20307&quot; value=&quot;554&quot;/&gt;&lt;/object&gt;&lt;object type=&quot;3&quot; unique_id=&quot;10766&quot;&gt;&lt;property id=&quot;20148&quot; value=&quot;5&quot;/&gt;&lt;property id=&quot;20300&quot; value=&quot;Slide 418&quot;/&gt;&lt;property id=&quot;20307&quot; value=&quot;555&quot;/&gt;&lt;/object&gt;&lt;object type=&quot;3&quot; unique_id=&quot;10767&quot;&gt;&lt;property id=&quot;20148&quot; value=&quot;5&quot;/&gt;&lt;property id=&quot;20300&quot; value=&quot;Slide 419&quot;/&gt;&lt;property id=&quot;20307&quot; value=&quot;556&quot;/&gt;&lt;/object&gt;&lt;object type=&quot;3&quot; unique_id=&quot;10768&quot;&gt;&lt;property id=&quot;20148&quot; value=&quot;5&quot;/&gt;&lt;property id=&quot;20300&quot; value=&quot;Slide 420&quot;/&gt;&lt;property id=&quot;20307&quot; value=&quot;557&quot;/&gt;&lt;/object&gt;&lt;object type=&quot;3&quot; unique_id=&quot;10769&quot;&gt;&lt;property id=&quot;20148&quot; value=&quot;5&quot;/&gt;&lt;property id=&quot;20300&quot; value=&quot;Slide 421&quot;/&gt;&lt;property id=&quot;20307&quot; value=&quot;558&quot;/&gt;&lt;/object&gt;&lt;object type=&quot;3&quot; unique_id=&quot;10770&quot;&gt;&lt;property id=&quot;20148&quot; value=&quot;5&quot;/&gt;&lt;property id=&quot;20300&quot; value=&quot;Slide 422&quot;/&gt;&lt;property id=&quot;20307&quot; value=&quot;559&quot;/&gt;&lt;/object&gt;&lt;object type=&quot;3&quot; unique_id=&quot;10771&quot;&gt;&lt;property id=&quot;20148&quot; value=&quot;5&quot;/&gt;&lt;property id=&quot;20300&quot; value=&quot;Slide 423&quot;/&gt;&lt;property id=&quot;20307&quot; value=&quot;560&quot;/&gt;&lt;/object&gt;&lt;object type=&quot;3&quot; unique_id=&quot;10772&quot;&gt;&lt;property id=&quot;20148&quot; value=&quot;5&quot;/&gt;&lt;property id=&quot;20300&quot; value=&quot;Slide 424&quot;/&gt;&lt;property id=&quot;20307&quot; value=&quot;561&quot;/&gt;&lt;/object&gt;&lt;object type=&quot;3&quot; unique_id=&quot;10773&quot;&gt;&lt;property id=&quot;20148&quot; value=&quot;5&quot;/&gt;&lt;property id=&quot;20300&quot; value=&quot;Slide 425&quot;/&gt;&lt;property id=&quot;20307&quot; value=&quot;562&quot;/&gt;&lt;/object&gt;&lt;object type=&quot;3&quot; unique_id=&quot;10774&quot;&gt;&lt;property id=&quot;20148&quot; value=&quot;5&quot;/&gt;&lt;property id=&quot;20300&quot; value=&quot;Slide 426&quot;/&gt;&lt;property id=&quot;20307&quot; value=&quot;563&quot;/&gt;&lt;/object&gt;&lt;object type=&quot;3&quot; unique_id=&quot;10775&quot;&gt;&lt;property id=&quot;20148&quot; value=&quot;5&quot;/&gt;&lt;property id=&quot;20300&quot; value=&quot;Slide 427&quot;/&gt;&lt;property id=&quot;20307&quot; value=&quot;564&quot;/&gt;&lt;/object&gt;&lt;object type=&quot;3&quot; unique_id=&quot;10776&quot;&gt;&lt;property id=&quot;20148&quot; value=&quot;5&quot;/&gt;&lt;property id=&quot;20300&quot; value=&quot;Slide 428&quot;/&gt;&lt;property id=&quot;20307&quot; value=&quot;565&quot;/&gt;&lt;/object&gt;&lt;object type=&quot;3&quot; unique_id=&quot;10777&quot;&gt;&lt;property id=&quot;20148&quot; value=&quot;5&quot;/&gt;&lt;property id=&quot;20300&quot; value=&quot;Slide 429&quot;/&gt;&lt;property id=&quot;20307&quot; value=&quot;566&quot;/&gt;&lt;/object&gt;&lt;object type=&quot;3&quot; unique_id=&quot;10778&quot;&gt;&lt;property id=&quot;20148&quot; value=&quot;5&quot;/&gt;&lt;property id=&quot;20300&quot; value=&quot;Slide 430&quot;/&gt;&lt;property id=&quot;20307&quot; value=&quot;588&quot;/&gt;&lt;/object&gt;&lt;object type=&quot;3&quot; unique_id=&quot;10779&quot;&gt;&lt;property id=&quot;20148&quot; value=&quot;5&quot;/&gt;&lt;property id=&quot;20300&quot; value=&quot;Slide 431&quot;/&gt;&lt;property id=&quot;20307&quot; value=&quot;589&quot;/&gt;&lt;/object&gt;&lt;object type=&quot;3&quot; unique_id=&quot;10780&quot;&gt;&lt;property id=&quot;20148&quot; value=&quot;5&quot;/&gt;&lt;property id=&quot;20300&quot; value=&quot;Slide 432 - &amp;quot;Inside and outside&amp;quot;&quot;/&gt;&lt;property id=&quot;20307&quot; value=&quot;623&quot;/&gt;&lt;/object&gt;&lt;object type=&quot;3&quot; unique_id=&quot;10781&quot;&gt;&lt;property id=&quot;20148&quot; value=&quot;5&quot;/&gt;&lt;property id=&quot;20300&quot; value=&quot;Slide 433 - &amp;quot;Inside, outside, and gender&amp;quot;&quot;/&gt;&lt;property id=&quot;20307&quot; value=&quot;982&quot;/&gt;&lt;/object&gt;&lt;object type=&quot;3&quot; unique_id=&quot;10782&quot;&gt;&lt;property id=&quot;20148&quot; value=&quot;5&quot;/&gt;&lt;property id=&quot;20300&quot; value=&quot;Slide 434 - &amp;quot;Inside and outside 1&amp;quot;&quot;/&gt;&lt;property id=&quot;20307&quot; value=&quot;572&quot;/&gt;&lt;/object&gt;&lt;object type=&quot;3&quot; unique_id=&quot;10783&quot;&gt;&lt;property id=&quot;20148&quot; value=&quot;5&quot;/&gt;&lt;property id=&quot;20300&quot; value=&quot;Slide 435 - &amp;quot;Inside and outside 1&amp;quot;&quot;/&gt;&lt;property id=&quot;20307&quot; value=&quot;573&quot;/&gt;&lt;/object&gt;&lt;object type=&quot;3&quot; unique_id=&quot;10784&quot;&gt;&lt;property id=&quot;20148&quot; value=&quot;5&quot;/&gt;&lt;property id=&quot;20300&quot; value=&quot;Slide 436 - &amp;quot;Inside and outside 1&amp;quot;&quot;/&gt;&lt;property id=&quot;20307&quot; value=&quot;574&quot;/&gt;&lt;/object&gt;&lt;object type=&quot;3&quot; unique_id=&quot;10785&quot;&gt;&lt;property id=&quot;20148&quot; value=&quot;5&quot;/&gt;&lt;property id=&quot;20300&quot; value=&quot;Slide 437 - &amp;quot;Inside and outside 1+2&amp;quot;&quot;/&gt;&lt;property id=&quot;20307&quot; value=&quot;576&quot;/&gt;&lt;/object&gt;&lt;object type=&quot;3&quot; unique_id=&quot;10786&quot;&gt;&lt;property id=&quot;20148&quot; value=&quot;5&quot;/&gt;&lt;property id=&quot;20300&quot; value=&quot;Slide 438 - &amp;quot;Inside and outside 2&amp;quot;&quot;/&gt;&lt;property id=&quot;20307&quot; value=&quot;577&quot;/&gt;&lt;/object&gt;&lt;object type=&quot;3&quot; unique_id=&quot;10787&quot;&gt;&lt;property id=&quot;20148&quot; value=&quot;5&quot;/&gt;&lt;property id=&quot;20300&quot; value=&quot;Slide 439&quot;/&gt;&lt;property id=&quot;20307&quot; value=&quot;995&quot;/&gt;&lt;/object&gt;&lt;object type=&quot;3&quot; unique_id=&quot;10788&quot;&gt;&lt;property id=&quot;20148&quot; value=&quot;5&quot;/&gt;&lt;property id=&quot;20300&quot; value=&quot;Slide 440 - &amp;quot;Inside/down and outside/up 1 + 2&amp;quot;&quot;/&gt;&lt;property id=&quot;20307&quot; value=&quot;998&quot;/&gt;&lt;/object&gt;&lt;object type=&quot;3&quot; unique_id=&quot;10789&quot;&gt;&lt;property id=&quot;20148&quot; value=&quot;5&quot;/&gt;&lt;property id=&quot;20300&quot; value=&quot;Slide 441 - &amp;quot;Inside widens, outside vanishes&amp;quot;&quot;/&gt;&lt;property id=&quot;20307&quot; value=&quot;999&quot;/&gt;&lt;/object&gt;&lt;object type=&quot;3&quot; unique_id=&quot;10790&quot;&gt;&lt;property id=&quot;20148&quot; value=&quot;5&quot;/&gt;&lt;property id=&quot;20300&quot; value=&quot;Slide 442 - &amp;quot;Inside widens, outside vanishes&amp;quot;&quot;/&gt;&lt;property id=&quot;20307&quot; value=&quot;1027&quot;/&gt;&lt;/object&gt;&lt;object type=&quot;3&quot; unique_id=&quot;10791&quot;&gt;&lt;property id=&quot;20148&quot; value=&quot;5&quot;/&gt;&lt;property id=&quot;20300&quot; value=&quot;Slide 443 - &amp;quot;Worldhouse, Global Village&amp;quot;&quot;/&gt;&lt;property id=&quot;20307&quot; value=&quot;578&quot;/&gt;&lt;/object&gt;&lt;object type=&quot;3&quot; unique_id=&quot;10792&quot;&gt;&lt;property id=&quot;20148&quot; value=&quot;5&quot;/&gt;&lt;property id=&quot;20300&quot; value=&quot;Slide 444 - &amp;quot;Indecent Global Village today&amp;quot;&quot;/&gt;&lt;property id=&quot;20307&quot; value=&quot;986&quot;/&gt;&lt;/object&gt;&lt;object type=&quot;3&quot; unique_id=&quot;10793&quot;&gt;&lt;property id=&quot;20148&quot; value=&quot;5&quot;/&gt;&lt;property id=&quot;20300&quot; value=&quot;Slide 445 - &amp;quot;The decent global village of tomorrow?!&amp;quot;&quot;/&gt;&lt;property id=&quot;20307&quot; value=&quot;987&quot;/&gt;&lt;/object&gt;&lt;object type=&quot;3&quot; unique_id=&quot;10794&quot;&gt;&lt;property id=&quot;20148&quot; value=&quot;5&quot;/&gt;&lt;property id=&quot;20300&quot; value=&quot;Slide 446 - &amp;quot;Women and men share One Inside&amp;quot;&quot;/&gt;&lt;property id=&quot;20307&quot; value=&quot;1000&quot;/&gt;&lt;/object&gt;&lt;object type=&quot;3&quot; unique_id=&quot;10796&quot;&gt;&lt;property id=&quot;20148&quot; value=&quot;5&quot;/&gt;&lt;property id=&quot;20300&quot; value=&quot;Slide 448&quot;/&gt;&lt;property id=&quot;20307&quot; value=&quot;991&quot;/&gt;&lt;/object&gt;&lt;object type=&quot;3&quot; unique_id=&quot;10797&quot;&gt;&lt;property id=&quot;20148&quot; value=&quot;5&quot;/&gt;&lt;property id=&quot;20300&quot; value=&quot;Slide 449&quot;/&gt;&lt;property id=&quot;20307&quot; value=&quot;1018&quot;/&gt;&lt;/object&gt;&lt;object type=&quot;3&quot; unique_id=&quot;10798&quot;&gt;&lt;property id=&quot;20148&quot; value=&quot;5&quot;/&gt;&lt;property id=&quot;20300&quot; value=&quot;Slide 450 - &amp;quot;Gender equality?&amp;quot;&quot;/&gt;&lt;property id=&quot;20307&quot; value=&quot;1028&quot;/&gt;&lt;/object&gt;&lt;object type=&quot;3&quot; unique_id=&quot;10799&quot;&gt;&lt;property id=&quot;20148&quot; value=&quot;5&quot;/&gt;&lt;property id=&quot;20300&quot; value=&quot;Slide 451 - &amp;quot;Ranking? Mutilation!&amp;quot;&quot;/&gt;&lt;property id=&quot;20307&quot; value=&quot;996&quot;/&gt;&lt;/object&gt;&lt;object type=&quot;3&quot; unique_id=&quot;10800&quot;&gt;&lt;property id=&quot;20148&quot; value=&quot;5&quot;/&gt;&lt;property id=&quot;20300&quot; value=&quot;Slide 452 - &amp;quot;Ranking? Mutilation!&amp;quot;&quot;/&gt;&lt;property id=&quot;20307&quot; value=&quot;997&quot;/&gt;&lt;/object&gt;&lt;object type=&quot;3&quot; unique_id=&quot;10801&quot;&gt;&lt;property id=&quot;20148&quot; value=&quot;5&quot;/&gt;&lt;property id=&quot;20300&quot; value=&quot;Slide 453&quot;/&gt;&lt;property id=&quot;20307&quot; value=&quot;981&quot;/&gt;&lt;/object&gt;&lt;object type=&quot;3&quot; unique_id=&quot;10802&quot;&gt;&lt;property id=&quot;20148&quot; value=&quot;5&quot;/&gt;&lt;property id=&quot;20300&quot; value=&quot;Slide 454&quot;/&gt;&lt;property id=&quot;20307&quot; value=&quot;993&quot;/&gt;&lt;/object&gt;&lt;object type=&quot;3&quot; unique_id=&quot;10803&quot;&gt;&lt;property id=&quot;20148&quot; value=&quot;5&quot;/&gt;&lt;property id=&quot;20300&quot; value=&quot;Slide 455&quot;/&gt;&lt;property id=&quot;20307&quot; value=&quot;1019&quot;/&gt;&lt;/object&gt;&lt;object type=&quot;3&quot; unique_id=&quot;10804&quot;&gt;&lt;property id=&quot;20148&quot; value=&quot;5&quot;/&gt;&lt;property id=&quot;20300&quot; value=&quot;Slide 456&quot;/&gt;&lt;property id=&quot;20307&quot; value=&quot;983&quot;/&gt;&lt;/object&gt;&lt;object type=&quot;3&quot; unique_id=&quot;10805&quot;&gt;&lt;property id=&quot;20148&quot; value=&quot;5&quot;/&gt;&lt;property id=&quot;20300&quot; value=&quot;Slide 457&quot;/&gt;&lt;property id=&quot;20307&quot; value=&quot;994&quot;/&gt;&lt;/object&gt;&lt;object type=&quot;3&quot; unique_id=&quot;10806&quot;&gt;&lt;property id=&quot;20148&quot; value=&quot;5&quot;/&gt;&lt;property id=&quot;20300&quot; value=&quot;Slide 458 - &amp;quot;The transition to egalitarian relations&amp;quot;&quot;/&gt;&lt;property id=&quot;20307&quot; value=&quot;580&quot;/&gt;&lt;/object&gt;&lt;object type=&quot;3&quot; unique_id=&quot;10807&quot;&gt;&lt;property id=&quot;20148&quot; value=&quot;5&quot;/&gt;&lt;property id=&quot;20300&quot; value=&quot;Slide 459 - &amp;quot;The transition to egalitarian relations&amp;quot;&quot;/&gt;&lt;property id=&quot;20307&quot; value=&quot;581&quot;/&gt;&lt;/object&gt;&lt;object type=&quot;3&quot; unique_id=&quot;10808&quot;&gt;&lt;property id=&quot;20148&quot; value=&quot;5&quot;/&gt;&lt;property id=&quot;20300&quot; value=&quot;Slide 460&quot;/&gt;&lt;property id=&quot;20307&quot; value=&quot;979&quot;/&gt;&lt;/object&gt;&lt;object type=&quot;3&quot; unique_id=&quot;10809&quot;&gt;&lt;property id=&quot;20148&quot; value=&quot;5&quot;/&gt;&lt;property id=&quot;20300&quot; value=&quot;Slide 461 - &amp;quot;4 insights&amp;quot;&quot;/&gt;&lt;property id=&quot;20307&quot; value=&quot;579&quot;/&gt;&lt;/object&gt;&lt;object type=&quot;3&quot; unique_id=&quot;10810&quot;&gt;&lt;property id=&quot;20148&quot; value=&quot;5&quot;/&gt;&lt;property id=&quot;20300&quot; value=&quot;Slide 462 - &amp;quot;Play!&amp;quot;&quot;/&gt;&lt;property id=&quot;20307&quot; value=&quot;641&quot;/&gt;&lt;/object&gt;&lt;object type=&quot;3&quot; unique_id=&quot;10811&quot;&gt;&lt;property id=&quot;20148&quot; value=&quot;5&quot;/&gt;&lt;property id=&quot;20300&quot; value=&quot;Slide 463 - &amp;quot;What is new?&amp;quot;&quot;/&gt;&lt;property id=&quot;20307&quot; value=&quot;516&quot;/&gt;&lt;/object&gt;&lt;object type=&quot;3&quot; unique_id=&quot;10812&quot;&gt;&lt;property id=&quot;20148&quot; value=&quot;5&quot;/&gt;&lt;property id=&quot;20300&quot; value=&quot;Slide 464&quot;/&gt;&lt;property id=&quot;20307&quot; value=&quot;457&quot;/&gt;&lt;/object&gt;&lt;object type=&quot;3&quot; unique_id=&quot;10813&quot;&gt;&lt;property id=&quot;20148&quot; value=&quot;5&quot;/&gt;&lt;property id=&quot;20300&quot; value=&quot;Slide 465&quot;/&gt;&lt;property id=&quot;20307&quot; value=&quot;458&quot;/&gt;&lt;/object&gt;&lt;object type=&quot;3&quot; unique_id=&quot;10814&quot;&gt;&lt;property id=&quot;20148&quot; value=&quot;5&quot;/&gt;&lt;property id=&quot;20300&quot; value=&quot;Slide 466&quot;/&gt;&lt;property id=&quot;20307&quot; value=&quot;459&quot;/&gt;&lt;/object&gt;&lt;object type=&quot;3&quot; unique_id=&quot;10815&quot;&gt;&lt;property id=&quot;20148&quot; value=&quot;5&quot;/&gt;&lt;property id=&quot;20300&quot; value=&quot;Slide 467&quot;/&gt;&lt;property id=&quot;20307&quot; value=&quot;512&quot;/&gt;&lt;/object&gt;&lt;object type=&quot;3&quot; unique_id=&quot;10816&quot;&gt;&lt;property id=&quot;20148&quot; value=&quot;5&quot;/&gt;&lt;property id=&quot;20300&quot; value=&quot;Slide 468&quot;/&gt;&lt;property id=&quot;20307&quot; value=&quot;513&quot;/&gt;&lt;/object&gt;&lt;object type=&quot;3&quot; unique_id=&quot;10817&quot;&gt;&lt;property id=&quot;20148&quot; value=&quot;5&quot;/&gt;&lt;property id=&quot;20300&quot; value=&quot;Slide 469&quot;/&gt;&lt;property id=&quot;20307&quot; value=&quot;514&quot;/&gt;&lt;/object&gt;&lt;object type=&quot;3&quot; unique_id=&quot;10818&quot;&gt;&lt;property id=&quot;20148&quot; value=&quot;5&quot;/&gt;&lt;property id=&quot;20300&quot; value=&quot;Slide 470&quot;/&gt;&lt;property id=&quot;20307&quot; value=&quot;509&quot;/&gt;&lt;/object&gt;&lt;object type=&quot;3&quot; unique_id=&quot;10819&quot;&gt;&lt;property id=&quot;20148&quot; value=&quot;5&quot;/&gt;&lt;property id=&quot;20300&quot; value=&quot;Slide 471&quot;/&gt;&lt;property id=&quot;20307&quot; value=&quot;498&quot;/&gt;&lt;/object&gt;&lt;object type=&quot;3&quot; unique_id=&quot;10820&quot;&gt;&lt;property id=&quot;20148&quot; value=&quot;5&quot;/&gt;&lt;property id=&quot;20300&quot; value=&quot;Slide 472&quot;/&gt;&lt;property id=&quot;20307&quot; value=&quot;482&quot;/&gt;&lt;/object&gt;&lt;object type=&quot;3&quot; unique_id=&quot;10821&quot;&gt;&lt;property id=&quot;20148&quot; value=&quot;5&quot;/&gt;&lt;property id=&quot;20300&quot; value=&quot;Slide 473&quot;/&gt;&lt;property id=&quot;20307&quot; value=&quot;461&quot;/&gt;&lt;/object&gt;&lt;object type=&quot;3&quot; unique_id=&quot;10822&quot;&gt;&lt;property id=&quot;20148&quot; value=&quot;5&quot;/&gt;&lt;property id=&quot;20300&quot; value=&quot;Slide 474&quot;/&gt;&lt;property id=&quot;20307&quot; value=&quot;462&quot;/&gt;&lt;/object&gt;&lt;object type=&quot;3&quot; unique_id=&quot;10823&quot;&gt;&lt;property id=&quot;20148&quot; value=&quot;5&quot;/&gt;&lt;property id=&quot;20300&quot; value=&quot;Slide 475&quot;/&gt;&lt;property id=&quot;20307&quot; value=&quot;463&quot;/&gt;&lt;/object&gt;&lt;object type=&quot;3&quot; unique_id=&quot;10824&quot;&gt;&lt;property id=&quot;20148&quot; value=&quot;5&quot;/&gt;&lt;property id=&quot;20300&quot; value=&quot;Slide 476&quot;/&gt;&lt;property id=&quot;20307&quot; value=&quot;464&quot;/&gt;&lt;/object&gt;&lt;object type=&quot;3&quot; unique_id=&quot;10825&quot;&gt;&lt;property id=&quot;20148&quot; value=&quot;5&quot;/&gt;&lt;property id=&quot;20300&quot; value=&quot;Slide 477&quot;/&gt;&lt;property id=&quot;20307&quot; value=&quot;466&quot;/&gt;&lt;/object&gt;&lt;object type=&quot;3&quot; unique_id=&quot;10826&quot;&gt;&lt;property id=&quot;20148&quot; value=&quot;5&quot;/&gt;&lt;property id=&quot;20300&quot; value=&quot;Slide 478&quot;/&gt;&lt;property id=&quot;20307&quot; value=&quot;481&quot;/&gt;&lt;/object&gt;&lt;object type=&quot;3&quot; unique_id=&quot;10827&quot;&gt;&lt;property id=&quot;20148&quot; value=&quot;5&quot;/&gt;&lt;property id=&quot;20300&quot; value=&quot;Slide 479&quot;/&gt;&lt;property id=&quot;20307&quot; value=&quot;468&quot;/&gt;&lt;/object&gt;&lt;object type=&quot;3&quot; unique_id=&quot;10828&quot;&gt;&lt;property id=&quot;20148&quot; value=&quot;5&quot;/&gt;&lt;property id=&quot;20300&quot; value=&quot;Slide 480&quot;/&gt;&lt;property id=&quot;20307&quot; value=&quot;467&quot;/&gt;&lt;/object&gt;&lt;object type=&quot;3&quot; unique_id=&quot;10829&quot;&gt;&lt;property id=&quot;20148&quot; value=&quot;5&quot;/&gt;&lt;property id=&quot;20300&quot; value=&quot;Slide 481 - &amp;quot;What now? &amp;#x0D;&amp;#x0A;&amp;#x0D;&amp;#x0A;How you find yourself in a changing world&amp;quot;&quot;/&gt;&lt;property id=&quot;20307&quot; value=&quot;636&quot;/&gt;&lt;/object&gt;&lt;object type=&quot;3&quot; unique_id=&quot;10830&quot;&gt;&lt;property id=&quot;20148&quot; value=&quot;5&quot;/&gt;&lt;property id=&quot;20300&quot; value=&quot;Slide 482 - &amp;quot;Conceptions of self among hunter-gatherers (I)&amp;quot;&quot;/&gt;&lt;property id=&quot;20307&quot; value=&quot;631&quot;/&gt;&lt;/object&gt;&lt;object type=&quot;3&quot; unique_id=&quot;10831&quot;&gt;&lt;property id=&quot;20148&quot; value=&quot;5&quot;/&gt;&lt;property id=&quot;20300&quot; value=&quot;Slide 483 - &amp;quot;Conceptions of self in hierarchical societies (II)&amp;quot;&quot;/&gt;&lt;property id=&quot;20307&quot; value=&quot;632&quot;/&gt;&lt;/object&gt;&lt;object type=&quot;3&quot; unique_id=&quot;10832&quot;&gt;&lt;property id=&quot;20148&quot; value=&quot;5&quot;/&gt;&lt;property id=&quot;20300&quot; value=&quot;Slide 484 - &amp;quot;Conceptions of self in secular times (II-III)&amp;quot;&quot;/&gt;&lt;property id=&quot;20307&quot; value=&quot;633&quot;/&gt;&lt;/object&gt;&lt;object type=&quot;3&quot; unique_id=&quot;10833&quot;&gt;&lt;property id=&quot;20148&quot; value=&quot;5&quot;/&gt;&lt;property id=&quot;20300&quot; value=&quot;Slide 485 - &amp;quot;Conceptions of self in an emerging GKS (III)&amp;quot;&quot;/&gt;&lt;property id=&quot;20307&quot; value=&quot;634&quot;/&gt;&lt;/object&gt;&lt;object type=&quot;3&quot; unique_id=&quot;10834&quot;&gt;&lt;property id=&quot;20148&quot; value=&quot;5&quot;/&gt;&lt;property id=&quot;20300&quot; value=&quot;Slide 486 - &amp;quot;Former concepts of self in hierarchical collectivist social contexts - SD-fear is instutionalised&amp;quot;&quot;/&gt;&lt;property id=&quot;20307&quot; value=&quot;590&quot;/&gt;&lt;/object&gt;&lt;object type=&quot;3&quot; unique_id=&quot;10835&quot;&gt;&lt;property id=&quot;20148&quot; value=&quot;5&quot;/&gt;&lt;property id=&quot;20300&quot; value=&quot;Slide 487 - &amp;quot;More recent concepts of self -  relational feelings are less institutionalised&amp;quot;&quot;/&gt;&lt;property id=&quot;20307&quot; value=&quot;591&quot;/&gt;&lt;/object&gt;&lt;object type=&quot;3&quot; unique_id=&quot;10836&quot;&gt;&lt;property id=&quot;20148&quot; value=&quot;5&quot;/&gt;&lt;property id=&quot;20300&quot; value=&quot;Slide 488 - &amp;quot;Conceptions of self&amp;quot;&quot;/&gt;&lt;property id=&quot;20307&quot; value=&quot;592&quot;/&gt;&lt;/object&gt;&lt;object type=&quot;3&quot; unique_id=&quot;10837&quot;&gt;&lt;property id=&quot;20148&quot; value=&quot;5&quot;/&gt;&lt;property id=&quot;20300&quot; value=&quot;Slide 489 - &amp;quot;Bound feet in China&amp;quot;&quot;/&gt;&lt;property id=&quot;20307&quot; value=&quot;778&quot;/&gt;&lt;/object&gt;&lt;object type=&quot;3&quot; unique_id=&quot;10838&quot;&gt;&lt;property id=&quot;20148&quot; value=&quot;5&quot;/&gt;&lt;property id=&quot;20300&quot; value=&quot;Slide 490 - &amp;quot;Women and men&amp;quot;&quot;/&gt;&lt;property id=&quot;20307&quot; value=&quot;774&quot;/&gt;&lt;/object&gt;&lt;object type=&quot;3&quot; unique_id=&quot;10839&quot;&gt;&lt;property id=&quot;20148&quot; value=&quot;5&quot;/&gt;&lt;property id=&quot;20300&quot; value=&quot;Slide 491&quot;/&gt;&lt;property id=&quot;20307&quot; value=&quot;804&quot;/&gt;&lt;/object&gt;&lt;object type=&quot;3&quot; unique_id=&quot;10840&quot;&gt;&lt;property id=&quot;20148&quot; value=&quot;5&quot;/&gt;&lt;property id=&quot;20300&quot; value=&quot;Slide 492 - &amp;quot;Globalisation and difference ?&amp;quot;&quot;/&gt;&lt;property id=&quot;20307&quot; value=&quot;663&quot;/&gt;&lt;/object&gt;&lt;object type=&quot;3&quot; unique_id=&quot;10841&quot;&gt;&lt;property id=&quot;20148&quot; value=&quot;5&quot;/&gt;&lt;property id=&quot;20300&quot; value=&quot;Slide 493 - &amp;quot;Globalisation and difference ?&amp;quot;&quot;/&gt;&lt;property id=&quot;20307&quot; value=&quot;766&quot;/&gt;&lt;/object&gt;&lt;object type=&quot;3&quot; unique_id=&quot;10842&quot;&gt;&lt;property id=&quot;20148&quot; value=&quot;5&quot;/&gt;&lt;property id=&quot;20300&quot; value=&quot;Slide 494 - &amp;quot;What now? &amp;#x0D;&amp;#x0A;&amp;#x0D;&amp;#x0A;How you can not only prevent humiliation but also increase creativity&amp;quot;&quot;/&gt;&lt;property id=&quot;20307&quot; value=&quot;637&quot;/&gt;&lt;/object&gt;&lt;object type=&quot;3&quot; unique_id=&quot;10843&quot;&gt;&lt;property id=&quot;20148&quot; value=&quot;5&quot;/&gt;&lt;property id=&quot;20300&quot; value=&quot;Slide 495 - &amp;quot;Bird’s eye view&amp;quot;&quot;/&gt;&lt;property id=&quot;20307&quot; value=&quot;570&quot;/&gt;&lt;/object&gt;&lt;object type=&quot;3&quot; unique_id=&quot;10844&quot;&gt;&lt;property id=&quot;20148&quot; value=&quot;5&quot;/&gt;&lt;property id=&quot;20300&quot; value=&quot;Slide 496 - &amp;quot;Bird’s eye view&amp;quot;&quot;/&gt;&lt;property id=&quot;20307&quot; value=&quot;571&quot;/&gt;&lt;/object&gt;&lt;object type=&quot;3&quot; unique_id=&quot;10845&quot;&gt;&lt;property id=&quot;20148&quot; value=&quot;5&quot;/&gt;&lt;property id=&quot;20300&quot; value=&quot;Slide 497 - &amp;quot;Matsumoto’s voyager &amp;#x0D;&amp;#x0A;(rather than vindicator!)&amp;quot;&quot;/&gt;&lt;property id=&quot;20307&quot; value=&quot;1082&quot;/&gt;&lt;/object&gt;&lt;object type=&quot;3&quot; unique_id=&quot;10846&quot;&gt;&lt;property id=&quot;20148&quot; value=&quot;5&quot;/&gt;&lt;property id=&quot;20300&quot; value=&quot;Slide 500 - &amp;quot;Creativity and innovation&amp;quot;&quot;/&gt;&lt;property id=&quot;20307&quot; value=&quot;782&quot;/&gt;&lt;/object&gt;&lt;object type=&quot;3&quot; unique_id=&quot;10847&quot;&gt;&lt;property id=&quot;20148&quot; value=&quot;5&quot;/&gt;&lt;property id=&quot;20300&quot; value=&quot;Slide 501 - &amp;quot;Globalization&amp;quot;&quot;/&gt;&lt;property id=&quot;20307&quot; value=&quot;593&quot;/&gt;&lt;/object&gt;&lt;object type=&quot;3&quot; unique_id=&quot;10848&quot;&gt;&lt;property id=&quot;20148&quot; value=&quot;5&quot;/&gt;&lt;property id=&quot;20300&quot; value=&quot;Slide 502 - &amp;quot;What now? &amp;#x0D;&amp;#x0A;&amp;#x0D;&amp;#x0A;How we can help the world prevent humiliation&amp;quot;&quot;/&gt;&lt;property id=&quot;20307&quot; value=&quot;638&quot;/&gt;&lt;/object&gt;&lt;object type=&quot;3&quot; unique_id=&quot;10849&quot;&gt;&lt;property id=&quot;20148&quot; value=&quot;5&quot;/&gt;&lt;property id=&quot;20300&quot; value=&quot;Slide 503&quot;/&gt;&lt;property id=&quot;20307&quot; value=&quot;544&quot;/&gt;&lt;/object&gt;&lt;object type=&quot;3&quot; unique_id=&quot;10850&quot;&gt;&lt;property id=&quot;20148&quot; value=&quot;5&quot;/&gt;&lt;property id=&quot;20300&quot; value=&quot;Slide 504&quot;/&gt;&lt;property id=&quot;20307&quot; value=&quot;947&quot;/&gt;&lt;/object&gt;&lt;object type=&quot;3&quot; unique_id=&quot;10851&quot;&gt;&lt;property id=&quot;20148&quot; value=&quot;5&quot;/&gt;&lt;property id=&quot;20300&quot; value=&quot;Slide 505&quot;/&gt;&lt;property id=&quot;20307&quot; value=&quot;758&quot;/&gt;&lt;/object&gt;&lt;object type=&quot;3&quot; unique_id=&quot;10852&quot;&gt;&lt;property id=&quot;20148&quot; value=&quot;5&quot;/&gt;&lt;property id=&quot;20300&quot; value=&quot;Slide 506&quot;/&gt;&lt;property id=&quot;20307&quot; value=&quot;830&quot;/&gt;&lt;/object&gt;&lt;object type=&quot;3&quot; unique_id=&quot;10853&quot;&gt;&lt;property id=&quot;20148&quot; value=&quot;5&quot;/&gt;&lt;property id=&quot;20300&quot; value=&quot;Slide 507&quot;/&gt;&lt;property id=&quot;20307&quot; value=&quot;801&quot;/&gt;&lt;/object&gt;&lt;object type=&quot;3&quot; unique_id=&quot;10854&quot;&gt;&lt;property id=&quot;20148&quot; value=&quot;5&quot;/&gt;&lt;property id=&quot;20300&quot; value=&quot;Slide 508&quot;/&gt;&lt;property id=&quot;20307&quot; value=&quot;524&quot;/&gt;&lt;/object&gt;&lt;object type=&quot;3&quot; unique_id=&quot;10855&quot;&gt;&lt;property id=&quot;20148&quot; value=&quot;5&quot;/&gt;&lt;property id=&quot;20300&quot; value=&quot;Slide 509&quot;/&gt;&lt;property id=&quot;20307&quot; value=&quot;735&quot;/&gt;&lt;/object&gt;&lt;object type=&quot;3&quot; unique_id=&quot;10856&quot;&gt;&lt;property id=&quot;20148&quot; value=&quot;5&quot;/&gt;&lt;property id=&quot;20300&quot; value=&quot;Slide 510&quot;/&gt;&lt;property id=&quot;20307&quot; value=&quot;829&quot;/&gt;&lt;/object&gt;&lt;object type=&quot;3&quot; unique_id=&quot;10857&quot;&gt;&lt;property id=&quot;20148&quot; value=&quot;5&quot;/&gt;&lt;property id=&quot;20300&quot; value=&quot;Slide 511&quot;/&gt;&lt;property id=&quot;20307&quot; value=&quot;762&quot;/&gt;&lt;/object&gt;&lt;object type=&quot;3&quot; unique_id=&quot;10858&quot;&gt;&lt;property id=&quot;20148&quot; value=&quot;5&quot;/&gt;&lt;property id=&quot;20300&quot; value=&quot;Slide 512 - &amp;quot;What is needed&amp;quot;&quot;/&gt;&lt;property id=&quot;20307&quot; value=&quot;1098&quot;/&gt;&lt;/object&gt;&lt;object type=&quot;3&quot; unique_id=&quot;10859&quot;&gt;&lt;property id=&quot;20148&quot; value=&quot;5&quot;/&gt;&lt;property id=&quot;20300&quot; value=&quot;Slide 513 - &amp;quot;The question of optimism/pessimism&amp;quot;&quot;/&gt;&lt;property id=&quot;20307&quot; value=&quot;1099&quot;/&gt;&lt;/object&gt;&lt;object type=&quot;3&quot; unique_id=&quot;10860&quot;&gt;&lt;property id=&quot;20148&quot; value=&quot;5&quot;/&gt;&lt;property id=&quot;20300&quot; value=&quot;Slide 514&quot;/&gt;&lt;property id=&quot;20307&quot; value=&quot;736&quot;/&gt;&lt;/object&gt;&lt;object type=&quot;3&quot; unique_id=&quot;10861&quot;&gt;&lt;property id=&quot;20148&quot; value=&quot;5&quot;/&gt;&lt;property id=&quot;20300&quot; value=&quot;Slide 515&quot;/&gt;&lt;property id=&quot;20307&quot; value=&quot;710&quot;/&gt;&lt;/object&gt;&lt;object type=&quot;3&quot; unique_id=&quot;10862&quot;&gt;&lt;property id=&quot;20148&quot; value=&quot;5&quot;/&gt;&lt;property id=&quot;20300&quot; value=&quot;Slide 516&quot;/&gt;&lt;property id=&quot;20307&quot; value=&quot;711&quot;/&gt;&lt;/object&gt;&lt;object type=&quot;3&quot; unique_id=&quot;10863&quot;&gt;&lt;property id=&quot;20148&quot; value=&quot;5&quot;/&gt;&lt;property id=&quot;20300&quot; value=&quot;Slide 517&quot;/&gt;&lt;property id=&quot;20307&quot; value=&quot;718&quot;/&gt;&lt;/object&gt;&lt;object type=&quot;3&quot; unique_id=&quot;10864&quot;&gt;&lt;property id=&quot;20148&quot; value=&quot;5&quot;/&gt;&lt;property id=&quot;20300&quot; value=&quot;Slide 518&quot;/&gt;&lt;property id=&quot;20307&quot; value=&quot;713&quot;/&gt;&lt;/object&gt;&lt;object type=&quot;3&quot; unique_id=&quot;10865&quot;&gt;&lt;property id=&quot;20148&quot; value=&quot;5&quot;/&gt;&lt;property id=&quot;20300&quot; value=&quot;Slide 519&quot;/&gt;&lt;property id=&quot;20307&quot; value=&quot;712&quot;/&gt;&lt;/object&gt;&lt;object type=&quot;3&quot; unique_id=&quot;10866&quot;&gt;&lt;property id=&quot;20148&quot; value=&quot;5&quot;/&gt;&lt;property id=&quot;20300&quot; value=&quot;Slide 520 - &amp;quot;Three weak arguments for gaining legitimacy for humbling masters in the name of HR&amp;quot;&quot;/&gt;&lt;property id=&quot;20307&quot; value=&quot;714&quot;/&gt;&lt;/object&gt;&lt;object type=&quot;3&quot; unique_id=&quot;10867&quot;&gt;&lt;property id=&quot;20148&quot; value=&quot;5&quot;/&gt;&lt;property id=&quot;20300&quot; value=&quot;Slide 521 - &amp;quot;Three strong arguments for humbling masters&amp;quot;&quot;/&gt;&lt;property id=&quot;20307&quot; value=&quot;715&quot;/&gt;&lt;/object&gt;&lt;object type=&quot;3&quot; unique_id=&quot;10868&quot;&gt;&lt;property id=&quot;20148&quot; value=&quot;5&quot;/&gt;&lt;property id=&quot;20300&quot; value=&quot;Slide 522 - &amp;quot;One necessary pre-condition for gaining legitimacy for humbling masters&amp;quot;&quot;/&gt;&lt;property id=&quot;20307&quot; value=&quot;716&quot;/&gt;&lt;/object&gt;&lt;object type=&quot;3&quot; unique_id=&quot;10869&quot;&gt;&lt;property id=&quot;20148&quot; value=&quot;5&quot;/&gt;&lt;property id=&quot;20300&quot; value=&quot;Slide 523 - &amp;quot;The only appropriate procedure for the legitimate humbling of masters&amp;quot;&quot;/&gt;&lt;property id=&quot;20307&quot; value=&quot;717&quot;/&gt;&lt;/object&gt;&lt;object type=&quot;3&quot; unique_id=&quot;10870&quot;&gt;&lt;property id=&quot;20148&quot; value=&quot;5&quot;/&gt;&lt;property id=&quot;20300&quot; value=&quot;Slide 524&quot;/&gt;&lt;property id=&quot;20307&quot; value=&quot;547&quot;/&gt;&lt;/object&gt;&lt;object type=&quot;3&quot; unique_id=&quot;10871&quot;&gt;&lt;property id=&quot;20148&quot; value=&quot;5&quot;/&gt;&lt;property id=&quot;20300&quot; value=&quot;Slide 525&quot;/&gt;&lt;property id=&quot;20307&quot; value=&quot;800&quot;/&gt;&lt;/object&gt;&lt;object type=&quot;3&quot; unique_id=&quot;10872&quot;&gt;&lt;property id=&quot;20148&quot; value=&quot;5&quot;/&gt;&lt;property id=&quot;20300&quot; value=&quot;Slide 526 - &amp;quot;6 million dead in Holocaust: not my problem?&amp;#x0D;&amp;#x0A;12 million dead every year: not my problem? &amp;#x0D;&amp;#x0A;Stand up and not by !&amp;quot;&quot;/&gt;&lt;property id=&quot;20307&quot; value=&quot;795&quot;/&gt;&lt;/object&gt;&lt;object type=&quot;3&quot; unique_id=&quot;10873&quot;&gt;&lt;property id=&quot;20148&quot; value=&quot;5&quot;/&gt;&lt;property id=&quot;20300&quot; value=&quot;Slide 527&quot;/&gt;&lt;property id=&quot;20307&quot; value=&quot;823&quot;/&gt;&lt;/object&gt;&lt;object type=&quot;3&quot; unique_id=&quot;10874&quot;&gt;&lt;property id=&quot;20148&quot; value=&quot;5&quot;/&gt;&lt;property id=&quot;20300&quot; value=&quot;Slide 528&quot;/&gt;&lt;property id=&quot;20307&quot; value=&quot;872&quot;/&gt;&lt;/object&gt;&lt;object type=&quot;3&quot; unique_id=&quot;10875&quot;&gt;&lt;property id=&quot;20148&quot; value=&quot;5&quot;/&gt;&lt;property id=&quot;20300&quot; value=&quot;Slide 529&quot;/&gt;&lt;property id=&quot;20307&quot; value=&quot;864&quot;/&gt;&lt;/object&gt;&lt;object type=&quot;3&quot; unique_id=&quot;10876&quot;&gt;&lt;property id=&quot;20148&quot; value=&quot;5&quot;/&gt;&lt;property id=&quot;20300&quot; value=&quot;Slide 530&quot;/&gt;&lt;property id=&quot;20307&quot; value=&quot;861&quot;/&gt;&lt;/object&gt;&lt;object type=&quot;3&quot; unique_id=&quot;10877&quot;&gt;&lt;property id=&quot;20148&quot; value=&quot;5&quot;/&gt;&lt;property id=&quot;20300&quot; value=&quot;Slide 531&quot;/&gt;&lt;property id=&quot;20307&quot; value=&quot;856&quot;/&gt;&lt;/object&gt;&lt;object type=&quot;3&quot; unique_id=&quot;10878&quot;&gt;&lt;property id=&quot;20148&quot; value=&quot;5&quot;/&gt;&lt;property id=&quot;20300&quot; value=&quot;Slide 532&quot;/&gt;&lt;property id=&quot;20307&quot; value=&quot;855&quot;/&gt;&lt;/object&gt;&lt;object type=&quot;3&quot; unique_id=&quot;10879&quot;&gt;&lt;property id=&quot;20148&quot; value=&quot;5&quot;/&gt;&lt;property id=&quot;20300&quot; value=&quot;Slide 533&quot;/&gt;&lt;property id=&quot;20307&quot; value=&quot;850&quot;/&gt;&lt;/object&gt;&lt;object type=&quot;3&quot; unique_id=&quot;10880&quot;&gt;&lt;property id=&quot;20148&quot; value=&quot;5&quot;/&gt;&lt;property id=&quot;20300&quot; value=&quot;Slide 534&quot;/&gt;&lt;property id=&quot;20307&quot; value=&quot;973&quot;/&gt;&lt;/object&gt;&lt;object type=&quot;3&quot; unique_id=&quot;10881&quot;&gt;&lt;property id=&quot;20148&quot; value=&quot;5&quot;/&gt;&lt;property id=&quot;20300&quot; value=&quot;Slide 535&quot;/&gt;&lt;property id=&quot;20307&quot; value=&quot;1053&quot;/&gt;&lt;/object&gt;&lt;object type=&quot;3&quot; unique_id=&quot;10882&quot;&gt;&lt;property id=&quot;20148&quot; value=&quot;5&quot;/&gt;&lt;property id=&quot;20300&quot; value=&quot;Slide 536 - &amp;quot;Call for a global movement of citizens to build institutions that &amp;#x0D;&amp;#x0A;end practices of&amp;#x0D;&amp;#x0A;humiliation and enable equali&quot;/&gt;&lt;property id=&quot;20307&quot; value=&quot;1078&quot;/&gt;&lt;/object&gt;&lt;object type=&quot;3&quot; unique_id=&quot;10883&quot;&gt;&lt;property id=&quot;20148&quot; value=&quot;5&quot;/&gt;&lt;property id=&quot;20300&quot; value=&quot;Slide 537 - &amp;quot;Call for global institutions that &amp;#x0D;&amp;#x0A;enable global interhuman communication&amp;#x0D;&amp;#x0A;&amp;#x0D;&amp;#x0A;rather than intercultural communicatio&quot;/&gt;&lt;property id=&quot;20307&quot; value=&quot;1059&quot;/&gt;&lt;/object&gt;&lt;object type=&quot;3&quot; unique_id=&quot;10884&quot;&gt;&lt;property id=&quot;20148&quot; value=&quot;5&quot;/&gt;&lt;property id=&quot;20300&quot; value=&quot;Slide 538&quot;/&gt;&lt;property id=&quot;20307&quot; value=&quot;961&quot;/&gt;&lt;/object&gt;&lt;object type=&quot;3&quot; unique_id=&quot;10885&quot;&gt;&lt;property id=&quot;20148&quot; value=&quot;5&quot;/&gt;&lt;property id=&quot;20300&quot; value=&quot;Slide 539&quot;/&gt;&lt;property id=&quot;20307&quot; value=&quot;949&quot;/&gt;&lt;/object&gt;&lt;object type=&quot;3&quot; unique_id=&quot;10886&quot;&gt;&lt;property id=&quot;20148&quot; value=&quot;5&quot;/&gt;&lt;property id=&quot;20300&quot; value=&quot;Slide 540&quot;/&gt;&lt;property id=&quot;20307&quot; value=&quot;953&quot;/&gt;&lt;/object&gt;&lt;object type=&quot;3&quot; unique_id=&quot;10887&quot;&gt;&lt;property id=&quot;20148&quot; value=&quot;5&quot;/&gt;&lt;property id=&quot;20300&quot; value=&quot;Slide 541&quot;/&gt;&lt;property id=&quot;20307&quot; value=&quot;951&quot;/&gt;&lt;/object&gt;&lt;object type=&quot;3&quot; unique_id=&quot;10888&quot;&gt;&lt;property id=&quot;20148&quot; value=&quot;5&quot;/&gt;&lt;property id=&quot;20300&quot; value=&quot;Slide 542&quot;/&gt;&lt;property id=&quot;20307&quot; value=&quot;896&quot;/&gt;&lt;/object&gt;&lt;object type=&quot;3&quot; unique_id=&quot;10893&quot;&gt;&lt;property id=&quot;20148&quot; value=&quot;5&quot;/&gt;&lt;property id=&quot;20300&quot; value=&quot;Slide 553&quot;/&gt;&lt;property id=&quot;20307&quot; value=&quot;948&quot;/&gt;&lt;/object&gt;&lt;object type=&quot;3&quot; unique_id=&quot;10894&quot;&gt;&lt;property id=&quot;20148&quot; value=&quot;5&quot;/&gt;&lt;property id=&quot;20300&quot; value=&quot;Slide 559&quot;/&gt;&lt;property id=&quot;20307&quot; value=&quot;786&quot;/&gt;&lt;/object&gt;&lt;object type=&quot;3&quot; unique_id=&quot;10895&quot;&gt;&lt;property id=&quot;20148&quot; value=&quot;5&quot;/&gt;&lt;property id=&quot;20300&quot; value=&quot;Slide 560&quot;/&gt;&lt;property id=&quot;20307&quot; value=&quot;792&quot;/&gt;&lt;/object&gt;&lt;object type=&quot;3&quot; unique_id=&quot;10896&quot;&gt;&lt;property id=&quot;20148&quot; value=&quot;5&quot;/&gt;&lt;property id=&quot;20300&quot; value=&quot;Slide 561&quot;/&gt;&lt;property id=&quot;20307&quot; value=&quot;802&quot;/&gt;&lt;/object&gt;&lt;object type=&quot;3&quot; unique_id=&quot;10897&quot;&gt;&lt;property id=&quot;20148&quot; value=&quot;5&quot;/&gt;&lt;property id=&quot;20300&quot; value=&quot;Slide 562&quot;/&gt;&lt;property id=&quot;20307&quot; value=&quot;654&quot;/&gt;&lt;/object&gt;&lt;object type=&quot;3&quot; unique_id=&quot;10898&quot;&gt;&lt;property id=&quot;20148&quot; value=&quot;5&quot;/&gt;&lt;property id=&quot;20300&quot; value=&quot;Slide 563 - &amp;quot;&amp;#x0D;&amp;#x0A;New social dilemma situations: The Old Normative Universe clashes with the New Normative Universe&amp;#x0D;&amp;#x0A;&amp;#x0D;&amp;#x0A;Intercultural&quot;/&gt;&lt;property id=&quot;20307&quot; value=&quot;803&quot;/&gt;&lt;/object&gt;&lt;object type=&quot;3&quot; unique_id=&quot;10899&quot;&gt;&lt;property id=&quot;20148&quot; value=&quot;5&quot;/&gt;&lt;property id=&quot;20300&quot; value=&quot;Slide 564&quot;/&gt;&lt;property id=&quot;20307&quot; value=&quot;954&quot;/&gt;&lt;/object&gt;&lt;object type=&quot;3&quot; unique_id=&quot;10900&quot;&gt;&lt;property id=&quot;20148&quot; value=&quot;5&quot;/&gt;&lt;property id=&quot;20300&quot; value=&quot;Slide 566&quot;/&gt;&lt;property id=&quot;20307&quot; value=&quot;943&quot;/&gt;&lt;/object&gt;&lt;object type=&quot;3&quot; unique_id=&quot;10905&quot;&gt;&lt;property id=&quot;20148&quot; value=&quot;5&quot;/&gt;&lt;property id=&quot;20300&quot; value=&quot;Slide 567&quot;/&gt;&lt;property id=&quot;20307&quot; value=&quot;1087&quot;/&gt;&lt;/object&gt;&lt;object type=&quot;3&quot; unique_id=&quot;10906&quot;&gt;&lt;property id=&quot;20148&quot; value=&quot;5&quot;/&gt;&lt;property id=&quot;20300&quot; value=&quot;Slide 571&quot;/&gt;&lt;property id=&quot;20307&quot; value=&quot;1057&quot;/&gt;&lt;/object&gt;&lt;object type=&quot;3&quot; unique_id=&quot;10907&quot;&gt;&lt;property id=&quot;20148&quot; value=&quot;5&quot;/&gt;&lt;property id=&quot;20300&quot; value=&quot;Slide 573&quot;/&gt;&lt;property id=&quot;20307&quot; value=&quot;1092&quot;/&gt;&lt;/object&gt;&lt;object type=&quot;3&quot; unique_id=&quot;10908&quot;&gt;&lt;property id=&quot;20148&quot; value=&quot;5&quot;/&gt;&lt;property id=&quot;20300&quot; value=&quot;Slide 578&quot;/&gt;&lt;property id=&quot;20307&quot; value=&quot;938&quot;/&gt;&lt;/object&gt;&lt;object type=&quot;3&quot; unique_id=&quot;10909&quot;&gt;&lt;property id=&quot;20148&quot; value=&quot;5&quot;/&gt;&lt;property id=&quot;20300&quot; value=&quot;Slide 579&quot;/&gt;&lt;property id=&quot;20307&quot; value=&quot;500&quot;/&gt;&lt;/object&gt;&lt;object type=&quot;3&quot; unique_id=&quot;10910&quot;&gt;&lt;property id=&quot;20148&quot; value=&quot;5&quot;/&gt;&lt;property id=&quot;20300&quot; value=&quot;Slide 580&quot;/&gt;&lt;property id=&quot;20307&quot; value=&quot;939&quot;/&gt;&lt;/object&gt;&lt;object type=&quot;3&quot; unique_id=&quot;10911&quot;&gt;&lt;property id=&quot;20148&quot; value=&quot;5&quot;/&gt;&lt;property id=&quot;20300&quot; value=&quot;Slide 581&quot;/&gt;&lt;property id=&quot;20307&quot; value=&quot;837&quot;/&gt;&lt;/object&gt;&lt;object type=&quot;3&quot; unique_id=&quot;10912&quot;&gt;&lt;property id=&quot;20148&quot; value=&quot;5&quot;/&gt;&lt;property id=&quot;20300&quot; value=&quot;Slide 582&quot;/&gt;&lt;property id=&quot;20307&quot; value=&quot;505&quot;/&gt;&lt;/object&gt;&lt;object type=&quot;3&quot; unique_id=&quot;10913&quot;&gt;&lt;property id=&quot;20148&quot; value=&quot;5&quot;/&gt;&lt;property id=&quot;20300&quot; value=&quot;Slide 583 - &amp;quot;How does the field of Intercultural Communication fit in?&amp;quot;&quot;/&gt;&lt;property id=&quot;20307&quot; value=&quot;816&quot;/&gt;&lt;/object&gt;&lt;object type=&quot;3&quot; unique_id=&quot;10914&quot;&gt;&lt;property id=&quot;20148&quot; value=&quot;5&quot;/&gt;&lt;property id=&quot;20300&quot; value=&quot;Slide 584&quot;/&gt;&lt;property id=&quot;20307&quot; value=&quot;841&quot;/&gt;&lt;/object&gt;&lt;object type=&quot;3&quot; unique_id=&quot;10915&quot;&gt;&lt;property id=&quot;20148&quot; value=&quot;5&quot;/&gt;&lt;property id=&quot;20300&quot; value=&quot;Slide 585&quot;/&gt;&lt;property id=&quot;20307&quot; value=&quot;844&quot;/&gt;&lt;/object&gt;&lt;object type=&quot;3&quot; unique_id=&quot;10916&quot;&gt;&lt;property id=&quot;20148&quot; value=&quot;5&quot;/&gt;&lt;property id=&quot;20300&quot; value=&quot;Slide 586&quot;/&gt;&lt;property id=&quot;20307&quot; value=&quot;956&quot;/&gt;&lt;/object&gt;&lt;object type=&quot;3&quot; unique_id=&quot;18787&quot;&gt;&lt;property id=&quot;20148&quot; value=&quot;5&quot;/&gt;&lt;property id=&quot;20300&quot; value=&quot;Slide 447&quot;/&gt;&lt;property id=&quot;20307&quot; value=&quot;1127&quot;/&gt;&lt;/object&gt;&lt;object type=&quot;3&quot; unique_id=&quot;19701&quot;&gt;&lt;property id=&quot;20148&quot; value=&quot;5&quot;/&gt;&lt;property id=&quot;20300&quot; value=&quot;Slide 569&quot;/&gt;&lt;property id=&quot;20307&quot; value=&quot;1129&quot;/&gt;&lt;/object&gt;&lt;object type=&quot;3&quot; unique_id=&quot;21992&quot;&gt;&lt;property id=&quot;20148&quot; value=&quot;5&quot;/&gt;&lt;property id=&quot;20300&quot; value=&quot;Slide 239&quot;/&gt;&lt;property id=&quot;20307&quot; value=&quot;1131&quot;/&gt;&lt;/object&gt;&lt;object type=&quot;3&quot; unique_id=&quot;25206&quot;&gt;&lt;property id=&quot;20148&quot; value=&quot;5&quot;/&gt;&lt;property id=&quot;20300&quot; value=&quot;Slide 570 - &amp;quot;Call for a global movement of citizens to build institutions that &amp;#x0D;&amp;#x0A;end practices of&amp;#x0D;&amp;#x0A;humiliation and enable equali&quot;/&gt;&lt;property id=&quot;20307&quot; value=&quot;1132&quot;/&gt;&lt;/object&gt;&lt;object type=&quot;3&quot; unique_id=&quot;27507&quot;&gt;&lt;property id=&quot;20148&quot; value=&quot;5&quot;/&gt;&lt;property id=&quot;20300&quot; value=&quot;Slide 572&quot;/&gt;&lt;property id=&quot;20307&quot; value=&quot;1134&quot;/&gt;&lt;/object&gt;&lt;object type=&quot;3&quot; unique_id=&quot;29352&quot;&gt;&lt;property id=&quot;20148&quot; value=&quot;5&quot;/&gt;&lt;property id=&quot;20300&quot; value=&quot;Slide 3&quot;/&gt;&lt;property id=&quot;20307&quot; value=&quot;1135&quot;/&gt;&lt;/object&gt;&lt;object type=&quot;3&quot; unique_id=&quot;33511&quot;&gt;&lt;property id=&quot;20148&quot; value=&quot;5&quot;/&gt;&lt;property id=&quot;20300&quot; value=&quot;Slide 25&quot;/&gt;&lt;property id=&quot;20307&quot; value=&quot;1138&quot;/&gt;&lt;/object&gt;&lt;object type=&quot;3&quot; unique_id=&quot;33513&quot;&gt;&lt;property id=&quot;20148&quot; value=&quot;5&quot;/&gt;&lt;property id=&quot;20300&quot; value=&quot;Slide 63&quot;/&gt;&lt;property id=&quot;20307&quot; value=&quot;1136&quot;/&gt;&lt;/object&gt;&lt;object type=&quot;3&quot; unique_id=&quot;33514&quot;&gt;&lt;property id=&quot;20148&quot; value=&quot;5&quot;/&gt;&lt;property id=&quot;20300&quot; value=&quot;Slide 64&quot;/&gt;&lt;property id=&quot;20307&quot; value=&quot;1137&quot;/&gt;&lt;/object&gt;&lt;object type=&quot;3&quot; unique_id=&quot;33515&quot;&gt;&lt;property id=&quot;20148&quot; value=&quot;5&quot;/&gt;&lt;property id=&quot;20300&quot; value=&quot;Slide 574 - &amp;quot;World Dignity University&amp;quot;&quot;/&gt;&lt;property id=&quot;20307&quot; value=&quot;1140&quot;/&gt;&lt;/object&gt;&lt;object type=&quot;3&quot; unique_id=&quot;34450&quot;&gt;&lt;property id=&quot;20148&quot; value=&quot;5&quot;/&gt;&lt;property id=&quot;20300&quot; value=&quot;Slide 313&quot;/&gt;&lt;property id=&quot;20307&quot; value=&quot;1141&quot;/&gt;&lt;/object&gt;&lt;object type=&quot;3&quot; unique_id=&quot;34451&quot;&gt;&lt;property id=&quot;20148&quot; value=&quot;5&quot;/&gt;&lt;property id=&quot;20300&quot; value=&quot;Slide 575 - &amp;quot;World Dignity University&amp;quot;&quot;/&gt;&lt;property id=&quot;20307&quot; value=&quot;1142&quot;/&gt;&lt;/object&gt;&lt;object type=&quot;3&quot; unique_id=&quot;36328&quot;&gt;&lt;property id=&quot;20148&quot; value=&quot;5&quot;/&gt;&lt;property id=&quot;20300&quot; value=&quot;Slide 221 - &amp;quot;Some important terms&amp;quot;&quot;/&gt;&lt;property id=&quot;20307&quot; value=&quot;1143&quot;/&gt;&lt;/object&gt;&lt;object type=&quot;3&quot; unique_id=&quot;38679&quot;&gt;&lt;property id=&quot;20148&quot; value=&quot;5&quot;/&gt;&lt;property id=&quot;20300&quot; value=&quot;Slide 311&quot;/&gt;&lt;property id=&quot;20307&quot; value=&quot;1144&quot;/&gt;&lt;/object&gt;&lt;object type=&quot;3&quot; unique_id=&quot;39151&quot;&gt;&lt;property id=&quot;20148&quot; value=&quot;5&quot;/&gt;&lt;property id=&quot;20300&quot; value=&quot;Slide 47&quot;/&gt;&lt;property id=&quot;20307&quot; value=&quot;1145&quot;/&gt;&lt;/object&gt;&lt;object type=&quot;3&quot; unique_id=&quot;42456&quot;&gt;&lt;property id=&quot;20148&quot; value=&quot;5&quot;/&gt;&lt;property id=&quot;20300&quot; value=&quot;Slide 175&quot;/&gt;&lt;property id=&quot;20307&quot; value=&quot;1146&quot;/&gt;&lt;/object&gt;&lt;object type=&quot;3&quot; unique_id=&quot;45295&quot;&gt;&lt;property id=&quot;20148&quot; value=&quot;5&quot;/&gt;&lt;property id=&quot;20300&quot; value=&quot;Slide 286&quot;/&gt;&lt;property id=&quot;20307&quot; value=&quot;1147&quot;/&gt;&lt;/object&gt;&lt;object type=&quot;3&quot; unique_id=&quot;46245&quot;&gt;&lt;property id=&quot;20148&quot; value=&quot;5&quot;/&gt;&lt;property id=&quot;20300&quot; value=&quot;Slide 136&quot;/&gt;&lt;property id=&quot;20307&quot; value=&quot;1149&quot;/&gt;&lt;/object&gt;&lt;object type=&quot;3&quot; unique_id=&quot;49096&quot;&gt;&lt;property id=&quot;20148&quot; value=&quot;5&quot;/&gt;&lt;property id=&quot;20300&quot; value=&quot;Slide 135&quot;/&gt;&lt;property id=&quot;20307&quot; value=&quot;1150&quot;/&gt;&lt;/object&gt;&lt;object type=&quot;3&quot; unique_id=&quot;51001&quot;&gt;&lt;property id=&quot;20148&quot; value=&quot;5&quot;/&gt;&lt;property id=&quot;20300&quot; value=&quot;Slide 568&quot;/&gt;&lt;property id=&quot;20307&quot; value=&quot;1151&quot;/&gt;&lt;/object&gt;&lt;object type=&quot;3&quot; unique_id=&quot;52435&quot;&gt;&lt;property id=&quot;20148&quot; value=&quot;5&quot;/&gt;&lt;property id=&quot;20300&quot; value=&quot;Slide 310&quot;/&gt;&lt;property id=&quot;20307&quot; value=&quot;1153&quot;/&gt;&lt;/object&gt;&lt;object type=&quot;3&quot; unique_id=&quot;53876&quot;&gt;&lt;property id=&quot;20148&quot; value=&quot;5&quot;/&gt;&lt;property id=&quot;20300&quot; value=&quot;Slide 234&quot;/&gt;&lt;property id=&quot;20307&quot; value=&quot;1156&quot;/&gt;&lt;/object&gt;&lt;object type=&quot;3&quot; unique_id=&quot;53877&quot;&gt;&lt;property id=&quot;20148&quot; value=&quot;5&quot;/&gt;&lt;property id=&quot;20300&quot; value=&quot;Slide 235&quot;/&gt;&lt;property id=&quot;20307&quot; value=&quot;1155&quot;/&gt;&lt;/object&gt;&lt;object type=&quot;3&quot; unique_id=&quot;55802&quot;&gt;&lt;property id=&quot;20148&quot; value=&quot;5&quot;/&gt;&lt;property id=&quot;20300&quot; value=&quot;Slide 238&quot;/&gt;&lt;property id=&quot;20307&quot; value=&quot;1157&quot;/&gt;&lt;/object&gt;&lt;object type=&quot;3&quot; unique_id=&quot;57727&quot;&gt;&lt;property id=&quot;20148&quot; value=&quot;5&quot;/&gt;&lt;property id=&quot;20300&quot; value=&quot;Slide 178&quot;/&gt;&lt;property id=&quot;20307&quot; value=&quot;1158&quot;/&gt;&lt;/object&gt;&lt;object type=&quot;3&quot; unique_id=&quot;57728&quot;&gt;&lt;property id=&quot;20148&quot; value=&quot;5&quot;/&gt;&lt;property id=&quot;20300&quot; value=&quot;Slide 188&quot;/&gt;&lt;property id=&quot;20307&quot; value=&quot;1160&quot;/&gt;&lt;/object&gt;&lt;object type=&quot;3&quot; unique_id=&quot;57729&quot;&gt;&lt;property id=&quot;20148&quot; value=&quot;5&quot;/&gt;&lt;property id=&quot;20300&quot; value=&quot;Slide 189&quot;/&gt;&lt;property id=&quot;20307&quot; value=&quot;1161&quot;/&gt;&lt;/object&gt;&lt;object type=&quot;3&quot; unique_id=&quot;65924&quot;&gt;&lt;property id=&quot;20148&quot; value=&quot;5&quot;/&gt;&lt;property id=&quot;20300&quot; value=&quot;Slide 200 - &amp;quot;Large-scale psycho-geo-historical lens&amp;#x0D;&amp;#x0A;&amp;#x0D;&amp;#x0A;to move away from shock, helplessness and indignation&amp;#x0D;&amp;#x0A;&amp;#x0D;&amp;#x0A;toward constructiv&quot;/&gt;&lt;property id=&quot;20307&quot; value=&quot;1163&quot;/&gt;&lt;/object&gt;&lt;object type=&quot;3&quot; unique_id=&quot;65925&quot;&gt;&lt;property id=&quot;20148&quot; value=&quot;5&quot;/&gt;&lt;property id=&quot;20300&quot; value=&quot;Slide 214&quot;/&gt;&lt;property id=&quot;20307&quot; value=&quot;1162&quot;/&gt;&lt;/object&gt;&lt;object type=&quot;3&quot; unique_id=&quot;67858&quot;&gt;&lt;property id=&quot;20148&quot; value=&quot;5&quot;/&gt;&lt;property id=&quot;20300&quot; value=&quot;Slide 182&quot;/&gt;&lt;property id=&quot;20307&quot; value=&quot;1164&quot;/&gt;&lt;/object&gt;&lt;object type=&quot;3&quot; unique_id=&quot;68343&quot;&gt;&lt;property id=&quot;20148&quot; value=&quot;5&quot;/&gt;&lt;property id=&quot;20300&quot; value=&quot;Slide 369&quot;/&gt;&lt;property id=&quot;20307&quot; value=&quot;1165&quot;/&gt;&lt;/object&gt;&lt;object type=&quot;3&quot; unique_id=&quot;75039&quot;&gt;&lt;property id=&quot;20148&quot; value=&quot;5&quot;/&gt;&lt;property id=&quot;20300&quot; value=&quot;Slide 57&quot;/&gt;&lt;property id=&quot;20307&quot; value=&quot;1166&quot;/&gt;&lt;/object&gt;&lt;object type=&quot;3&quot; unique_id=&quot;75040&quot;&gt;&lt;property id=&quot;20148&quot; value=&quot;5&quot;/&gt;&lt;property id=&quot;20300&quot; value=&quot;Slide 273&quot;/&gt;&lt;property id=&quot;20307&quot; value=&quot;1168&quot;/&gt;&lt;/object&gt;&lt;object type=&quot;3&quot; unique_id=&quot;75041&quot;&gt;&lt;property id=&quot;20148&quot; value=&quot;5&quot;/&gt;&lt;property id=&quot;20300&quot; value=&quot;Slide 335&quot;/&gt;&lt;property id=&quot;20307&quot; value=&quot;1169&quot;/&gt;&lt;/object&gt;&lt;object type=&quot;3&quot; unique_id=&quot;75864&quot;&gt;&lt;property id=&quot;20148&quot; value=&quot;5&quot;/&gt;&lt;property id=&quot;20300&quot; value=&quot;Slide 258 - &amp;quot;We are blind to our blindness&amp;#x0D;&amp;#x0A;Horizon (Husserl)&amp;#x0D;&amp;#x0A;&amp;quot;&quot;/&gt;&lt;property id=&quot;20307&quot; value=&quot;1170&quot;/&gt;&lt;/object&gt;&lt;object type=&quot;3&quot; unique_id=&quot;77536&quot;&gt;&lt;property id=&quot;20148&quot; value=&quot;5&quot;/&gt;&lt;property id=&quot;20300&quot; value=&quot;Slide 352&quot;/&gt;&lt;property id=&quot;20307&quot; value=&quot;1173&quot;/&gt;&lt;/object&gt;&lt;object type=&quot;3&quot; unique_id=&quot;77537&quot;&gt;&lt;property id=&quot;20148&quot; value=&quot;5&quot;/&gt;&lt;property id=&quot;20300&quot; value=&quot;Slide 355&quot;/&gt;&lt;property id=&quot;20307&quot; value=&quot;1171&quot;/&gt;&lt;/object&gt;&lt;object type=&quot;3&quot; unique_id=&quot;77538&quot;&gt;&lt;property id=&quot;20148&quot; value=&quot;5&quot;/&gt;&lt;property id=&quot;20300&quot; value=&quot;Slide 356&quot;/&gt;&lt;property id=&quot;20307&quot; value=&quot;1172&quot;/&gt;&lt;/object&gt;&lt;object type=&quot;3&quot; unique_id=&quot;79499&quot;&gt;&lt;property id=&quot;20148&quot; value=&quot;5&quot;/&gt;&lt;property id=&quot;20300&quot; value=&quot;Slide 340&quot;/&gt;&lt;property id=&quot;20307&quot; value=&quot;1174&quot;/&gt;&lt;/object&gt;&lt;object type=&quot;3&quot; unique_id=&quot;86865&quot;&gt;&lt;property id=&quot;20148&quot; value=&quot;5&quot;/&gt;&lt;property id=&quot;20300&quot; value=&quot;Slide 39 - &amp;quot;Never doubt that a small group of thoughtful, committed citizens can change the world. Indeed, it is the only thin&quot;/&gt;&lt;property id=&quot;20307&quot; value=&quot;1183&quot;/&gt;&lt;/object&gt;&lt;object type=&quot;3&quot; unique_id=&quot;86866&quot;&gt;&lt;property id=&quot;20148&quot; value=&quot;5&quot;/&gt;&lt;property id=&quot;20300&quot; value=&quot;Slide 215 - &amp;quot;10 000 years ago&amp;quot;&quot;/&gt;&lt;property id=&quot;20307&quot; value=&quot;1177&quot;/&gt;&lt;/object&gt;&lt;object type=&quot;3&quot; unique_id=&quot;86867&quot;&gt;&lt;property id=&quot;20148&quot; value=&quot;5&quot;/&gt;&lt;property id=&quot;20300&quot; value=&quot;Slide 257&quot;/&gt;&lt;property id=&quot;20307&quot; value=&quot;1184&quot;/&gt;&lt;/object&gt;&lt;object type=&quot;3&quot; unique_id=&quot;86868&quot;&gt;&lt;property id=&quot;20148&quot; value=&quot;5&quot;/&gt;&lt;property id=&quot;20300&quot; value=&quot;Slide 342&quot;/&gt;&lt;property id=&quot;20307&quot; value=&quot;1181&quot;/&gt;&lt;/object&gt;&lt;object type=&quot;3&quot; unique_id=&quot;86869&quot;&gt;&lt;property id=&quot;20148&quot; value=&quot;5&quot;/&gt;&lt;property id=&quot;20300&quot; value=&quot;Slide 344&quot;/&gt;&lt;property id=&quot;20307&quot; value=&quot;1182&quot;/&gt;&lt;/object&gt;&lt;object type=&quot;3&quot; unique_id=&quot;86870&quot;&gt;&lt;property id=&quot;20148&quot; value=&quot;5&quot;/&gt;&lt;property id=&quot;20300&quot; value=&quot;Slide 345 - &amp;quot;Never doubt that a small group of thoughtful, committed citizens can change the world. Indeed, it is the only thi&quot;/&gt;&lt;property id=&quot;20307&quot; value=&quot;1180&quot;/&gt;&lt;/object&gt;&lt;object type=&quot;3&quot; unique_id=&quot;86871&quot;&gt;&lt;property id=&quot;20148&quot; value=&quot;5&quot;/&gt;&lt;property id=&quot;20300&quot; value=&quot;Slide 326&quot;/&gt;&lt;property id=&quot;20307&quot; value=&quot;1179&quot;/&gt;&lt;/object&gt;&lt;object type=&quot;3&quot; unique_id=&quot;86872&quot;&gt;&lt;property id=&quot;20148&quot; value=&quot;5&quot;/&gt;&lt;property id=&quot;20300&quot; value=&quot;Slide 348&quot;/&gt;&lt;property id=&quot;20307&quot; value=&quot;1176&quot;/&gt;&lt;/object&gt;&lt;object type=&quot;3&quot; unique_id=&quot;90348&quot;&gt;&lt;property id=&quot;20148&quot; value=&quot;5&quot;/&gt;&lt;property id=&quot;20300&quot; value=&quot;Slide 242&quot;/&gt;&lt;property id=&quot;20307&quot; value=&quot;1187&quot;/&gt;&lt;/object&gt;&lt;object type=&quot;3&quot; unique_id=&quot;90349&quot;&gt;&lt;property id=&quot;20148&quot; value=&quot;5&quot;/&gt;&lt;property id=&quot;20300&quot; value=&quot;Slide 245&quot;/&gt;&lt;property id=&quot;20307&quot; value=&quot;1185&quot;/&gt;&lt;/object&gt;&lt;object type=&quot;3&quot; unique_id=&quot;92840&quot;&gt;&lt;property id=&quot;20148&quot; value=&quot;5&quot;/&gt;&lt;property id=&quot;20300&quot; value=&quot;Slide 44&quot;/&gt;&lt;property id=&quot;20307&quot; value=&quot;1188&quot;/&gt;&lt;/object&gt;&lt;object type=&quot;3&quot; unique_id=&quot;94837&quot;&gt;&lt;property id=&quot;20148&quot; value=&quot;5&quot;/&gt;&lt;property id=&quot;20300&quot; value=&quot;Slide 290&quot;/&gt;&lt;property id=&quot;20307&quot; value=&quot;1189&quot;/&gt;&lt;/object&gt;&lt;object type=&quot;3&quot; unique_id=&quot;95838&quot;&gt;&lt;property id=&quot;20148&quot; value=&quot;5&quot;/&gt;&lt;property id=&quot;20300&quot; value=&quot;Slide 40 - &amp;quot;Who?&amp;#x0D;&amp;#x0A;Crisis &amp;gt; creative solutions &amp;gt; diversity &amp;gt; periphery!&amp;#x0D;&amp;#x0A;&amp;quot;&quot;/&gt;&lt;property id=&quot;20307&quot; value=&quot;1190&quot;/&gt;&lt;/object&gt;&lt;object type=&quot;3&quot; unique_id=&quot;95839&quot;&gt;&lt;property id=&quot;20148&quot; value=&quot;5&quot;/&gt;&lt;property id=&quot;20300&quot; value=&quot;Slide 42&quot;/&gt;&lt;property id=&quot;20307&quot; value=&quot;1191&quot;/&gt;&lt;/object&gt;&lt;object type=&quot;3&quot; unique_id=&quot;97347&quot;&gt;&lt;property id=&quot;20148&quot; value=&quot;5&quot;/&gt;&lt;property id=&quot;20300&quot; value=&quot;Slide 339&quot;/&gt;&lt;property id=&quot;20307&quot; value=&quot;1193&quot;/&gt;&lt;/object&gt;&lt;object type=&quot;3&quot; unique_id=&quot;97348&quot;&gt;&lt;property id=&quot;20148&quot; value=&quot;5&quot;/&gt;&lt;property id=&quot;20300&quot; value=&quot;Slide 346 - &amp;quot;&amp;#x0D;&amp;#x0A;What?&amp;#x0D;&amp;#x0A;Governance! We must make society governable! &amp;#x0D;&amp;#x0A;We need a different logic of living together, &amp;#x0D;&amp;#x0A;so we depend &quot;/&gt;&lt;property id=&quot;20307&quot; value=&quot;1194&quot;/&gt;&lt;/object&gt;&lt;object type=&quot;3&quot; unique_id=&quot;97854&quot;&gt;&lt;property id=&quot;20148&quot; value=&quot;5&quot;/&gt;&lt;property id=&quot;20300&quot; value=&quot;Slide 243&quot;/&gt;&lt;property id=&quot;20307&quot; value=&quot;1195&quot;/&gt;&lt;/object&gt;&lt;object type=&quot;3&quot; unique_id=&quot;101903&quot;&gt;&lt;property id=&quot;20148&quot; value=&quot;5&quot;/&gt;&lt;property id=&quot;20300&quot; value=&quot;Slide 38&quot;/&gt;&lt;property id=&quot;20307&quot; value=&quot;1196&quot;/&gt;&lt;/object&gt;&lt;object type=&quot;3&quot; unique_id=&quot;101904&quot;&gt;&lt;property id=&quot;20148&quot; value=&quot;5&quot;/&gt;&lt;property id=&quot;20300&quot; value=&quot;Slide 41 - &amp;quot;Creativity and innovation&amp;quot;&quot;/&gt;&lt;property id=&quot;20307&quot; value=&quot;1197&quot;/&gt;&lt;/object&gt;&lt;object type=&quot;3&quot; unique_id=&quot;101905&quot;&gt;&lt;property id=&quot;20148&quot; value=&quot;5&quot;/&gt;&lt;property id=&quot;20300&quot; value=&quot;Slide 45&quot;/&gt;&lt;property id=&quot;20307&quot; value=&quot;1198&quot;/&gt;&lt;/object&gt;&lt;object type=&quot;3&quot; unique_id=&quot;101906&quot;&gt;&lt;property id=&quot;20148&quot; value=&quot;5&quot;/&gt;&lt;property id=&quot;20300&quot; value=&quot;Slide 60&quot;/&gt;&lt;property id=&quot;20307&quot; value=&quot;1199&quot;/&gt;&lt;/object&gt;&lt;object type=&quot;3&quot; unique_id=&quot;101907&quot;&gt;&lt;property id=&quot;20148&quot; value=&quot;5&quot;/&gt;&lt;property id=&quot;20300&quot; value=&quot;Slide 260&quot;/&gt;&lt;property id=&quot;20307&quot; value=&quot;1201&quot;/&gt;&lt;/object&gt;&lt;object type=&quot;3&quot; unique_id=&quot;101908&quot;&gt;&lt;property id=&quot;20148&quot; value=&quot;5&quot;/&gt;&lt;property id=&quot;20300&quot; value=&quot;Slide 270&quot;/&gt;&lt;property id=&quot;20307&quot; value=&quot;1200&quot;/&gt;&lt;/object&gt;&lt;object type=&quot;3&quot; unique_id=&quot;101909&quot;&gt;&lt;property id=&quot;20148&quot; value=&quot;5&quot;/&gt;&lt;property id=&quot;20300&quot; value=&quot;Slide 259 - &amp;quot;We are blind to our blindness&amp;quot;&quot;/&gt;&lt;property id=&quot;20307&quot; value=&quot;1202&quot;/&gt;&lt;/object&gt;&lt;object type=&quot;3&quot; unique_id=&quot;103452&quot;&gt;&lt;property id=&quot;20148&quot; value=&quot;5&quot;/&gt;&lt;property id=&quot;20300&quot; value=&quot;Slide 343&quot;/&gt;&lt;property id=&quot;20307&quot; value=&quot;1204&quot;/&gt;&lt;/object&gt;&lt;object type=&quot;3&quot; unique_id=&quot;103453&quot;&gt;&lt;property id=&quot;20148&quot; value=&quot;5&quot;/&gt;&lt;property id=&quot;20300&quot; value=&quot;Slide 347 - &amp;quot;How?&amp;#x0D;&amp;#x0A;&amp;#x0D;&amp;#x0A;“Growth points” for new governance frameworks:&amp;#x0D;&amp;#x0A;&amp;#x0D;&amp;#x0A;unequal rights &amp;amp; dignity &amp;gt; equal rights &amp;amp; dignity &amp;quot;&quot;/&gt;&lt;property id=&quot;20307&quot; value=&quot;1205&quot;/&gt;&lt;/object&gt;&lt;object type=&quot;3&quot; unique_id=&quot;104486&quot;&gt;&lt;property id=&quot;20148&quot; value=&quot;5&quot;/&gt;&lt;property id=&quot;20300&quot; value=&quot;Slide 27&quot;/&gt;&lt;property id=&quot;20307&quot; value=&quot;1206&quot;/&gt;&lt;/object&gt;&lt;object type=&quot;3&quot; unique_id=&quot;104487&quot;&gt;&lt;property id=&quot;20148&quot; value=&quot;5&quot;/&gt;&lt;property id=&quot;20300&quot; value=&quot;Slide 341&quot;/&gt;&lt;property id=&quot;20307&quot; value=&quot;1207&quot;/&gt;&lt;/object&gt;&lt;object type=&quot;3&quot; unique_id=&quot;106560&quot;&gt;&lt;property id=&quot;20148&quot; value=&quot;5&quot;/&gt;&lt;property id=&quot;20300&quot; value=&quot;Slide 364&quot;/&gt;&lt;property id=&quot;20307&quot; value=&quot;1208&quot;/&gt;&lt;/object&gt;&lt;object type=&quot;3&quot; unique_id=&quot;108637&quot;&gt;&lt;property id=&quot;20148&quot; value=&quot;5&quot;/&gt;&lt;property id=&quot;20300&quot; value=&quot;Slide 287&quot;/&gt;&lt;property id=&quot;20307&quot; value=&quot;1209&quot;/&gt;&lt;/object&gt;&lt;object type=&quot;3&quot; unique_id=&quot;108638&quot;&gt;&lt;property id=&quot;20148&quot; value=&quot;5&quot;/&gt;&lt;property id=&quot;20300&quot; value=&quot;Slide 288 - &amp;quot;With a family like this who needs enemies?&amp;quot;&quot;/&gt;&lt;property id=&quot;20307&quot; value=&quot;1212&quot;/&gt;&lt;/object&gt;&lt;object type=&quot;3&quot; unique_id=&quot;108639&quot;&gt;&lt;property id=&quot;20148&quot; value=&quot;5&quot;/&gt;&lt;property id=&quot;20300&quot; value=&quot;Slide 289&quot;/&gt;&lt;property id=&quot;20307&quot; value=&quot;1210&quot;/&gt;&lt;/object&gt;&lt;object type=&quot;3&quot; unique_id=&quot;112294&quot;&gt;&lt;property id=&quot;20148&quot; value=&quot;5&quot;/&gt;&lt;property id=&quot;20300&quot; value=&quot;Slide 181&quot;/&gt;&lt;property id=&quot;20307&quot; value=&quot;1213&quot;/&gt;&lt;/object&gt;&lt;object type=&quot;3&quot; unique_id=&quot;112295&quot;&gt;&lt;property id=&quot;20148&quot; value=&quot;5&quot;/&gt;&lt;property id=&quot;20300&quot; value=&quot;Slide 187&quot;/&gt;&lt;property id=&quot;20307&quot; value=&quot;1214&quot;/&gt;&lt;/object&gt;&lt;object type=&quot;3&quot; unique_id=&quot;112296&quot;&gt;&lt;property id=&quot;20148&quot; value=&quot;5&quot;/&gt;&lt;property id=&quot;20300&quot; value=&quot;Slide 207&quot;/&gt;&lt;property id=&quot;20307&quot; value=&quot;1215&quot;/&gt;&lt;/object&gt;&lt;object type=&quot;3&quot; unique_id=&quot;112297&quot;&gt;&lt;property id=&quot;20148&quot; value=&quot;5&quot;/&gt;&lt;property id=&quot;20300&quot; value=&quot;Slide 255&quot;/&gt;&lt;property id=&quot;20307&quot; value=&quot;1216&quot;/&gt;&lt;/object&gt;&lt;object type=&quot;3&quot; unique_id=&quot;112298&quot;&gt;&lt;property id=&quot;20148&quot; value=&quot;5&quot;/&gt;&lt;property id=&quot;20300&quot; value=&quot;Slide 256&quot;/&gt;&lt;property id=&quot;20307&quot; value=&quot;1218&quot;/&gt;&lt;/object&gt;&lt;object type=&quot;3&quot; unique_id=&quot;112299&quot;&gt;&lt;property id=&quot;20148&quot; value=&quot;5&quot;/&gt;&lt;property id=&quot;20300&quot; value=&quot;Slide 334&quot;/&gt;&lt;property id=&quot;20307&quot; value=&quot;1219&quot;/&gt;&lt;/object&gt;&lt;object type=&quot;3&quot; unique_id=&quot;112300&quot;&gt;&lt;property id=&quot;20148&quot; value=&quot;5&quot;/&gt;&lt;property id=&quot;20300&quot; value=&quot;Slide 498 - &amp;quot;What is needed&amp;quot;&quot;/&gt;&lt;property id=&quot;20307&quot; value=&quot;1217&quot;/&gt;&lt;/object&gt;&lt;object type=&quot;3&quot; unique_id=&quot;112830&quot;&gt;&lt;property id=&quot;20148&quot; value=&quot;5&quot;/&gt;&lt;property id=&quot;20300&quot; value=&quot;Slide 312&quot;/&gt;&lt;property id=&quot;20307&quot; value=&quot;1220&quot;/&gt;&lt;/object&gt;&lt;object type=&quot;3&quot; unique_id=&quot;113361&quot;&gt;&lt;property id=&quot;20148&quot; value=&quot;5&quot;/&gt;&lt;property id=&quot;20300&quot; value=&quot;Slide 319&quot;/&gt;&lt;property id=&quot;20307&quot; value=&quot;1221&quot;/&gt;&lt;/object&gt;&lt;object type=&quot;3&quot; unique_id=&quot;116017&quot;&gt;&lt;property id=&quot;20148&quot; value=&quot;5&quot;/&gt;&lt;property id=&quot;20300&quot; value=&quot;Slide 316&quot;/&gt;&lt;property id=&quot;20307&quot; value=&quot;1224&quot;/&gt;&lt;/object&gt;&lt;object type=&quot;3&quot; unique_id=&quot;116018&quot;&gt;&lt;property id=&quot;20148&quot; value=&quot;5&quot;/&gt;&lt;property id=&quot;20300&quot; value=&quot;Slide 317&quot;/&gt;&lt;property id=&quot;20307&quot; value=&quot;1223&quot;/&gt;&lt;/object&gt;&lt;object type=&quot;3&quot; unique_id=&quot;116019&quot;&gt;&lt;property id=&quot;20148&quot; value=&quot;5&quot;/&gt;&lt;property id=&quot;20300&quot; value=&quot;Slide 318&quot;/&gt;&lt;property id=&quot;20307&quot; value=&quot;1225&quot;/&gt;&lt;/object&gt;&lt;object type=&quot;3&quot; unique_id=&quot;116553&quot;&gt;&lt;property id=&quot;20148&quot; value=&quot;5&quot;/&gt;&lt;property id=&quot;20300&quot; value=&quot;Slide 320&quot;/&gt;&lt;property id=&quot;20307&quot; value=&quot;1226&quot;/&gt;&lt;/object&gt;&lt;object type=&quot;3&quot; unique_id=&quot;118690&quot;&gt;&lt;property id=&quot;20148&quot; value=&quot;5&quot;/&gt;&lt;property id=&quot;20300&quot; value=&quot;Slide 321&quot;/&gt;&lt;property id=&quot;20307&quot; value=&quot;1227&quot;/&gt;&lt;/object&gt;&lt;object type=&quot;3&quot; unique_id=&quot;120296&quot;&gt;&lt;property id=&quot;20148&quot; value=&quot;5&quot;/&gt;&lt;property id=&quot;20300&quot; value=&quot;Slide 204&quot;/&gt;&lt;property id=&quot;20307&quot; value=&quot;1228&quot;/&gt;&lt;/object&gt;&lt;object type=&quot;3&quot; unique_id=&quot;124053&quot;&gt;&lt;property id=&quot;20148&quot; value=&quot;5&quot;/&gt;&lt;property id=&quot;20300&quot; value=&quot;Slide 1 - &amp;quot;Education, Dignity, and Crosscultural Communication &amp;#x0D;&amp;#x0A;.&amp;#x0D;&amp;#x0A;ABA-Associação Brasil América in Recife, Brazil, 15th June 2&quot;/&gt;&lt;property id=&quot;20307&quot; value=&quot;1232&quot;/&gt;&lt;/object&gt;&lt;object type=&quot;3&quot; unique_id=&quot;125136&quot;&gt;&lt;property id=&quot;20148&quot; value=&quot;5&quot;/&gt;&lt;property id=&quot;20300&quot; value=&quot;Slide 201&quot;/&gt;&lt;property id=&quot;20307&quot; value=&quot;1234&quot;/&gt;&lt;/object&gt;&lt;object type=&quot;3&quot; unique_id=&quot;125137&quot;&gt;&lt;property id=&quot;20148&quot; value=&quot;5&quot;/&gt;&lt;property id=&quot;20300&quot; value=&quot;Slide 244&quot;/&gt;&lt;property id=&quot;20307&quot; value=&quot;1235&quot;/&gt;&lt;/object&gt;&lt;object type=&quot;3&quot; unique_id=&quot;127310&quot;&gt;&lt;property id=&quot;20148&quot; value=&quot;5&quot;/&gt;&lt;property id=&quot;20300&quot; value=&quot;Slide 16&quot;/&gt;&lt;property id=&quot;20307&quot; value=&quot;1236&quot;/&gt;&lt;/object&gt;&lt;object type=&quot;3&quot; unique_id=&quot;129488&quot;&gt;&lt;property id=&quot;20148&quot; value=&quot;5&quot;/&gt;&lt;property id=&quot;20300&quot; value=&quot;Slide 236 - &amp;quot;Norberto Bobbio, filósofo do direito buscou reiteradas vezes afirmar que os direitos humanos já não precisam mais&quot;/&gt;&lt;property id=&quot;20307&quot; value=&quot;1240&quot;/&gt;&lt;/object&gt;&lt;object type=&quot;3&quot; unique_id=&quot;129489&quot;&gt;&lt;property id=&quot;20148&quot; value=&quot;5&quot;/&gt;&lt;property id=&quot;20300&quot; value=&quot;Slide 232 - &amp;quot;From rights to dignity&amp;quot;&quot;/&gt;&lt;property id=&quot;20307&quot; value=&quot;1239&quot;/&gt;&lt;/object&gt;&lt;object type=&quot;3&quot; unique_id=&quot;129490&quot;&gt;&lt;property id=&quot;20148&quot; value=&quot;5&quot;/&gt;&lt;property id=&quot;20300&quot; value=&quot;Slide 237&quot;/&gt;&lt;property id=&quot;20307&quot; value=&quot;1238&quot;/&gt;&lt;/object&gt;&lt;object type=&quot;3&quot; unique_id=&quot;130587&quot;&gt;&lt;property id=&quot;20148&quot; value=&quot;5&quot;/&gt;&lt;property id=&quot;20300&quot; value=&quot;Slide 322&quot;/&gt;&lt;property id=&quot;20307&quot; value=&quot;1241&quot;/&gt;&lt;/object&gt;&lt;object type=&quot;3&quot; unique_id=&quot;132962&quot;&gt;&lt;property id=&quot;20148&quot; value=&quot;5&quot;/&gt;&lt;property id=&quot;20300&quot; value=&quot;Slide 108&quot;/&gt;&lt;property id=&quot;20307&quot; value=&quot;1243&quot;/&gt;&lt;/object&gt;&lt;object type=&quot;3&quot; unique_id=&quot;133514&quot;&gt;&lt;property id=&quot;20148&quot; value=&quot;5&quot;/&gt;&lt;property id=&quot;20300&quot; value=&quot;Slide 331&quot;/&gt;&lt;property id=&quot;20307&quot; value=&quot;1244&quot;/&gt;&lt;/object&gt;&lt;object type=&quot;3&quot; unique_id=&quot;135171&quot;&gt;&lt;property id=&quot;20148&quot; value=&quot;5&quot;/&gt;&lt;property id=&quot;20300&quot; value=&quot;Slide 36&quot;/&gt;&lt;property id=&quot;20307&quot; value=&quot;1245&quot;/&gt;&lt;/object&gt;&lt;object type=&quot;3&quot; unique_id=&quot;135172&quot;&gt;&lt;property id=&quot;20148&quot; value=&quot;5&quot;/&gt;&lt;property id=&quot;20300&quot; value=&quot;Slide 360&quot;/&gt;&lt;property id=&quot;20307&quot; value=&quot;1246&quot;/&gt;&lt;/object&gt;&lt;object type=&quot;3&quot; unique_id=&quot;147273&quot;&gt;&lt;property id=&quot;20148&quot; value=&quot;5&quot;/&gt;&lt;property id=&quot;20300&quot; value=&quot;Slide 179&quot;/&gt;&lt;property id=&quot;20307&quot; value=&quot;1247&quot;/&gt;&lt;/object&gt;&lt;object type=&quot;3&quot; unique_id=&quot;147274&quot;&gt;&lt;property id=&quot;20148&quot; value=&quot;5&quot;/&gt;&lt;property id=&quot;20300&quot; value=&quot;Slide 180&quot;/&gt;&lt;property id=&quot;20307&quot; value=&quot;1248&quot;/&gt;&lt;/object&gt;&lt;object type=&quot;3&quot; unique_id=&quot;147275&quot;&gt;&lt;property id=&quot;20148&quot; value=&quot;5&quot;/&gt;&lt;property id=&quot;20300&quot; value=&quot;Slide 218 - &amp;quot;1948&amp;#x0D;&amp;#x0A;All human beings are born free and equal in dignity and rights&amp;quot;&quot;/&gt;&lt;property id=&quot;20307&quot; value=&quot;1263&quot;/&gt;&lt;/object&gt;&lt;object type=&quot;3&quot; unique_id=&quot;147276&quot;&gt;&lt;property id=&quot;20148&quot; value=&quot;5&quot;/&gt;&lt;property id=&quot;20300&quot; value=&quot;Slide 308&quot;/&gt;&lt;property id=&quot;20307&quot; value=&quot;1264&quot;/&gt;&lt;/object&gt;&lt;object type=&quot;3&quot; unique_id=&quot;147277&quot;&gt;&lt;property id=&quot;20148&quot; value=&quot;5&quot;/&gt;&lt;property id=&quot;20300&quot; value=&quot;Slide 314 - &amp;quot;From rights to dignity&amp;quot;&quot;/&gt;&lt;property id=&quot;20307&quot; value=&quot;1265&quot;/&gt;&lt;/object&gt;&lt;object type=&quot;3&quot; unique_id=&quot;147278&quot;&gt;&lt;property id=&quot;20148&quot; value=&quot;5&quot;/&gt;&lt;property id=&quot;20300&quot; value=&quot;Slide 543 - &amp;quot;“Human Dignity and Humiliation Studies”&amp;#x0D;&amp;#x0A;(www.humiliationstudies.org)&amp;#x0D;&amp;#x0A;&amp;#x0D;&amp;#x0A; Global fellowship of like-minded academics&quot;/&gt;&lt;property id=&quot;20307&quot; value=&quot;1251&quot;/&gt;&lt;/object&gt;&lt;object type=&quot;3&quot; unique_id=&quot;147279&quot;&gt;&lt;property id=&quot;20148&quot; value=&quot;5&quot;/&gt;&lt;property id=&quot;20300&quot; value=&quot;Slide 544&quot;/&gt;&lt;property id=&quot;20307&quot; value=&quot;1258&quot;/&gt;&lt;/object&gt;&lt;object type=&quot;3&quot; unique_id=&quot;147280&quot;&gt;&lt;property id=&quot;20148&quot; value=&quot;5&quot;/&gt;&lt;property id=&quot;20300&quot; value=&quot;Slide 545&quot;/&gt;&lt;property id=&quot;20307&quot; value=&quot;1259&quot;/&gt;&lt;/object&gt;&lt;object type=&quot;3&quot; unique_id=&quot;147281&quot;&gt;&lt;property id=&quot;20148&quot; value=&quot;5&quot;/&gt;&lt;property id=&quot;20300&quot; value=&quot;Slide 546&quot;/&gt;&lt;property id=&quot;20307&quot; value=&quot;1260&quot;/&gt;&lt;/object&gt;&lt;object type=&quot;3&quot; unique_id=&quot;147282&quot;&gt;&lt;property id=&quot;20148&quot; value=&quot;5&quot;/&gt;&lt;property id=&quot;20300&quot; value=&quot;Slide 547&quot;/&gt;&lt;property id=&quot;20307&quot; value=&quot;1261&quot;/&gt;&lt;/object&gt;&lt;object type=&quot;3&quot; unique_id=&quot;147283&quot;&gt;&lt;property id=&quot;20148&quot; value=&quot;5&quot;/&gt;&lt;property id=&quot;20300&quot; value=&quot;Slide 548&quot;/&gt;&lt;property id=&quot;20307&quot; value=&quot;1262&quot;/&gt;&lt;/object&gt;&lt;object type=&quot;3&quot; unique_id=&quot;147284&quot;&gt;&lt;property id=&quot;20148&quot; value=&quot;5&quot;/&gt;&lt;property id=&quot;20300&quot; value=&quot;Slide 549&quot;/&gt;&lt;property id=&quot;20307&quot; value=&quot;1252&quot;/&gt;&lt;/object&gt;&lt;object type=&quot;3&quot; unique_id=&quot;147285&quot;&gt;&lt;property id=&quot;20148&quot; value=&quot;5&quot;/&gt;&lt;property id=&quot;20300&quot; value=&quot;Slide 550&quot;/&gt;&lt;property id=&quot;20307&quot; value=&quot;1253&quot;/&gt;&lt;/object&gt;&lt;object type=&quot;3&quot; unique_id=&quot;147286&quot;&gt;&lt;property id=&quot;20148&quot; value=&quot;5&quot;/&gt;&lt;property id=&quot;20300&quot; value=&quot;Slide 551&quot;/&gt;&lt;property id=&quot;20307&quot; value=&quot;1254&quot;/&gt;&lt;/object&gt;&lt;object type=&quot;3&quot; unique_id=&quot;147287&quot;&gt;&lt;property id=&quot;20148&quot; value=&quot;5&quot;/&gt;&lt;property id=&quot;20300&quot; value=&quot;Slide 552 - &amp;quot;World Dignity University&amp;#x0D;&amp;#x0A;(www.worlddignityuniversity.org)&amp;#x0D;&amp;#x0A;&amp;#x0D;&amp;#x0A; Universitas scholarium&amp;#x0D;&amp;#x0A;a community of scholars&amp;#x0D;&amp;#x0A; &amp;#x0D;&amp;#x0A;The &quot;/&gt;&lt;property id=&quot;20307&quot; value=&quot;1255&quot;/&gt;&lt;/object&gt;&lt;object type=&quot;3&quot; unique_id=&quot;147288&quot;&gt;&lt;property id=&quot;20148&quot; value=&quot;5&quot;/&gt;&lt;property id=&quot;20300&quot; value=&quot;Slide 554&quot;/&gt;&lt;property id=&quot;20307&quot; value=&quot;1256&quot;/&gt;&lt;/object&gt;&lt;object type=&quot;3&quot; unique_id=&quot;147289&quot;&gt;&lt;property id=&quot;20148&quot; value=&quot;5&quot;/&gt;&lt;property id=&quot;20300&quot; value=&quot;Slide 557&quot;/&gt;&lt;property id=&quot;20307&quot; value=&quot;1257&quot;/&gt;&lt;/object&gt;&lt;object type=&quot;3&quot; unique_id=&quot;149547&quot;&gt;&lt;property id=&quot;20148&quot; value=&quot;5&quot;/&gt;&lt;property id=&quot;20300&quot; value=&quot;Slide 217 - &amp;quot;1757&amp;quot;&quot;/&gt;&lt;property id=&quot;20307&quot; value=&quot;1267&quot;/&gt;&lt;/object&gt;&lt;object type=&quot;3&quot; unique_id=&quot;151231&quot;&gt;&lt;property id=&quot;20148&quot; value=&quot;5&quot;/&gt;&lt;property id=&quot;20300&quot; value=&quot;Slide 325&quot;/&gt;&lt;property id=&quot;20307&quot; value=&quot;1268&quot;/&gt;&lt;/object&gt;&lt;object type=&quot;3&quot; unique_id=&quot;152918&quot;&gt;&lt;property id=&quot;20148&quot; value=&quot;5&quot;/&gt;&lt;property id=&quot;20300&quot; value=&quot;Slide 576 - &amp;quot;?&amp;quot;&quot;/&gt;&lt;property id=&quot;20307&quot; value=&quot;1269&quot;/&gt;&lt;/object&gt;&lt;object type=&quot;3&quot; unique_id=&quot;153482&quot;&gt;&lt;property id=&quot;20148&quot; value=&quot;5&quot;/&gt;&lt;property id=&quot;20300&quot; value=&quot;Slide 330&quot;/&gt;&lt;property id=&quot;20307&quot; value=&quot;1270&quot;/&gt;&lt;/object&gt;&lt;object type=&quot;3&quot; unique_id=&quot;156303&quot;&gt;&lt;property id=&quot;20148&quot; value=&quot;5&quot;/&gt;&lt;property id=&quot;20300&quot; value=&quot;Slide 359&quot;/&gt;&lt;property id=&quot;20307&quot; value=&quot;1272&quot;/&gt;&lt;/object&gt;&lt;object type=&quot;3&quot; unique_id=&quot;156304&quot;&gt;&lt;property id=&quot;20148&quot; value=&quot;5&quot;/&gt;&lt;property id=&quot;20300&quot; value=&quot;Slide 363&quot;/&gt;&lt;property id=&quot;20307&quot; value=&quot;1273&quot;/&gt;&lt;/object&gt;&lt;object type=&quot;3&quot; unique_id=&quot;156305&quot;&gt;&lt;property id=&quot;20148&quot; value=&quot;5&quot;/&gt;&lt;property id=&quot;20300&quot; value=&quot;Slide 555&quot;/&gt;&lt;property id=&quot;20307&quot; value=&quot;1275&quot;/&gt;&lt;/object&gt;&lt;object type=&quot;3&quot; unique_id=&quot;156306&quot;&gt;&lt;property id=&quot;20148&quot; value=&quot;5&quot;/&gt;&lt;property id=&quot;20300&quot; value=&quot;Slide 556&quot;/&gt;&lt;property id=&quot;20307&quot; value=&quot;1274&quot;/&gt;&lt;/object&gt;&lt;object type=&quot;3&quot; unique_id=&quot;156307&quot;&gt;&lt;property id=&quot;20148&quot; value=&quot;5&quot;/&gt;&lt;property id=&quot;20300&quot; value=&quot;Slide 558&quot;/&gt;&lt;property id=&quot;20307&quot; value=&quot;1271&quot;/&gt;&lt;/object&gt;&lt;object type=&quot;3&quot; unique_id=&quot;159718&quot;&gt;&lt;property id=&quot;20148&quot; value=&quot;5&quot;/&gt;&lt;property id=&quot;20300&quot; value=&quot;Slide 565&quot;/&gt;&lt;property id=&quot;20307&quot; value=&quot;1276&quot;/&gt;&lt;/object&gt;&lt;object type=&quot;3&quot; unique_id=&quot;160855&quot;&gt;&lt;property id=&quot;20148&quot; value=&quot;5&quot;/&gt;&lt;property id=&quot;20300&quot; value=&quot;Slide 59&quot;/&gt;&lt;property id=&quot;20307&quot; value=&quot;1277&quot;/&gt;&lt;/object&gt;&lt;object type=&quot;3&quot; unique_id=&quot;160856&quot;&gt;&lt;property id=&quot;20148&quot; value=&quot;5&quot;/&gt;&lt;property id=&quot;20300&quot; value=&quot;Slide 186&quot;/&gt;&lt;property id=&quot;20307&quot; value=&quot;1278&quot;/&gt;&lt;/object&gt;&lt;object type=&quot;3&quot; unique_id=&quot;161997&quot;&gt;&lt;property id=&quot;20148&quot; value=&quot;5&quot;/&gt;&lt;property id=&quot;20300&quot; value=&quot;Slide 22&quot;/&gt;&lt;property id=&quot;20307&quot; value=&quot;1279&quot;/&gt;&lt;/object&gt;&lt;object type=&quot;3&quot; unique_id=&quot;161998&quot;&gt;&lt;property id=&quot;20148&quot; value=&quot;5&quot;/&gt;&lt;property id=&quot;20300&quot; value=&quot;Slide 23&quot;/&gt;&lt;property id=&quot;20307&quot; value=&quot;1280&quot;/&gt;&lt;/object&gt;&lt;object type=&quot;3&quot; unique_id=&quot;165996&quot;&gt;&lt;property id=&quot;20148&quot; value=&quot;5&quot;/&gt;&lt;property id=&quot;20300&quot; value=&quot;Slide 263&quot;/&gt;&lt;property id=&quot;20307&quot; value=&quot;1286&quot;/&gt;&lt;/object&gt;&lt;object type=&quot;3&quot; unique_id=&quot;165997&quot;&gt;&lt;property id=&quot;20148&quot; value=&quot;5&quot;/&gt;&lt;property id=&quot;20300&quot; value=&quot;Slide 265&quot;/&gt;&lt;property id=&quot;20307&quot; value=&quot;1281&quot;/&gt;&lt;/object&gt;&lt;object type=&quot;3&quot; unique_id=&quot;165999&quot;&gt;&lt;property id=&quot;20148&quot; value=&quot;5&quot;/&gt;&lt;property id=&quot;20300&quot; value=&quot;Slide 267&quot;/&gt;&lt;property id=&quot;20307&quot; value=&quot;1284&quot;/&gt;&lt;/object&gt;&lt;object type=&quot;3&quot; unique_id=&quot;166001&quot;&gt;&lt;property id=&quot;20148&quot; value=&quot;5&quot;/&gt;&lt;property id=&quot;20300&quot; value=&quot;Slide 264&quot;/&gt;&lt;property id=&quot;20307&quot; value=&quot;1285&quot;/&gt;&lt;/object&gt;&lt;object type=&quot;3&quot; unique_id=&quot;171764&quot;&gt;&lt;property id=&quot;20148&quot; value=&quot;5&quot;/&gt;&lt;property id=&quot;20300&quot; value=&quot;Slide 266&quot;/&gt;&lt;property id=&quot;20307&quot; value=&quot;1287&quot;/&gt;&lt;/object&gt;&lt;object type=&quot;3&quot; unique_id=&quot;171765&quot;&gt;&lt;property id=&quot;20148&quot; value=&quot;5&quot;/&gt;&lt;property id=&quot;20300&quot; value=&quot;Slide 268&quot;/&gt;&lt;property id=&quot;20307&quot; value=&quot;1288&quot;/&gt;&lt;/object&gt;&lt;object type=&quot;3&quot; unique_id=&quot;171766&quot;&gt;&lt;property id=&quot;20148&quot; value=&quot;5&quot;/&gt;&lt;property id=&quot;20300&quot; value=&quot;Slide 577 - &amp;quot;Thank you!&amp;quot;&quot;/&gt;&lt;property id=&quot;20307&quot; value=&quot;1289&quot;/&gt;&lt;/object&gt;&lt;object type=&quot;3&quot; unique_id=&quot;172344&quot;&gt;&lt;property id=&quot;20148&quot; value=&quot;5&quot;/&gt;&lt;property id=&quot;20300&quot; value=&quot;Slide 262 - &amp;quot;From rights to dignity&amp;quot;&quot;/&gt;&lt;property id=&quot;20307&quot; value=&quot;1290&quot;/&gt;&lt;/object&gt;&lt;object type=&quot;3&quot; unique_id=&quot;176392&quot;&gt;&lt;property id=&quot;20148&quot; value=&quot;5&quot;/&gt;&lt;property id=&quot;20300&quot; value=&quot;Slide 219 - &amp;quot;From rights to dignity&amp;quot;&quot;/&gt;&lt;property id=&quot;20307&quot; value=&quot;1292&quot;/&gt;&lt;/object&gt;&lt;object type=&quot;3&quot; unique_id=&quot;176973&quot;&gt;&lt;property id=&quot;20148&quot; value=&quot;5&quot;/&gt;&lt;property id=&quot;20300&quot; value=&quot;Slide 216 - &amp;quot;Religious founders&amp;quot;&quot;/&gt;&lt;property id=&quot;20307&quot; value=&quot;1293&quot;/&gt;&lt;/object&gt;&lt;object type=&quot;3&quot; unique_id=&quot;179874&quot;&gt;&lt;property id=&quot;20148&quot; value=&quot;5&quot;/&gt;&lt;property id=&quot;20300&quot; value=&quot;Slide 220 - &amp;quot;Desire for equal worthiness during past times of unequal worthiness&amp;quot;&quot;/&gt;&lt;property id=&quot;20307&quot; value=&quot;1297&quot;/&gt;&lt;/object&gt;&lt;object type=&quot;3&quot; unique_id=&quot;179875&quot;&gt;&lt;property id=&quot;20148&quot; value=&quot;5&quot;/&gt;&lt;property id=&quot;20300&quot; value=&quot;Slide 231 - &amp;quot;Desire for equal worthiness during past times of unequal worthiness&amp;quot;&quot;/&gt;&lt;property id=&quot;20307&quot; value=&quot;1298&quot;/&gt;&lt;/object&gt;&lt;object type=&quot;3&quot; unique_id=&quot;179876&quot;&gt;&lt;property id=&quot;20148&quot; value=&quot;5&quot;/&gt;&lt;property id=&quot;20300&quot; value=&quot;Slide 261 - &amp;quot;Desire for equal worthiness during past times of unequal worthiness&amp;quot;&quot;/&gt;&lt;property id=&quot;20307&quot; value=&quot;1296&quot;/&gt;&lt;/object&gt;&lt;object type=&quot;3&quot; unique_id=&quot;181041&quot;&gt;&lt;property id=&quot;20148&quot; value=&quot;5&quot;/&gt;&lt;property id=&quot;20300&quot; value=&quot;Slide 327&quot;/&gt;&lt;property id=&quot;20307&quot; value=&quot;1300&quot;/&gt;&lt;/object&gt;&lt;object type=&quot;3&quot; unique_id=&quot;181042&quot;&gt;&lt;property id=&quot;20148&quot; value=&quot;5&quot;/&gt;&lt;property id=&quot;20300&quot; value=&quot;Slide 337&quot;/&gt;&lt;property id=&quot;20307&quot; value=&quot;1299&quot;/&gt;&lt;/object&gt;&lt;object type=&quot;3&quot; unique_id=&quot;181625&quot;&gt;&lt;property id=&quot;20148&quot; value=&quot;5&quot;/&gt;&lt;property id=&quot;20300&quot; value=&quot;Slide 328&quot;/&gt;&lt;property id=&quot;20307&quot; value=&quot;1301&quot;/&gt;&lt;/object&gt;&lt;object type=&quot;3&quot; unique_id=&quot;183958&quot;&gt;&lt;property id=&quot;20148&quot; value=&quot;5&quot;/&gt;&lt;property id=&quot;20300&quot; value=&quot;Slide 329&quot;/&gt;&lt;property id=&quot;20307&quot; value=&quot;1302&quot;/&gt;&lt;/object&gt;&lt;object type=&quot;3&quot; unique_id=&quot;184543&quot;&gt;&lt;property id=&quot;20148&quot; value=&quot;5&quot;/&gt;&lt;property id=&quot;20300&quot; value=&quot;Slide 361&quot;/&gt;&lt;property id=&quot;20307&quot; value=&quot;1303&quot;/&gt;&lt;/object&gt;&lt;object type=&quot;3&quot; unique_id=&quot;186884&quot;&gt;&lt;property id=&quot;20148&quot; value=&quot;5&quot;/&gt;&lt;property id=&quot;20300&quot; value=&quot;Slide 362&quot;/&gt;&lt;property id=&quot;20307&quot; value=&quot;1304&quot;/&gt;&lt;/object&gt;&lt;object type=&quot;3&quot; unique_id=&quot;188643&quot;&gt;&lt;property id=&quot;20148&quot; value=&quot;5&quot;/&gt;&lt;property id=&quot;20300&quot; value=&quot;Slide 205 - &amp;quot;Two turning points&amp;quot;&quot;/&gt;&lt;property id=&quot;20307&quot; value=&quot;1305&quot;/&gt;&lt;/object&gt;&lt;object type=&quot;3&quot; unique_id=&quot;189230&quot;&gt;&lt;property id=&quot;20148&quot; value=&quot;5&quot;/&gt;&lt;property id=&quot;20300&quot; value=&quot;Slide 499 - &amp;quot;Eu sou um intelectual que não tem medo de ser amoroso, eu amo as gentes e amo o mundo. E é porque amo as pessoas &quot;/&gt;&lt;property id=&quot;20307&quot; value=&quot;1306&quot;/&gt;&lt;/object&gt;&lt;object type=&quot;3&quot; unique_id=&quot;189818&quot;&gt;&lt;property id=&quot;20148&quot; value=&quot;5&quot;/&gt;&lt;property id=&quot;20300&quot; value=&quot;Slide 323&quot;/&gt;&lt;property id=&quot;20307&quot; value=&quot;1307&quot;/&gt;&lt;/object&gt;&lt;/object&gt;&lt;/object&gt;&lt;/database&gt;"/>
  <p:tag name="SECTOMILLISECCONVERTED" val="1"/>
</p:tagLst>
</file>

<file path=ppt/theme/theme1.xml><?xml version="1.0" encoding="utf-8"?>
<a:theme xmlns:a="http://schemas.openxmlformats.org/drawingml/2006/main" name="Jordklode">
  <a:themeElements>
    <a:clrScheme name="Jordklode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spAutoFit/>
      </a:bodyPr>
      <a:lstStyle>
        <a:defPPr marL="2286000" marR="0" indent="-457200" algn="l" defTabSz="914400" rtl="0" eaLnBrk="0" fontAlgn="base" latinLnBrk="0" hangingPunct="0">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spAutoFit/>
      </a:bodyPr>
      <a:lstStyle>
        <a:defPPr marL="2286000" marR="0" indent="-457200" algn="l" defTabSz="914400" rtl="0" eaLnBrk="0" fontAlgn="base" latinLnBrk="0" hangingPunct="0">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Jordklode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clrMap bg1="dk2" tx1="lt1" bg2="dk1" tx2="lt2" accent1="accent1" accent2="accent2" accent3="accent3" accent4="accent4" accent5="accent5" accent6="accent6" hlink="hlink" folHlink="folHlink"/>
    </a:extraClrScheme>
    <a:extraClrScheme>
      <a:clrScheme name="Jordklode 2">
        <a:dk1>
          <a:srgbClr val="000000"/>
        </a:dk1>
        <a:lt1>
          <a:srgbClr val="FFFFFF"/>
        </a:lt1>
        <a:dk2>
          <a:srgbClr val="000080"/>
        </a:dk2>
        <a:lt2>
          <a:srgbClr val="003399"/>
        </a:lt2>
        <a:accent1>
          <a:srgbClr val="9999FF"/>
        </a:accent1>
        <a:accent2>
          <a:srgbClr val="FF99FF"/>
        </a:accent2>
        <a:accent3>
          <a:srgbClr val="FFFFFF"/>
        </a:accent3>
        <a:accent4>
          <a:srgbClr val="000000"/>
        </a:accent4>
        <a:accent5>
          <a:srgbClr val="CACAFF"/>
        </a:accent5>
        <a:accent6>
          <a:srgbClr val="E78AE7"/>
        </a:accent6>
        <a:hlink>
          <a:srgbClr val="85ADFF"/>
        </a:hlink>
        <a:folHlink>
          <a:srgbClr val="00CCCC"/>
        </a:folHlink>
      </a:clrScheme>
      <a:clrMap bg1="lt1" tx1="dk1" bg2="lt2" tx2="dk2" accent1="accent1" accent2="accent2" accent3="accent3" accent4="accent4" accent5="accent5" accent6="accent6" hlink="hlink" folHlink="folHlink"/>
    </a:extraClrScheme>
    <a:extraClrScheme>
      <a:clrScheme name="Jordklode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C:\MSOffice\Maler\Presentasjonsutforminger\Jordklode.pot</Template>
  <TotalTime>0</TotalTime>
  <Words>9112</Words>
  <Application>Microsoft Office PowerPoint</Application>
  <PresentationFormat>On-screen Show (4:3)</PresentationFormat>
  <Paragraphs>381</Paragraphs>
  <Slides>52</Slides>
  <Notes>52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1" baseType="lpstr">
      <vt:lpstr>Arial</vt:lpstr>
      <vt:lpstr>Calibri</vt:lpstr>
      <vt:lpstr>Comic Sans MS</vt:lpstr>
      <vt:lpstr>Linux Biolinum</vt:lpstr>
      <vt:lpstr>Monotype Sorts</vt:lpstr>
      <vt:lpstr>Symbol</vt:lpstr>
      <vt:lpstr>Times New Roman</vt:lpstr>
      <vt:lpstr>Jordklode</vt:lpstr>
      <vt:lpstr>ClipArt</vt:lpstr>
      <vt:lpstr>Dr. med, Dr. psychol. Evelin G. Lindner</vt:lpstr>
      <vt:lpstr>De l’humiliation à la dignité :  Pour un avenir de solidarité mondiale  Congrès annuel de l’Association Parole d’Enfants Paris, à la Maison de l’Unesco 22 novembre 2022   Evelin G. Lindner, Medical Doctor, Psychologist, Dr. med., Dr. psychol. Transdisciplinary Scholar in Social Sciences and Humanities Founding President of Human Dignity and Humiliation Studies www.humiliationstudies.org Co-founder of the World Dignity University Initiative e.g.lindner@psykologi.uio.no</vt:lpstr>
      <vt:lpstr>Human Dignity and Humiliation Studies Études sur la dignité humaine et l’humiliation (www.humiliationstudies.org)    Communauté mondiale d’universitaires et de praticiens partageant les mêmes idées, un travail d’amour à but non lucratif  Recherche    Éducation    Idées d’action</vt:lpstr>
      <vt:lpstr>World Dignity University Université mondiale de la dignité une initiative à but non lucratif (www.worlddignityuniversity.org) .  Universitas scholarium: une communauté de savants . L’initiative World Dignity University est une invitation à VOUS aider à former une communauté mondiale d’apprenants en éducation pour qui la dignité est centrale </vt:lpstr>
      <vt:lpstr>PowerPoint Presentation</vt:lpstr>
      <vt:lpstr>Unité   en  Diversité</vt:lpstr>
      <vt:lpstr>Dr. med, Dr. psychol. Evelin G. Lindner</vt:lpstr>
      <vt:lpstr>PowerPoint Presentation</vt:lpstr>
      <vt:lpstr>PowerPoint Presentation</vt:lpstr>
      <vt:lpstr>PowerPoint Presentation</vt:lpstr>
      <vt:lpstr>PowerPoint Presentation</vt:lpstr>
      <vt:lpstr>Partie Un : Expérience clinique</vt:lpstr>
      <vt:lpstr>Assassinat d’honneur / femicide</vt:lpstr>
      <vt:lpstr>PowerPoint Presentation</vt:lpstr>
      <vt:lpstr>PowerPoint Presentation</vt:lpstr>
      <vt:lpstr>L’approche idéal-typique  de Max Weber </vt:lpstr>
      <vt:lpstr>Violence domestique</vt:lpstr>
      <vt:lpstr>PowerPoint Presentation</vt:lpstr>
      <vt:lpstr>PowerPoint Presentation</vt:lpstr>
      <vt:lpstr>Comment construire des ponts qui n’humilient pas ?</vt:lpstr>
      <vt:lpstr>Partie Deux : Théorie</vt:lpstr>
      <vt:lpstr>PowerPoint Presentation</vt:lpstr>
      <vt:lpstr>Au cœur de l’humiliation</vt:lpstr>
      <vt:lpstr>PowerPoint Presentation</vt:lpstr>
      <vt:lpstr>PowerPoint Presentation</vt:lpstr>
      <vt:lpstr>La longue histoire de l’humanité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 l’humiliation à la dignité :  Pour un avenir de solidarité mondiale  Congrès annuel de l’Association Parole d’Enfants Paris, à la Maison de l’Unesco 22 novembre 2022   Evelin G. Lindner, Medical Doctor, Psychologist, Dr. med., Dr. psychol. Transdisciplinary Scholar in Social Sciences and Humanities Founding President of Human Dignity and Humiliation Studies www.humiliationstudies.org Co-founder of the World Dignity University Initiative e.g.lindner@psykologi.uio.no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2017-08-15T06:44:09Z</dcterms:created>
  <dcterms:modified xsi:type="dcterms:W3CDTF">2022-12-13T16:48:49Z</dcterms:modified>
</cp:coreProperties>
</file>